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1" r:id="rId10"/>
    <p:sldId id="284" r:id="rId11"/>
    <p:sldId id="285" r:id="rId12"/>
    <p:sldId id="291" r:id="rId13"/>
    <p:sldId id="292" r:id="rId14"/>
    <p:sldId id="272" r:id="rId15"/>
    <p:sldId id="280" r:id="rId16"/>
    <p:sldId id="282" r:id="rId17"/>
    <p:sldId id="283" r:id="rId18"/>
    <p:sldId id="286" r:id="rId19"/>
    <p:sldId id="287" r:id="rId20"/>
    <p:sldId id="288" r:id="rId21"/>
    <p:sldId id="289" r:id="rId22"/>
    <p:sldId id="290" r:id="rId23"/>
  </p:sldIdLst>
  <p:sldSz cx="12192000" cy="6858000"/>
  <p:notesSz cx="6669088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000"/>
    <a:srgbClr val="888888"/>
    <a:srgbClr val="FDC721"/>
    <a:srgbClr val="9F5C15"/>
    <a:srgbClr val="0B2A51"/>
    <a:srgbClr val="001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3" autoAdjust="0"/>
    <p:restoredTop sz="90929"/>
  </p:normalViewPr>
  <p:slideViewPr>
    <p:cSldViewPr>
      <p:cViewPr varScale="1">
        <p:scale>
          <a:sx n="100" d="100"/>
          <a:sy n="100" d="100"/>
        </p:scale>
        <p:origin x="918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2CE42AD3-648B-46E8-8FBB-30EFB10BB37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97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6125"/>
            <a:ext cx="6615112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E8976631-D776-48BD-958A-029B16459DD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1521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Individual </a:t>
            </a:r>
            <a:r>
              <a:rPr lang="de-DE" dirty="0" err="1"/>
              <a:t>chambers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found</a:t>
            </a:r>
            <a:r>
              <a:rPr lang="de-DE" dirty="0"/>
              <a:t> via </a:t>
            </a:r>
            <a:r>
              <a:rPr lang="de-DE" dirty="0" err="1"/>
              <a:t>connected</a:t>
            </a:r>
            <a:r>
              <a:rPr lang="de-DE" dirty="0"/>
              <a:t>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/>
              <a:t>analysis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76631-D776-48BD-958A-029B16459DD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8517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512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310217" y="2703513"/>
            <a:ext cx="10005483" cy="1143000"/>
          </a:xfrm>
        </p:spPr>
        <p:txBody>
          <a:bodyPr tIns="0" anchor="b"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Titelmasterformat durch Klicken bearbeiten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933056"/>
            <a:ext cx="9956800" cy="2391544"/>
          </a:xfrm>
        </p:spPr>
        <p:txBody>
          <a:bodyPr tIns="0" anchor="t"/>
          <a:lstStyle>
            <a:lvl1pPr marL="0" indent="0">
              <a:spcBef>
                <a:spcPct val="0"/>
              </a:spcBef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noProof="0"/>
              <a:t>Formatvorlage des Untertitelmasters durch Klicken bearbeiten</a:t>
            </a:r>
            <a:endParaRPr lang="de-DE" noProof="0" dirty="0"/>
          </a:p>
        </p:txBody>
      </p:sp>
      <p:sp>
        <p:nvSpPr>
          <p:cNvPr id="8" name="Rechteck 7"/>
          <p:cNvSpPr/>
          <p:nvPr userDrawn="1"/>
        </p:nvSpPr>
        <p:spPr bwMode="auto">
          <a:xfrm>
            <a:off x="0" y="1168403"/>
            <a:ext cx="12192000" cy="177801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pic>
        <p:nvPicPr>
          <p:cNvPr id="10" name="Picture 1044" descr="D:\Job\Aktive Beratung\TUD Neu CI\Kopie von TU_Logo_90mm\TU_Logo_90_SW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3" y="438150"/>
            <a:ext cx="19050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16"/>
          <p:cNvGrpSpPr>
            <a:grpSpLocks noChangeAspect="1"/>
          </p:cNvGrpSpPr>
          <p:nvPr userDrawn="1"/>
        </p:nvGrpSpPr>
        <p:grpSpPr bwMode="auto">
          <a:xfrm>
            <a:off x="9336360" y="407986"/>
            <a:ext cx="2249839" cy="591702"/>
            <a:chOff x="1399" y="2008"/>
            <a:chExt cx="2469" cy="648"/>
          </a:xfrm>
        </p:grpSpPr>
        <p:sp>
          <p:nvSpPr>
            <p:cNvPr id="28" name="Freeform 17"/>
            <p:cNvSpPr>
              <a:spLocks noChangeAspect="1" noEditPoints="1"/>
            </p:cNvSpPr>
            <p:nvPr userDrawn="1"/>
          </p:nvSpPr>
          <p:spPr bwMode="auto">
            <a:xfrm>
              <a:off x="1399" y="2008"/>
              <a:ext cx="673" cy="600"/>
            </a:xfrm>
            <a:custGeom>
              <a:avLst/>
              <a:gdLst>
                <a:gd name="T0" fmla="*/ 211 w 285"/>
                <a:gd name="T1" fmla="*/ 2 h 254"/>
                <a:gd name="T2" fmla="*/ 80 w 285"/>
                <a:gd name="T3" fmla="*/ 8 h 254"/>
                <a:gd name="T4" fmla="*/ 112 w 285"/>
                <a:gd name="T5" fmla="*/ 0 h 254"/>
                <a:gd name="T6" fmla="*/ 78 w 285"/>
                <a:gd name="T7" fmla="*/ 4 h 254"/>
                <a:gd name="T8" fmla="*/ 81 w 285"/>
                <a:gd name="T9" fmla="*/ 5 h 254"/>
                <a:gd name="T10" fmla="*/ 146 w 285"/>
                <a:gd name="T11" fmla="*/ 3 h 254"/>
                <a:gd name="T12" fmla="*/ 146 w 285"/>
                <a:gd name="T13" fmla="*/ 3 h 254"/>
                <a:gd name="T14" fmla="*/ 237 w 285"/>
                <a:gd name="T15" fmla="*/ 41 h 254"/>
                <a:gd name="T16" fmla="*/ 60 w 285"/>
                <a:gd name="T17" fmla="*/ 14 h 254"/>
                <a:gd name="T18" fmla="*/ 62 w 285"/>
                <a:gd name="T19" fmla="*/ 11 h 254"/>
                <a:gd name="T20" fmla="*/ 28 w 285"/>
                <a:gd name="T21" fmla="*/ 115 h 254"/>
                <a:gd name="T22" fmla="*/ 253 w 285"/>
                <a:gd name="T23" fmla="*/ 113 h 254"/>
                <a:gd name="T24" fmla="*/ 205 w 285"/>
                <a:gd name="T25" fmla="*/ 33 h 254"/>
                <a:gd name="T26" fmla="*/ 144 w 285"/>
                <a:gd name="T27" fmla="*/ 118 h 254"/>
                <a:gd name="T28" fmla="*/ 201 w 285"/>
                <a:gd name="T29" fmla="*/ 41 h 254"/>
                <a:gd name="T30" fmla="*/ 201 w 285"/>
                <a:gd name="T31" fmla="*/ 41 h 254"/>
                <a:gd name="T32" fmla="*/ 61 w 285"/>
                <a:gd name="T33" fmla="*/ 197 h 254"/>
                <a:gd name="T34" fmla="*/ 77 w 285"/>
                <a:gd name="T35" fmla="*/ 210 h 254"/>
                <a:gd name="T36" fmla="*/ 21 w 285"/>
                <a:gd name="T37" fmla="*/ 81 h 254"/>
                <a:gd name="T38" fmla="*/ 21 w 285"/>
                <a:gd name="T39" fmla="*/ 161 h 254"/>
                <a:gd name="T40" fmla="*/ 17 w 285"/>
                <a:gd name="T41" fmla="*/ 89 h 254"/>
                <a:gd name="T42" fmla="*/ 8 w 285"/>
                <a:gd name="T43" fmla="*/ 138 h 254"/>
                <a:gd name="T44" fmla="*/ 267 w 285"/>
                <a:gd name="T45" fmla="*/ 95 h 254"/>
                <a:gd name="T46" fmla="*/ 267 w 285"/>
                <a:gd name="T47" fmla="*/ 95 h 254"/>
                <a:gd name="T48" fmla="*/ 5 w 285"/>
                <a:gd name="T49" fmla="*/ 116 h 254"/>
                <a:gd name="T50" fmla="*/ 4 w 285"/>
                <a:gd name="T51" fmla="*/ 111 h 254"/>
                <a:gd name="T52" fmla="*/ 2 w 285"/>
                <a:gd name="T53" fmla="*/ 115 h 254"/>
                <a:gd name="T54" fmla="*/ 2 w 285"/>
                <a:gd name="T55" fmla="*/ 128 h 254"/>
                <a:gd name="T56" fmla="*/ 30 w 285"/>
                <a:gd name="T57" fmla="*/ 131 h 254"/>
                <a:gd name="T58" fmla="*/ 30 w 285"/>
                <a:gd name="T59" fmla="*/ 131 h 254"/>
                <a:gd name="T60" fmla="*/ 40 w 285"/>
                <a:gd name="T61" fmla="*/ 193 h 254"/>
                <a:gd name="T62" fmla="*/ 148 w 285"/>
                <a:gd name="T63" fmla="*/ 149 h 254"/>
                <a:gd name="T64" fmla="*/ 280 w 285"/>
                <a:gd name="T65" fmla="*/ 148 h 254"/>
                <a:gd name="T66" fmla="*/ 136 w 285"/>
                <a:gd name="T67" fmla="*/ 159 h 254"/>
                <a:gd name="T68" fmla="*/ 136 w 285"/>
                <a:gd name="T69" fmla="*/ 159 h 254"/>
                <a:gd name="T70" fmla="*/ 244 w 285"/>
                <a:gd name="T71" fmla="*/ 161 h 254"/>
                <a:gd name="T72" fmla="*/ 202 w 285"/>
                <a:gd name="T73" fmla="*/ 254 h 254"/>
                <a:gd name="T74" fmla="*/ 93 w 285"/>
                <a:gd name="T75" fmla="*/ 233 h 254"/>
                <a:gd name="T76" fmla="*/ 167 w 285"/>
                <a:gd name="T77" fmla="*/ 248 h 254"/>
                <a:gd name="T78" fmla="*/ 84 w 285"/>
                <a:gd name="T79" fmla="*/ 236 h 254"/>
                <a:gd name="T80" fmla="*/ 109 w 285"/>
                <a:gd name="T81" fmla="*/ 254 h 254"/>
                <a:gd name="T82" fmla="*/ 167 w 285"/>
                <a:gd name="T83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5" h="254">
                  <a:moveTo>
                    <a:pt x="206" y="0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186" y="21"/>
                    <a:pt x="198" y="31"/>
                    <a:pt x="211" y="2"/>
                  </a:cubicBezTo>
                  <a:cubicBezTo>
                    <a:pt x="210" y="1"/>
                    <a:pt x="208" y="0"/>
                    <a:pt x="206" y="0"/>
                  </a:cubicBezTo>
                  <a:close/>
                  <a:moveTo>
                    <a:pt x="112" y="0"/>
                  </a:moveTo>
                  <a:cubicBezTo>
                    <a:pt x="80" y="8"/>
                    <a:pt x="80" y="8"/>
                    <a:pt x="80" y="8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126" y="0"/>
                    <a:pt x="126" y="0"/>
                    <a:pt x="126" y="0"/>
                  </a:cubicBezTo>
                  <a:lnTo>
                    <a:pt x="112" y="0"/>
                  </a:lnTo>
                  <a:close/>
                  <a:moveTo>
                    <a:pt x="84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78" y="4"/>
                    <a:pt x="78" y="4"/>
                    <a:pt x="78" y="4"/>
                  </a:cubicBezTo>
                  <a:lnTo>
                    <a:pt x="84" y="0"/>
                  </a:lnTo>
                  <a:close/>
                  <a:moveTo>
                    <a:pt x="87" y="0"/>
                  </a:moveTo>
                  <a:cubicBezTo>
                    <a:pt x="85" y="2"/>
                    <a:pt x="83" y="4"/>
                    <a:pt x="81" y="5"/>
                  </a:cubicBezTo>
                  <a:cubicBezTo>
                    <a:pt x="88" y="4"/>
                    <a:pt x="95" y="2"/>
                    <a:pt x="102" y="0"/>
                  </a:cubicBezTo>
                  <a:lnTo>
                    <a:pt x="87" y="0"/>
                  </a:lnTo>
                  <a:close/>
                  <a:moveTo>
                    <a:pt x="146" y="3"/>
                  </a:moveTo>
                  <a:cubicBezTo>
                    <a:pt x="131" y="4"/>
                    <a:pt x="115" y="16"/>
                    <a:pt x="97" y="29"/>
                  </a:cubicBezTo>
                  <a:cubicBezTo>
                    <a:pt x="125" y="29"/>
                    <a:pt x="153" y="20"/>
                    <a:pt x="181" y="24"/>
                  </a:cubicBezTo>
                  <a:cubicBezTo>
                    <a:pt x="169" y="8"/>
                    <a:pt x="157" y="3"/>
                    <a:pt x="146" y="3"/>
                  </a:cubicBezTo>
                  <a:close/>
                  <a:moveTo>
                    <a:pt x="219" y="9"/>
                  </a:moveTo>
                  <a:cubicBezTo>
                    <a:pt x="214" y="16"/>
                    <a:pt x="208" y="22"/>
                    <a:pt x="205" y="29"/>
                  </a:cubicBezTo>
                  <a:cubicBezTo>
                    <a:pt x="217" y="32"/>
                    <a:pt x="227" y="36"/>
                    <a:pt x="237" y="41"/>
                  </a:cubicBezTo>
                  <a:lnTo>
                    <a:pt x="219" y="9"/>
                  </a:lnTo>
                  <a:close/>
                  <a:moveTo>
                    <a:pt x="62" y="11"/>
                  </a:moveTo>
                  <a:cubicBezTo>
                    <a:pt x="60" y="14"/>
                    <a:pt x="60" y="14"/>
                    <a:pt x="60" y="14"/>
                  </a:cubicBezTo>
                  <a:cubicBezTo>
                    <a:pt x="49" y="42"/>
                    <a:pt x="34" y="86"/>
                    <a:pt x="30" y="117"/>
                  </a:cubicBezTo>
                  <a:cubicBezTo>
                    <a:pt x="41" y="79"/>
                    <a:pt x="74" y="48"/>
                    <a:pt x="77" y="43"/>
                  </a:cubicBezTo>
                  <a:cubicBezTo>
                    <a:pt x="76" y="39"/>
                    <a:pt x="64" y="18"/>
                    <a:pt x="62" y="11"/>
                  </a:cubicBezTo>
                  <a:close/>
                  <a:moveTo>
                    <a:pt x="52" y="28"/>
                  </a:moveTo>
                  <a:cubicBezTo>
                    <a:pt x="24" y="76"/>
                    <a:pt x="24" y="76"/>
                    <a:pt x="24" y="76"/>
                  </a:cubicBezTo>
                  <a:cubicBezTo>
                    <a:pt x="23" y="88"/>
                    <a:pt x="24" y="100"/>
                    <a:pt x="28" y="115"/>
                  </a:cubicBezTo>
                  <a:cubicBezTo>
                    <a:pt x="32" y="85"/>
                    <a:pt x="40" y="53"/>
                    <a:pt x="52" y="28"/>
                  </a:cubicBezTo>
                  <a:close/>
                  <a:moveTo>
                    <a:pt x="205" y="33"/>
                  </a:moveTo>
                  <a:cubicBezTo>
                    <a:pt x="221" y="57"/>
                    <a:pt x="237" y="89"/>
                    <a:pt x="253" y="113"/>
                  </a:cubicBezTo>
                  <a:cubicBezTo>
                    <a:pt x="257" y="104"/>
                    <a:pt x="259" y="93"/>
                    <a:pt x="260" y="83"/>
                  </a:cubicBezTo>
                  <a:cubicBezTo>
                    <a:pt x="241" y="48"/>
                    <a:pt x="241" y="48"/>
                    <a:pt x="241" y="48"/>
                  </a:cubicBezTo>
                  <a:cubicBezTo>
                    <a:pt x="228" y="44"/>
                    <a:pt x="215" y="41"/>
                    <a:pt x="205" y="33"/>
                  </a:cubicBezTo>
                  <a:close/>
                  <a:moveTo>
                    <a:pt x="179" y="34"/>
                  </a:moveTo>
                  <a:cubicBezTo>
                    <a:pt x="153" y="34"/>
                    <a:pt x="126" y="38"/>
                    <a:pt x="101" y="41"/>
                  </a:cubicBezTo>
                  <a:cubicBezTo>
                    <a:pt x="113" y="65"/>
                    <a:pt x="128" y="94"/>
                    <a:pt x="144" y="118"/>
                  </a:cubicBezTo>
                  <a:cubicBezTo>
                    <a:pt x="156" y="90"/>
                    <a:pt x="177" y="65"/>
                    <a:pt x="190" y="35"/>
                  </a:cubicBezTo>
                  <a:cubicBezTo>
                    <a:pt x="187" y="35"/>
                    <a:pt x="183" y="34"/>
                    <a:pt x="179" y="34"/>
                  </a:cubicBezTo>
                  <a:close/>
                  <a:moveTo>
                    <a:pt x="201" y="41"/>
                  </a:moveTo>
                  <a:cubicBezTo>
                    <a:pt x="185" y="69"/>
                    <a:pt x="169" y="101"/>
                    <a:pt x="153" y="129"/>
                  </a:cubicBezTo>
                  <a:cubicBezTo>
                    <a:pt x="185" y="129"/>
                    <a:pt x="217" y="129"/>
                    <a:pt x="249" y="127"/>
                  </a:cubicBezTo>
                  <a:cubicBezTo>
                    <a:pt x="237" y="97"/>
                    <a:pt x="221" y="69"/>
                    <a:pt x="201" y="41"/>
                  </a:cubicBezTo>
                  <a:close/>
                  <a:moveTo>
                    <a:pt x="78" y="52"/>
                  </a:moveTo>
                  <a:cubicBezTo>
                    <a:pt x="73" y="56"/>
                    <a:pt x="39" y="100"/>
                    <a:pt x="33" y="124"/>
                  </a:cubicBezTo>
                  <a:cubicBezTo>
                    <a:pt x="36" y="151"/>
                    <a:pt x="43" y="171"/>
                    <a:pt x="61" y="197"/>
                  </a:cubicBezTo>
                  <a:cubicBezTo>
                    <a:pt x="47" y="130"/>
                    <a:pt x="70" y="71"/>
                    <a:pt x="78" y="52"/>
                  </a:cubicBezTo>
                  <a:close/>
                  <a:moveTo>
                    <a:pt x="83" y="56"/>
                  </a:moveTo>
                  <a:cubicBezTo>
                    <a:pt x="70" y="80"/>
                    <a:pt x="49" y="152"/>
                    <a:pt x="77" y="210"/>
                  </a:cubicBezTo>
                  <a:cubicBezTo>
                    <a:pt x="85" y="190"/>
                    <a:pt x="129" y="142"/>
                    <a:pt x="123" y="137"/>
                  </a:cubicBezTo>
                  <a:cubicBezTo>
                    <a:pt x="119" y="131"/>
                    <a:pt x="97" y="76"/>
                    <a:pt x="83" y="56"/>
                  </a:cubicBezTo>
                  <a:close/>
                  <a:moveTo>
                    <a:pt x="21" y="81"/>
                  </a:moveTo>
                  <a:cubicBezTo>
                    <a:pt x="21" y="81"/>
                    <a:pt x="21" y="81"/>
                    <a:pt x="21" y="81"/>
                  </a:cubicBezTo>
                  <a:cubicBezTo>
                    <a:pt x="15" y="107"/>
                    <a:pt x="16" y="132"/>
                    <a:pt x="19" y="157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49"/>
                    <a:pt x="22" y="138"/>
                    <a:pt x="27" y="127"/>
                  </a:cubicBezTo>
                  <a:cubicBezTo>
                    <a:pt x="20" y="111"/>
                    <a:pt x="21" y="97"/>
                    <a:pt x="21" y="81"/>
                  </a:cubicBezTo>
                  <a:close/>
                  <a:moveTo>
                    <a:pt x="17" y="89"/>
                  </a:moveTo>
                  <a:cubicBezTo>
                    <a:pt x="10" y="100"/>
                    <a:pt x="10" y="100"/>
                    <a:pt x="10" y="100"/>
                  </a:cubicBezTo>
                  <a:cubicBezTo>
                    <a:pt x="7" y="113"/>
                    <a:pt x="6" y="125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30"/>
                    <a:pt x="14" y="111"/>
                    <a:pt x="17" y="89"/>
                  </a:cubicBezTo>
                  <a:close/>
                  <a:moveTo>
                    <a:pt x="267" y="95"/>
                  </a:moveTo>
                  <a:cubicBezTo>
                    <a:pt x="265" y="106"/>
                    <a:pt x="263" y="117"/>
                    <a:pt x="261" y="129"/>
                  </a:cubicBezTo>
                  <a:cubicBezTo>
                    <a:pt x="268" y="129"/>
                    <a:pt x="278" y="129"/>
                    <a:pt x="285" y="128"/>
                  </a:cubicBezTo>
                  <a:lnTo>
                    <a:pt x="267" y="95"/>
                  </a:lnTo>
                  <a:close/>
                  <a:moveTo>
                    <a:pt x="9" y="103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7" y="108"/>
                    <a:pt x="6" y="112"/>
                    <a:pt x="5" y="116"/>
                  </a:cubicBezTo>
                  <a:cubicBezTo>
                    <a:pt x="6" y="112"/>
                    <a:pt x="7" y="108"/>
                    <a:pt x="9" y="103"/>
                  </a:cubicBezTo>
                  <a:close/>
                  <a:moveTo>
                    <a:pt x="5" y="109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4" y="114"/>
                    <a:pt x="4" y="116"/>
                    <a:pt x="4" y="119"/>
                  </a:cubicBezTo>
                  <a:cubicBezTo>
                    <a:pt x="4" y="116"/>
                    <a:pt x="5" y="112"/>
                    <a:pt x="5" y="109"/>
                  </a:cubicBezTo>
                  <a:close/>
                  <a:moveTo>
                    <a:pt x="2" y="115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20"/>
                    <a:pt x="0" y="122"/>
                    <a:pt x="0" y="124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7"/>
                    <a:pt x="3" y="126"/>
                    <a:pt x="3" y="125"/>
                  </a:cubicBezTo>
                  <a:cubicBezTo>
                    <a:pt x="2" y="122"/>
                    <a:pt x="2" y="118"/>
                    <a:pt x="2" y="115"/>
                  </a:cubicBezTo>
                  <a:close/>
                  <a:moveTo>
                    <a:pt x="30" y="131"/>
                  </a:moveTo>
                  <a:cubicBezTo>
                    <a:pt x="36" y="173"/>
                    <a:pt x="45" y="204"/>
                    <a:pt x="64" y="233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51" y="197"/>
                    <a:pt x="42" y="179"/>
                    <a:pt x="30" y="131"/>
                  </a:cubicBezTo>
                  <a:close/>
                  <a:moveTo>
                    <a:pt x="27" y="135"/>
                  </a:moveTo>
                  <a:cubicBezTo>
                    <a:pt x="24" y="145"/>
                    <a:pt x="23" y="155"/>
                    <a:pt x="23" y="164"/>
                  </a:cubicBezTo>
                  <a:cubicBezTo>
                    <a:pt x="40" y="193"/>
                    <a:pt x="40" y="193"/>
                    <a:pt x="40" y="193"/>
                  </a:cubicBezTo>
                  <a:cubicBezTo>
                    <a:pt x="35" y="173"/>
                    <a:pt x="32" y="153"/>
                    <a:pt x="27" y="135"/>
                  </a:cubicBezTo>
                  <a:close/>
                  <a:moveTo>
                    <a:pt x="244" y="148"/>
                  </a:moveTo>
                  <a:cubicBezTo>
                    <a:pt x="215" y="151"/>
                    <a:pt x="185" y="149"/>
                    <a:pt x="148" y="149"/>
                  </a:cubicBezTo>
                  <a:cubicBezTo>
                    <a:pt x="160" y="173"/>
                    <a:pt x="173" y="202"/>
                    <a:pt x="184" y="226"/>
                  </a:cubicBezTo>
                  <a:lnTo>
                    <a:pt x="244" y="148"/>
                  </a:lnTo>
                  <a:close/>
                  <a:moveTo>
                    <a:pt x="280" y="148"/>
                  </a:moveTo>
                  <a:cubicBezTo>
                    <a:pt x="251" y="148"/>
                    <a:pt x="254" y="168"/>
                    <a:pt x="256" y="190"/>
                  </a:cubicBezTo>
                  <a:lnTo>
                    <a:pt x="280" y="148"/>
                  </a:lnTo>
                  <a:close/>
                  <a:moveTo>
                    <a:pt x="136" y="159"/>
                  </a:moveTo>
                  <a:cubicBezTo>
                    <a:pt x="130" y="173"/>
                    <a:pt x="106" y="205"/>
                    <a:pt x="98" y="221"/>
                  </a:cubicBezTo>
                  <a:cubicBezTo>
                    <a:pt x="121" y="233"/>
                    <a:pt x="149" y="233"/>
                    <a:pt x="177" y="233"/>
                  </a:cubicBezTo>
                  <a:cubicBezTo>
                    <a:pt x="160" y="210"/>
                    <a:pt x="150" y="181"/>
                    <a:pt x="136" y="159"/>
                  </a:cubicBezTo>
                  <a:close/>
                  <a:moveTo>
                    <a:pt x="244" y="161"/>
                  </a:moveTo>
                  <a:cubicBezTo>
                    <a:pt x="234" y="178"/>
                    <a:pt x="215" y="206"/>
                    <a:pt x="189" y="233"/>
                  </a:cubicBezTo>
                  <a:cubicBezTo>
                    <a:pt x="249" y="218"/>
                    <a:pt x="257" y="201"/>
                    <a:pt x="244" y="161"/>
                  </a:cubicBezTo>
                  <a:close/>
                  <a:moveTo>
                    <a:pt x="238" y="223"/>
                  </a:moveTo>
                  <a:cubicBezTo>
                    <a:pt x="188" y="240"/>
                    <a:pt x="188" y="240"/>
                    <a:pt x="188" y="240"/>
                  </a:cubicBezTo>
                  <a:cubicBezTo>
                    <a:pt x="202" y="254"/>
                    <a:pt x="202" y="254"/>
                    <a:pt x="202" y="254"/>
                  </a:cubicBezTo>
                  <a:cubicBezTo>
                    <a:pt x="220" y="254"/>
                    <a:pt x="220" y="254"/>
                    <a:pt x="220" y="254"/>
                  </a:cubicBezTo>
                  <a:lnTo>
                    <a:pt x="238" y="223"/>
                  </a:lnTo>
                  <a:close/>
                  <a:moveTo>
                    <a:pt x="93" y="233"/>
                  </a:moveTo>
                  <a:cubicBezTo>
                    <a:pt x="103" y="241"/>
                    <a:pt x="110" y="249"/>
                    <a:pt x="118" y="254"/>
                  </a:cubicBezTo>
                  <a:cubicBezTo>
                    <a:pt x="157" y="254"/>
                    <a:pt x="157" y="254"/>
                    <a:pt x="157" y="254"/>
                  </a:cubicBezTo>
                  <a:cubicBezTo>
                    <a:pt x="160" y="252"/>
                    <a:pt x="164" y="251"/>
                    <a:pt x="167" y="248"/>
                  </a:cubicBezTo>
                  <a:cubicBezTo>
                    <a:pt x="176" y="242"/>
                    <a:pt x="176" y="242"/>
                    <a:pt x="176" y="242"/>
                  </a:cubicBezTo>
                  <a:cubicBezTo>
                    <a:pt x="150" y="241"/>
                    <a:pt x="117" y="241"/>
                    <a:pt x="93" y="233"/>
                  </a:cubicBezTo>
                  <a:close/>
                  <a:moveTo>
                    <a:pt x="84" y="236"/>
                  </a:moveTo>
                  <a:cubicBezTo>
                    <a:pt x="76" y="253"/>
                    <a:pt x="76" y="253"/>
                    <a:pt x="76" y="253"/>
                  </a:cubicBezTo>
                  <a:cubicBezTo>
                    <a:pt x="80" y="254"/>
                    <a:pt x="80" y="254"/>
                    <a:pt x="80" y="254"/>
                  </a:cubicBezTo>
                  <a:cubicBezTo>
                    <a:pt x="109" y="254"/>
                    <a:pt x="109" y="254"/>
                    <a:pt x="109" y="254"/>
                  </a:cubicBezTo>
                  <a:lnTo>
                    <a:pt x="84" y="236"/>
                  </a:lnTo>
                  <a:close/>
                  <a:moveTo>
                    <a:pt x="183" y="244"/>
                  </a:moveTo>
                  <a:cubicBezTo>
                    <a:pt x="167" y="254"/>
                    <a:pt x="167" y="254"/>
                    <a:pt x="167" y="254"/>
                  </a:cubicBezTo>
                  <a:cubicBezTo>
                    <a:pt x="194" y="254"/>
                    <a:pt x="194" y="254"/>
                    <a:pt x="194" y="254"/>
                  </a:cubicBezTo>
                  <a:lnTo>
                    <a:pt x="183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sp>
          <p:nvSpPr>
            <p:cNvPr id="29" name="Rectangle 18"/>
            <p:cNvSpPr>
              <a:spLocks noChangeAspect="1" noChangeArrowheads="1"/>
            </p:cNvSpPr>
            <p:nvPr userDrawn="1"/>
          </p:nvSpPr>
          <p:spPr bwMode="auto">
            <a:xfrm>
              <a:off x="2152" y="2217"/>
              <a:ext cx="171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de-DE" altLang="de-DE" sz="1400" b="0" dirty="0">
                  <a:solidFill>
                    <a:schemeClr val="bg1"/>
                  </a:solidFill>
                  <a:latin typeface="DIN-BoldAlternate" panose="020B0500000000000000" pitchFamily="34" charset="0"/>
                </a:rPr>
                <a:t>Computer</a:t>
              </a:r>
              <a:r>
                <a:rPr lang="de-DE" altLang="de-DE" sz="1400" b="0" dirty="0">
                  <a:solidFill>
                    <a:srgbClr val="000000"/>
                  </a:solidFill>
                  <a:latin typeface="DIN-BoldAlternate" panose="020B0500000000000000" pitchFamily="34" charset="0"/>
                </a:rPr>
                <a:t> </a:t>
              </a:r>
              <a:r>
                <a:rPr lang="de-DE" altLang="de-DE" sz="1400" b="0" dirty="0">
                  <a:solidFill>
                    <a:schemeClr val="bg1"/>
                  </a:solidFill>
                  <a:latin typeface="DIN-BoldAlternate" panose="020B0500000000000000" pitchFamily="34" charset="0"/>
                </a:rPr>
                <a:t>Graphics</a:t>
              </a:r>
              <a:endParaRPr lang="de-DE" altLang="de-DE" sz="1400" b="0" dirty="0">
                <a:solidFill>
                  <a:schemeClr val="bg1"/>
                </a:solidFill>
              </a:endParaRPr>
            </a:p>
          </p:txBody>
        </p:sp>
        <p:sp>
          <p:nvSpPr>
            <p:cNvPr id="30" name="Rectangle 19"/>
            <p:cNvSpPr>
              <a:spLocks noChangeAspect="1" noChangeArrowheads="1"/>
            </p:cNvSpPr>
            <p:nvPr userDrawn="1"/>
          </p:nvSpPr>
          <p:spPr bwMode="auto">
            <a:xfrm>
              <a:off x="2174" y="2420"/>
              <a:ext cx="32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de-DE" altLang="de-DE" sz="1400" b="0" dirty="0" err="1">
                  <a:solidFill>
                    <a:schemeClr val="bg1"/>
                  </a:solidFill>
                  <a:latin typeface="DIN-BoldAlternate" panose="020B0500000000000000" pitchFamily="34" charset="0"/>
                </a:rPr>
                <a:t>and</a:t>
              </a:r>
              <a:endParaRPr lang="de-DE" altLang="de-DE" sz="1400" b="0" dirty="0">
                <a:solidFill>
                  <a:schemeClr val="bg1"/>
                </a:solidFill>
              </a:endParaRPr>
            </a:p>
          </p:txBody>
        </p:sp>
        <p:sp>
          <p:nvSpPr>
            <p:cNvPr id="31" name="Rectangle 20"/>
            <p:cNvSpPr>
              <a:spLocks noChangeAspect="1" noChangeArrowheads="1"/>
            </p:cNvSpPr>
            <p:nvPr userDrawn="1"/>
          </p:nvSpPr>
          <p:spPr bwMode="auto">
            <a:xfrm>
              <a:off x="2490" y="2420"/>
              <a:ext cx="1196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de-DE" altLang="de-DE" sz="1400" b="0" dirty="0">
                  <a:solidFill>
                    <a:srgbClr val="000000"/>
                  </a:solidFill>
                  <a:latin typeface="DIN-BoldAlternate" panose="020B0500000000000000" pitchFamily="34" charset="0"/>
                </a:rPr>
                <a:t> </a:t>
              </a:r>
              <a:r>
                <a:rPr lang="de-DE" altLang="de-DE" sz="1400" b="0" dirty="0" err="1">
                  <a:solidFill>
                    <a:schemeClr val="bg1"/>
                  </a:solidFill>
                  <a:latin typeface="DIN-BoldAlternate" panose="020B0500000000000000" pitchFamily="34" charset="0"/>
                </a:rPr>
                <a:t>Visualization</a:t>
              </a:r>
              <a:endParaRPr lang="de-DE" altLang="de-DE" sz="1400" b="0" dirty="0">
                <a:solidFill>
                  <a:schemeClr val="bg1"/>
                </a:solidFill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775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sm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067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1600" y="1196752"/>
            <a:ext cx="5478197" cy="5040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88021" y="1196752"/>
            <a:ext cx="5280587" cy="50405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015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7543" y="332656"/>
            <a:ext cx="9690893" cy="36004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19403" y="1268760"/>
            <a:ext cx="527575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19404" y="1988843"/>
            <a:ext cx="5277115" cy="424847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96002" y="1268760"/>
            <a:ext cx="5472609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96001" y="1988840"/>
            <a:ext cx="5472608" cy="4248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05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4956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501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172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69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62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09567" y="1676400"/>
            <a:ext cx="2499784" cy="4419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303867" y="1676400"/>
            <a:ext cx="7302500" cy="44196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666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0"/>
            <a:ext cx="12192000" cy="1052736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87489" y="332141"/>
            <a:ext cx="1008112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600" y="1196752"/>
            <a:ext cx="1088915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die Formate des Vorlagentextes zu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451" y="6324600"/>
            <a:ext cx="234420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19669" y="6324600"/>
            <a:ext cx="614468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60364" y="6324600"/>
            <a:ext cx="220824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solidFill>
                  <a:schemeClr val="bg2"/>
                </a:solidFill>
                <a:latin typeface="+mn-lt"/>
              </a:defRPr>
            </a:lvl1pPr>
          </a:lstStyle>
          <a:p>
            <a:fld id="{80F83407-1DC8-4BE2-B2E6-BF3A023C87D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Rechteck 1"/>
          <p:cNvSpPr/>
          <p:nvPr userDrawn="1"/>
        </p:nvSpPr>
        <p:spPr bwMode="auto">
          <a:xfrm>
            <a:off x="0" y="1000128"/>
            <a:ext cx="12192000" cy="12382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pic>
        <p:nvPicPr>
          <p:cNvPr id="10" name="Picture 2" descr="D:\Uni\allgemeines\Logo\cgvLogo_white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84"/>
          <a:stretch/>
        </p:blipFill>
        <p:spPr bwMode="auto">
          <a:xfrm>
            <a:off x="679282" y="229983"/>
            <a:ext cx="618252" cy="6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573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1145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1.png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Chamber Recognition in Cave Data Sets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Nico Schertler, Manfred Buchroithner, </a:t>
            </a:r>
            <a:r>
              <a:rPr lang="de-DE" dirty="0" err="1"/>
              <a:t>and</a:t>
            </a:r>
            <a:r>
              <a:rPr lang="de-DE" dirty="0"/>
              <a:t> Stefan Gumhold</a:t>
            </a:r>
          </a:p>
          <a:p>
            <a:r>
              <a:rPr lang="de-DE" dirty="0"/>
              <a:t>TU Dresden, Germany</a:t>
            </a:r>
          </a:p>
        </p:txBody>
      </p:sp>
    </p:spTree>
    <p:extLst>
      <p:ext uri="{BB962C8B-B14F-4D97-AF65-F5344CB8AC3E}">
        <p14:creationId xmlns:p14="http://schemas.microsoft.com/office/powerpoint/2010/main" val="4064226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EisriesenweltTurntabl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53" y="-10786"/>
            <a:ext cx="12210212" cy="6868786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Eurographics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, 27 April 2017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Chamber Recognition in Cave Data Sets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>
                <a:solidFill>
                  <a:schemeClr val="bg1">
                    <a:lumMod val="85000"/>
                  </a:schemeClr>
                </a:solidFill>
              </a:rPr>
              <a:pPr/>
              <a:t>2</a:t>
            </a:fld>
            <a:endParaRPr lang="de-DE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Cave Segmentation – A </a:t>
            </a:r>
            <a:r>
              <a:rPr lang="de-DE" dirty="0" err="1"/>
              <a:t>Subjective</a:t>
            </a:r>
            <a:r>
              <a:rPr lang="de-DE" dirty="0"/>
              <a:t> Task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Different </a:t>
            </a:r>
            <a:r>
              <a:rPr lang="de-DE" dirty="0" err="1"/>
              <a:t>experts</a:t>
            </a:r>
            <a:r>
              <a:rPr lang="de-DE" dirty="0"/>
              <a:t> </a:t>
            </a:r>
            <a:r>
              <a:rPr lang="de-DE" dirty="0" err="1"/>
              <a:t>evaluate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extent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chambers</a:t>
            </a:r>
            <a:r>
              <a:rPr lang="de-DE" dirty="0"/>
              <a:t> </a:t>
            </a:r>
            <a:r>
              <a:rPr lang="de-DE" dirty="0" err="1"/>
              <a:t>differently</a:t>
            </a:r>
            <a:r>
              <a:rPr lang="de-DE" dirty="0"/>
              <a:t>: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Chamber Recognition in Cave Data Sets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576502"/>
            <a:ext cx="6818434" cy="4320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67" y="1575312"/>
            <a:ext cx="6818433" cy="4320000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 bwMode="auto">
          <a:xfrm>
            <a:off x="8919590" y="5033211"/>
            <a:ext cx="648072" cy="360040"/>
          </a:xfrm>
          <a:prstGeom prst="rect">
            <a:avLst/>
          </a:prstGeom>
          <a:solidFill>
            <a:srgbClr val="B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9567662" y="5013176"/>
            <a:ext cx="1136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dirty="0">
                <a:latin typeface="+mj-lt"/>
              </a:rPr>
              <a:t>Chamber</a:t>
            </a:r>
          </a:p>
        </p:txBody>
      </p:sp>
      <p:sp>
        <p:nvSpPr>
          <p:cNvPr id="15" name="Rechteck 14"/>
          <p:cNvSpPr/>
          <p:nvPr/>
        </p:nvSpPr>
        <p:spPr bwMode="auto">
          <a:xfrm>
            <a:off x="8919869" y="5569800"/>
            <a:ext cx="648072" cy="360040"/>
          </a:xfrm>
          <a:prstGeom prst="rect">
            <a:avLst/>
          </a:prstGeom>
          <a:solidFill>
            <a:srgbClr val="88888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567941" y="5549765"/>
            <a:ext cx="1007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dirty="0">
                <a:latin typeface="+mj-lt"/>
              </a:rPr>
              <a:t>Passage</a:t>
            </a:r>
          </a:p>
        </p:txBody>
      </p:sp>
    </p:spTree>
    <p:extLst>
      <p:ext uri="{BB962C8B-B14F-4D97-AF65-F5344CB8AC3E}">
        <p14:creationId xmlns:p14="http://schemas.microsoft.com/office/powerpoint/2010/main" val="318422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Goal – Segment </a:t>
            </a:r>
            <a:r>
              <a:rPr lang="de-DE" dirty="0" err="1"/>
              <a:t>the</a:t>
            </a:r>
            <a:r>
              <a:rPr lang="de-DE" dirty="0"/>
              <a:t> Cave Surface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mesh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cave </a:t>
            </a:r>
            <a:r>
              <a:rPr lang="de-DE" dirty="0" err="1"/>
              <a:t>system</a:t>
            </a:r>
            <a:r>
              <a:rPr lang="de-DE" dirty="0"/>
              <a:t>…			… </a:t>
            </a:r>
            <a:r>
              <a:rPr lang="de-DE" dirty="0" err="1"/>
              <a:t>calculate</a:t>
            </a:r>
            <a:r>
              <a:rPr lang="de-DE" dirty="0"/>
              <a:t> a </a:t>
            </a:r>
            <a:r>
              <a:rPr lang="de-DE" dirty="0" err="1"/>
              <a:t>labeling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vertex</a:t>
            </a:r>
            <a:r>
              <a:rPr lang="de-DE" dirty="0"/>
              <a:t>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4" y="1557032"/>
            <a:ext cx="7316129" cy="4320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080" y="1644320"/>
            <a:ext cx="7316129" cy="43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/>
              <p:cNvSpPr txBox="1"/>
              <p:nvPr/>
            </p:nvSpPr>
            <p:spPr>
              <a:xfrm>
                <a:off x="2482026" y="5445224"/>
                <a:ext cx="12752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sz="2000" b="0" dirty="0"/>
              </a:p>
            </p:txBody>
          </p:sp>
        </mc:Choice>
        <mc:Fallback xmlns="">
          <p:sp>
            <p:nvSpPr>
              <p:cNvPr id="13" name="Textfeld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026" y="5445224"/>
                <a:ext cx="1275286" cy="307777"/>
              </a:xfrm>
              <a:prstGeom prst="rect">
                <a:avLst/>
              </a:prstGeom>
              <a:blipFill>
                <a:blip r:embed="rId5"/>
                <a:stretch>
                  <a:fillRect l="-3349" r="-6220" b="-3725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Pfeil: nach rechts 13"/>
          <p:cNvSpPr/>
          <p:nvPr/>
        </p:nvSpPr>
        <p:spPr bwMode="auto">
          <a:xfrm>
            <a:off x="5951984" y="3588296"/>
            <a:ext cx="977934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/>
              <p:cNvSpPr txBox="1"/>
              <p:nvPr/>
            </p:nvSpPr>
            <p:spPr>
              <a:xfrm>
                <a:off x="8421114" y="5450042"/>
                <a:ext cx="25210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de-DE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de-DE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𝓒</m:t>
                          </m:r>
                          <m:r>
                            <a:rPr lang="de-DE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,</m:t>
                          </m:r>
                          <m:r>
                            <a:rPr lang="de-DE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𝓟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de-DE" sz="2000" b="0" i="1" dirty="0"/>
              </a:p>
            </p:txBody>
          </p:sp>
        </mc:Choice>
        <mc:Fallback xmlns="">
          <p:sp>
            <p:nvSpPr>
              <p:cNvPr id="15" name="Textfeld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114" y="5450042"/>
                <a:ext cx="2521075" cy="307777"/>
              </a:xfrm>
              <a:prstGeom prst="rect">
                <a:avLst/>
              </a:prstGeom>
              <a:blipFill>
                <a:blip r:embed="rId6"/>
                <a:stretch>
                  <a:fillRect l="-1449" b="-980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feld 15"/>
          <p:cNvSpPr txBox="1"/>
          <p:nvPr/>
        </p:nvSpPr>
        <p:spPr>
          <a:xfrm>
            <a:off x="9513336" y="5537814"/>
            <a:ext cx="1420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 err="1"/>
              <a:t>hamber</a:t>
            </a:r>
            <a:r>
              <a:rPr lang="de-DE" b="0" dirty="0"/>
              <a:t>           </a:t>
            </a:r>
            <a:r>
              <a:rPr lang="de-DE" b="0" dirty="0" err="1"/>
              <a:t>assage</a:t>
            </a:r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84307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de-DE" sz="2800" b="1" dirty="0"/>
          </a:p>
          <a:p>
            <a:pPr marL="457200" indent="-457200">
              <a:buFont typeface="+mj-lt"/>
              <a:buAutoNum type="arabicPeriod"/>
            </a:pPr>
            <a:r>
              <a:rPr lang="de-DE" sz="2800" b="1" dirty="0" err="1"/>
              <a:t>What</a:t>
            </a:r>
            <a:r>
              <a:rPr lang="de-DE" sz="2800" b="1" dirty="0"/>
              <a:t> </a:t>
            </a:r>
            <a:r>
              <a:rPr lang="de-DE" sz="2800" b="1" dirty="0" err="1"/>
              <a:t>makes</a:t>
            </a:r>
            <a:r>
              <a:rPr lang="de-DE" sz="2800" b="1" dirty="0"/>
              <a:t> </a:t>
            </a:r>
            <a:r>
              <a:rPr lang="de-DE" sz="2800" b="1" dirty="0" err="1"/>
              <a:t>up</a:t>
            </a:r>
            <a:r>
              <a:rPr lang="de-DE" sz="2800" b="1" dirty="0"/>
              <a:t> a </a:t>
            </a:r>
            <a:r>
              <a:rPr lang="de-DE" sz="2800" b="1" dirty="0" err="1"/>
              <a:t>chamber</a:t>
            </a:r>
            <a:r>
              <a:rPr lang="de-DE" sz="2800" b="1" dirty="0"/>
              <a:t>?</a:t>
            </a:r>
            <a:br>
              <a:rPr lang="de-DE" sz="2800" b="1" dirty="0"/>
            </a:br>
            <a:r>
              <a:rPr lang="de-DE" dirty="0" err="1"/>
              <a:t>Geometric</a:t>
            </a:r>
            <a:r>
              <a:rPr lang="de-DE" dirty="0"/>
              <a:t> </a:t>
            </a:r>
            <a:r>
              <a:rPr lang="de-DE" dirty="0" err="1"/>
              <a:t>characteristics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caves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sz="2800" b="1" dirty="0" err="1"/>
              <a:t>Our</a:t>
            </a:r>
            <a:r>
              <a:rPr lang="de-DE" sz="2800" b="1" dirty="0"/>
              <a:t> Approach</a:t>
            </a:r>
            <a:br>
              <a:rPr lang="de-DE" dirty="0"/>
            </a:br>
            <a:r>
              <a:rPr lang="de-DE" dirty="0"/>
              <a:t>Transfer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labeling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curve</a:t>
            </a:r>
            <a:r>
              <a:rPr lang="de-DE" dirty="0"/>
              <a:t> </a:t>
            </a:r>
            <a:r>
              <a:rPr lang="de-DE" dirty="0" err="1"/>
              <a:t>skeleton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sz="2800" b="1" dirty="0"/>
              <a:t>Building Blocks</a:t>
            </a:r>
            <a:br>
              <a:rPr lang="de-DE" dirty="0"/>
            </a:br>
            <a:r>
              <a:rPr lang="de-DE" dirty="0" err="1"/>
              <a:t>Local</a:t>
            </a:r>
            <a:r>
              <a:rPr lang="de-DE" dirty="0"/>
              <a:t> Size </a:t>
            </a:r>
            <a:r>
              <a:rPr lang="de-DE" dirty="0" err="1"/>
              <a:t>Measure</a:t>
            </a:r>
            <a:br>
              <a:rPr lang="de-DE" dirty="0"/>
            </a:br>
            <a:r>
              <a:rPr lang="de-DE" dirty="0"/>
              <a:t>Solution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minimization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997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769347"/>
            <a:ext cx="7766320" cy="252374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a Chamber?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e-DE" dirty="0" err="1"/>
                  <a:t>What</a:t>
                </a:r>
                <a:r>
                  <a:rPr lang="de-DE" dirty="0"/>
                  <a:t> </a:t>
                </a:r>
                <a:r>
                  <a:rPr lang="de-DE" dirty="0" err="1"/>
                  <a:t>would</a:t>
                </a:r>
                <a:r>
                  <a:rPr lang="de-DE" dirty="0"/>
                  <a:t> </a:t>
                </a:r>
                <a:r>
                  <a:rPr lang="de-DE" dirty="0" err="1"/>
                  <a:t>you</a:t>
                </a:r>
                <a:r>
                  <a:rPr lang="de-DE" dirty="0"/>
                  <a:t> </a:t>
                </a:r>
                <a:r>
                  <a:rPr lang="de-DE" dirty="0" err="1"/>
                  <a:t>say</a:t>
                </a:r>
                <a:r>
                  <a:rPr lang="de-DE" dirty="0"/>
                  <a:t> –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:r>
                  <a:rPr lang="de-DE" dirty="0" err="1"/>
                  <a:t>this</a:t>
                </a:r>
                <a:r>
                  <a:rPr lang="de-DE" dirty="0"/>
                  <a:t> </a:t>
                </a:r>
                <a:r>
                  <a:rPr lang="de-DE" dirty="0" err="1"/>
                  <a:t>part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a </a:t>
                </a:r>
                <a:r>
                  <a:rPr lang="de-DE" dirty="0" err="1"/>
                  <a:t>chamber</a:t>
                </a:r>
                <a:r>
                  <a:rPr lang="de-DE" dirty="0"/>
                  <a:t> </a:t>
                </a:r>
                <a:r>
                  <a:rPr lang="de-DE" dirty="0" err="1"/>
                  <a:t>or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a </a:t>
                </a:r>
                <a:r>
                  <a:rPr lang="de-DE" dirty="0" err="1"/>
                  <a:t>passage</a:t>
                </a:r>
                <a:r>
                  <a:rPr lang="de-DE" dirty="0"/>
                  <a:t>?</a:t>
                </a:r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r>
                  <a:rPr lang="de-DE" dirty="0" err="1"/>
                  <a:t>Local</a:t>
                </a:r>
                <a:r>
                  <a:rPr lang="de-DE" dirty="0"/>
                  <a:t> </a:t>
                </a:r>
                <a:r>
                  <a:rPr lang="de-DE" dirty="0" err="1"/>
                  <a:t>characteristics</a:t>
                </a:r>
                <a:r>
                  <a:rPr lang="de-DE" dirty="0"/>
                  <a:t> </a:t>
                </a:r>
                <a:r>
                  <a:rPr lang="de-DE" dirty="0" err="1"/>
                  <a:t>are</a:t>
                </a:r>
                <a:r>
                  <a:rPr lang="de-DE" dirty="0"/>
                  <a:t> not </a:t>
                </a:r>
                <a:r>
                  <a:rPr lang="de-DE" dirty="0" err="1"/>
                  <a:t>enough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decide</a:t>
                </a:r>
                <a:r>
                  <a:rPr lang="de-DE" dirty="0"/>
                  <a:t>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or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𝓟</m:t>
                    </m:r>
                  </m:oMath>
                </a14:m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r>
                  <a:rPr lang="de-DE" dirty="0"/>
                  <a:t>Chambers </a:t>
                </a:r>
                <a:r>
                  <a:rPr lang="de-DE" dirty="0" err="1"/>
                  <a:t>are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result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entrances</a:t>
                </a:r>
                <a:r>
                  <a:rPr lang="de-DE" dirty="0"/>
                  <a:t>. </a:t>
                </a:r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6" t="-60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Chamber Recognition in Cave Data Sets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772816"/>
            <a:ext cx="7766320" cy="252374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772816"/>
            <a:ext cx="7766320" cy="2523749"/>
          </a:xfrm>
          <a:prstGeom prst="rect">
            <a:avLst/>
          </a:prstGeom>
        </p:spPr>
      </p:pic>
      <p:grpSp>
        <p:nvGrpSpPr>
          <p:cNvPr id="16" name="Gruppieren 15"/>
          <p:cNvGrpSpPr/>
          <p:nvPr/>
        </p:nvGrpSpPr>
        <p:grpSpPr>
          <a:xfrm>
            <a:off x="4079776" y="3645024"/>
            <a:ext cx="4104456" cy="1019256"/>
            <a:chOff x="4079776" y="3645024"/>
            <a:chExt cx="4104456" cy="1019256"/>
          </a:xfrm>
        </p:grpSpPr>
        <p:sp>
          <p:nvSpPr>
            <p:cNvPr id="11" name="Textfeld 10"/>
            <p:cNvSpPr txBox="1"/>
            <p:nvPr/>
          </p:nvSpPr>
          <p:spPr>
            <a:xfrm>
              <a:off x="5419669" y="4264170"/>
              <a:ext cx="11083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0" dirty="0">
                  <a:latin typeface="+mj-lt"/>
                </a:rPr>
                <a:t>Entrance</a:t>
              </a:r>
            </a:p>
          </p:txBody>
        </p:sp>
        <p:cxnSp>
          <p:nvCxnSpPr>
            <p:cNvPr id="13" name="Gerade Verbindung mit Pfeil 12"/>
            <p:cNvCxnSpPr/>
            <p:nvPr/>
          </p:nvCxnSpPr>
          <p:spPr bwMode="auto">
            <a:xfrm flipH="1" flipV="1">
              <a:off x="4079776" y="3717032"/>
              <a:ext cx="1224136" cy="57953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Gerade Verbindung mit Pfeil 14"/>
            <p:cNvCxnSpPr/>
            <p:nvPr/>
          </p:nvCxnSpPr>
          <p:spPr bwMode="auto">
            <a:xfrm flipV="1">
              <a:off x="6528049" y="3645024"/>
              <a:ext cx="1656183" cy="65154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4233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1600" y="3720500"/>
            <a:ext cx="10889157" cy="2516811"/>
          </a:xfrm>
        </p:spPr>
        <p:txBody>
          <a:bodyPr/>
          <a:lstStyle/>
          <a:p>
            <a:r>
              <a:rPr lang="de-DE" b="1" dirty="0"/>
              <a:t>A virtual </a:t>
            </a:r>
            <a:r>
              <a:rPr lang="de-DE" b="1" dirty="0" err="1"/>
              <a:t>path</a:t>
            </a:r>
            <a:r>
              <a:rPr lang="de-DE" b="1" dirty="0"/>
              <a:t> </a:t>
            </a:r>
            <a:r>
              <a:rPr lang="de-DE" b="1" dirty="0" err="1"/>
              <a:t>through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cave</a:t>
            </a:r>
            <a:br>
              <a:rPr lang="de-DE" dirty="0"/>
            </a:br>
            <a:r>
              <a:rPr lang="de-DE" dirty="0" err="1"/>
              <a:t>Curve</a:t>
            </a:r>
            <a:r>
              <a:rPr lang="de-DE" dirty="0"/>
              <a:t>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calculated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Mean </a:t>
            </a:r>
            <a:r>
              <a:rPr lang="de-DE" dirty="0" err="1"/>
              <a:t>Curvature</a:t>
            </a:r>
            <a:r>
              <a:rPr lang="de-DE" dirty="0"/>
              <a:t> Skeletons [Tagliasacchi 2008]</a:t>
            </a:r>
          </a:p>
          <a:p>
            <a:r>
              <a:rPr lang="de-DE" b="1" dirty="0"/>
              <a:t>A robust </a:t>
            </a:r>
            <a:r>
              <a:rPr lang="de-DE" b="1" dirty="0" err="1"/>
              <a:t>local</a:t>
            </a:r>
            <a:r>
              <a:rPr lang="de-DE" b="1" dirty="0"/>
              <a:t> </a:t>
            </a:r>
            <a:r>
              <a:rPr lang="de-DE" b="1" dirty="0" err="1"/>
              <a:t>size</a:t>
            </a:r>
            <a:r>
              <a:rPr lang="de-DE" b="1" dirty="0"/>
              <a:t> </a:t>
            </a:r>
            <a:r>
              <a:rPr lang="de-DE" b="1" dirty="0" err="1"/>
              <a:t>measure</a:t>
            </a:r>
            <a:br>
              <a:rPr lang="de-DE" dirty="0"/>
            </a:br>
            <a:r>
              <a:rPr lang="de-DE" dirty="0"/>
              <a:t>Radius-like </a:t>
            </a:r>
            <a:r>
              <a:rPr lang="de-DE" dirty="0" err="1"/>
              <a:t>measure</a:t>
            </a:r>
            <a:r>
              <a:rPr lang="de-DE" dirty="0"/>
              <a:t> </a:t>
            </a:r>
            <a:r>
              <a:rPr lang="de-DE" dirty="0" err="1"/>
              <a:t>calculated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spherical</a:t>
            </a:r>
            <a:r>
              <a:rPr lang="de-DE" dirty="0"/>
              <a:t> </a:t>
            </a:r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point</a:t>
            </a:r>
            <a:endParaRPr lang="de-DE" dirty="0"/>
          </a:p>
          <a:p>
            <a:r>
              <a:rPr lang="de-DE" b="1" dirty="0"/>
              <a:t>Segmentation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curve</a:t>
            </a:r>
            <a:r>
              <a:rPr lang="de-DE" b="1" dirty="0"/>
              <a:t> </a:t>
            </a:r>
            <a:r>
              <a:rPr lang="de-DE" b="1" dirty="0" err="1"/>
              <a:t>skeleton</a:t>
            </a:r>
            <a:br>
              <a:rPr lang="de-DE" dirty="0"/>
            </a:br>
            <a:r>
              <a:rPr lang="de-DE" dirty="0"/>
              <a:t>Entrance-</a:t>
            </a:r>
            <a:r>
              <a:rPr lang="de-DE" dirty="0" err="1"/>
              <a:t>detecting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expressed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MRF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minimized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QPBO [Rother 2007]</a:t>
            </a:r>
          </a:p>
          <a:p>
            <a:r>
              <a:rPr lang="de-DE" b="1" dirty="0"/>
              <a:t>Back-</a:t>
            </a:r>
            <a:r>
              <a:rPr lang="de-DE" b="1" dirty="0" err="1"/>
              <a:t>Projection</a:t>
            </a:r>
            <a:r>
              <a:rPr lang="de-DE" b="1" dirty="0"/>
              <a:t> </a:t>
            </a:r>
            <a:r>
              <a:rPr lang="de-DE" b="1" dirty="0" err="1"/>
              <a:t>onto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cave </a:t>
            </a:r>
            <a:r>
              <a:rPr lang="de-DE" b="1" dirty="0" err="1"/>
              <a:t>surface</a:t>
            </a:r>
            <a:endParaRPr lang="de-DE" b="1" dirty="0"/>
          </a:p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Ingredients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Approach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Chamber Recognition in Cave Data Sets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196752"/>
            <a:ext cx="7766320" cy="2523749"/>
          </a:xfrm>
          <a:prstGeom prst="rect">
            <a:avLst/>
          </a:prstGeom>
        </p:spPr>
      </p:pic>
      <p:sp>
        <p:nvSpPr>
          <p:cNvPr id="7" name="Freihandform: Form 6"/>
          <p:cNvSpPr/>
          <p:nvPr/>
        </p:nvSpPr>
        <p:spPr bwMode="auto">
          <a:xfrm>
            <a:off x="2552700" y="2497113"/>
            <a:ext cx="6953250" cy="582040"/>
          </a:xfrm>
          <a:custGeom>
            <a:avLst/>
            <a:gdLst>
              <a:gd name="connsiteX0" fmla="*/ 0 w 6953250"/>
              <a:gd name="connsiteY0" fmla="*/ 569937 h 582040"/>
              <a:gd name="connsiteX1" fmla="*/ 504825 w 6953250"/>
              <a:gd name="connsiteY1" fmla="*/ 484212 h 582040"/>
              <a:gd name="connsiteX2" fmla="*/ 1247775 w 6953250"/>
              <a:gd name="connsiteY2" fmla="*/ 569937 h 582040"/>
              <a:gd name="connsiteX3" fmla="*/ 2019300 w 6953250"/>
              <a:gd name="connsiteY3" fmla="*/ 331812 h 582040"/>
              <a:gd name="connsiteX4" fmla="*/ 2686050 w 6953250"/>
              <a:gd name="connsiteY4" fmla="*/ 27012 h 582040"/>
              <a:gd name="connsiteX5" fmla="*/ 3533775 w 6953250"/>
              <a:gd name="connsiteY5" fmla="*/ 46062 h 582040"/>
              <a:gd name="connsiteX6" fmla="*/ 4133850 w 6953250"/>
              <a:gd name="connsiteY6" fmla="*/ 55587 h 582040"/>
              <a:gd name="connsiteX7" fmla="*/ 4829175 w 6953250"/>
              <a:gd name="connsiteY7" fmla="*/ 7962 h 582040"/>
              <a:gd name="connsiteX8" fmla="*/ 5276850 w 6953250"/>
              <a:gd name="connsiteY8" fmla="*/ 246087 h 582040"/>
              <a:gd name="connsiteX9" fmla="*/ 5934075 w 6953250"/>
              <a:gd name="connsiteY9" fmla="*/ 579462 h 582040"/>
              <a:gd name="connsiteX10" fmla="*/ 6953250 w 6953250"/>
              <a:gd name="connsiteY10" fmla="*/ 408012 h 58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53250" h="582040">
                <a:moveTo>
                  <a:pt x="0" y="569937"/>
                </a:moveTo>
                <a:cubicBezTo>
                  <a:pt x="148431" y="527074"/>
                  <a:pt x="296863" y="484212"/>
                  <a:pt x="504825" y="484212"/>
                </a:cubicBezTo>
                <a:cubicBezTo>
                  <a:pt x="712787" y="484212"/>
                  <a:pt x="995363" y="595337"/>
                  <a:pt x="1247775" y="569937"/>
                </a:cubicBezTo>
                <a:cubicBezTo>
                  <a:pt x="1500188" y="544537"/>
                  <a:pt x="1779588" y="422299"/>
                  <a:pt x="2019300" y="331812"/>
                </a:cubicBezTo>
                <a:cubicBezTo>
                  <a:pt x="2259012" y="241325"/>
                  <a:pt x="2433638" y="74637"/>
                  <a:pt x="2686050" y="27012"/>
                </a:cubicBezTo>
                <a:cubicBezTo>
                  <a:pt x="2938462" y="-20613"/>
                  <a:pt x="3533775" y="46062"/>
                  <a:pt x="3533775" y="46062"/>
                </a:cubicBezTo>
                <a:cubicBezTo>
                  <a:pt x="3775075" y="50824"/>
                  <a:pt x="3917950" y="61937"/>
                  <a:pt x="4133850" y="55587"/>
                </a:cubicBezTo>
                <a:cubicBezTo>
                  <a:pt x="4349750" y="49237"/>
                  <a:pt x="4638675" y="-23788"/>
                  <a:pt x="4829175" y="7962"/>
                </a:cubicBezTo>
                <a:cubicBezTo>
                  <a:pt x="5019675" y="39712"/>
                  <a:pt x="5276850" y="246087"/>
                  <a:pt x="5276850" y="246087"/>
                </a:cubicBezTo>
                <a:cubicBezTo>
                  <a:pt x="5461000" y="341337"/>
                  <a:pt x="5654675" y="552474"/>
                  <a:pt x="5934075" y="579462"/>
                </a:cubicBezTo>
                <a:cubicBezTo>
                  <a:pt x="6213475" y="606450"/>
                  <a:pt x="6743700" y="412774"/>
                  <a:pt x="6953250" y="40801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4511824" y="2089212"/>
            <a:ext cx="504453" cy="1314894"/>
            <a:chOff x="4511824" y="2089212"/>
            <a:chExt cx="504453" cy="1314894"/>
          </a:xfrm>
        </p:grpSpPr>
        <p:cxnSp>
          <p:nvCxnSpPr>
            <p:cNvPr id="12" name="Gerade Verbindung mit Pfeil 11"/>
            <p:cNvCxnSpPr>
              <a:cxnSpLocks/>
            </p:cNvCxnSpPr>
            <p:nvPr/>
          </p:nvCxnSpPr>
          <p:spPr bwMode="auto">
            <a:xfrm flipH="1" flipV="1">
              <a:off x="4511824" y="2089212"/>
              <a:ext cx="360437" cy="59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Gerade Verbindung mit Pfeil 16"/>
            <p:cNvCxnSpPr>
              <a:cxnSpLocks/>
            </p:cNvCxnSpPr>
            <p:nvPr/>
          </p:nvCxnSpPr>
          <p:spPr bwMode="auto">
            <a:xfrm>
              <a:off x="4872261" y="2684025"/>
              <a:ext cx="144016" cy="72008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" name="Gruppieren 8"/>
          <p:cNvGrpSpPr/>
          <p:nvPr/>
        </p:nvGrpSpPr>
        <p:grpSpPr>
          <a:xfrm>
            <a:off x="10026161" y="2471862"/>
            <a:ext cx="1784922" cy="936699"/>
            <a:chOff x="10026161" y="2471862"/>
            <a:chExt cx="1784922" cy="936699"/>
          </a:xfrm>
        </p:grpSpPr>
        <p:sp>
          <p:nvSpPr>
            <p:cNvPr id="24" name="Rechteck 23"/>
            <p:cNvSpPr/>
            <p:nvPr/>
          </p:nvSpPr>
          <p:spPr bwMode="auto">
            <a:xfrm>
              <a:off x="10026161" y="2491897"/>
              <a:ext cx="648072" cy="360040"/>
            </a:xfrm>
            <a:prstGeom prst="rect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10674233" y="2471862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0" dirty="0">
                  <a:latin typeface="+mj-lt"/>
                </a:rPr>
                <a:t>Chamber</a:t>
              </a:r>
            </a:p>
          </p:txBody>
        </p:sp>
        <p:sp>
          <p:nvSpPr>
            <p:cNvPr id="26" name="Rechteck 25"/>
            <p:cNvSpPr/>
            <p:nvPr/>
          </p:nvSpPr>
          <p:spPr bwMode="auto">
            <a:xfrm>
              <a:off x="10026440" y="3028486"/>
              <a:ext cx="648072" cy="360040"/>
            </a:xfrm>
            <a:prstGeom prst="rect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10674512" y="3008451"/>
              <a:ext cx="10073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0" dirty="0">
                  <a:latin typeface="+mj-lt"/>
                </a:rPr>
                <a:t>Passage</a:t>
              </a:r>
            </a:p>
          </p:txBody>
        </p:sp>
      </p:grpSp>
      <p:pic>
        <p:nvPicPr>
          <p:cNvPr id="46" name="Grafik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196752"/>
            <a:ext cx="7766320" cy="2523749"/>
          </a:xfrm>
          <a:prstGeom prst="rect">
            <a:avLst/>
          </a:prstGeom>
        </p:spPr>
      </p:pic>
      <p:grpSp>
        <p:nvGrpSpPr>
          <p:cNvPr id="44" name="Gruppieren 43"/>
          <p:cNvGrpSpPr/>
          <p:nvPr/>
        </p:nvGrpSpPr>
        <p:grpSpPr>
          <a:xfrm>
            <a:off x="2847539" y="2425106"/>
            <a:ext cx="6521637" cy="726054"/>
            <a:chOff x="2847539" y="2425106"/>
            <a:chExt cx="6521637" cy="726054"/>
          </a:xfrm>
        </p:grpSpPr>
        <p:sp>
          <p:nvSpPr>
            <p:cNvPr id="22" name="Ellipse 21"/>
            <p:cNvSpPr/>
            <p:nvPr/>
          </p:nvSpPr>
          <p:spPr bwMode="auto">
            <a:xfrm>
              <a:off x="2847539" y="2900050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8" name="Ellipse 27"/>
            <p:cNvSpPr/>
            <p:nvPr/>
          </p:nvSpPr>
          <p:spPr bwMode="auto">
            <a:xfrm>
              <a:off x="3297761" y="2947792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9" name="Ellipse 28"/>
            <p:cNvSpPr/>
            <p:nvPr/>
          </p:nvSpPr>
          <p:spPr bwMode="auto">
            <a:xfrm>
              <a:off x="3747983" y="3007145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0" name="Ellipse 29"/>
            <p:cNvSpPr/>
            <p:nvPr/>
          </p:nvSpPr>
          <p:spPr bwMode="auto">
            <a:xfrm>
              <a:off x="4114829" y="2890969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1" name="Ellipse 30"/>
            <p:cNvSpPr/>
            <p:nvPr/>
          </p:nvSpPr>
          <p:spPr bwMode="auto">
            <a:xfrm>
              <a:off x="4790387" y="2612018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2" name="Ellipse 31"/>
            <p:cNvSpPr/>
            <p:nvPr/>
          </p:nvSpPr>
          <p:spPr bwMode="auto">
            <a:xfrm>
              <a:off x="4499229" y="2742565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3" name="Ellipse 32"/>
            <p:cNvSpPr/>
            <p:nvPr/>
          </p:nvSpPr>
          <p:spPr bwMode="auto">
            <a:xfrm>
              <a:off x="5140558" y="2458626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4" name="Ellipse 33"/>
            <p:cNvSpPr/>
            <p:nvPr/>
          </p:nvSpPr>
          <p:spPr bwMode="auto">
            <a:xfrm>
              <a:off x="5526735" y="2425106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5" name="Ellipse 34"/>
            <p:cNvSpPr/>
            <p:nvPr/>
          </p:nvSpPr>
          <p:spPr bwMode="auto">
            <a:xfrm>
              <a:off x="5957317" y="2456453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6" name="Ellipse 35"/>
            <p:cNvSpPr/>
            <p:nvPr/>
          </p:nvSpPr>
          <p:spPr bwMode="auto">
            <a:xfrm>
              <a:off x="6384034" y="2484459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7" name="Ellipse 36"/>
            <p:cNvSpPr/>
            <p:nvPr/>
          </p:nvSpPr>
          <p:spPr bwMode="auto">
            <a:xfrm>
              <a:off x="6873686" y="2456453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8" name="Ellipse 37"/>
            <p:cNvSpPr/>
            <p:nvPr/>
          </p:nvSpPr>
          <p:spPr bwMode="auto">
            <a:xfrm>
              <a:off x="7394299" y="2456452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9" name="Ellipse 38"/>
            <p:cNvSpPr/>
            <p:nvPr/>
          </p:nvSpPr>
          <p:spPr bwMode="auto">
            <a:xfrm>
              <a:off x="7767911" y="2671917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0" name="Ellipse 39"/>
            <p:cNvSpPr/>
            <p:nvPr/>
          </p:nvSpPr>
          <p:spPr bwMode="auto">
            <a:xfrm>
              <a:off x="8112224" y="2884471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1" name="Ellipse 40"/>
            <p:cNvSpPr/>
            <p:nvPr/>
          </p:nvSpPr>
          <p:spPr bwMode="auto">
            <a:xfrm>
              <a:off x="8498401" y="3005120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2" name="Ellipse 41"/>
            <p:cNvSpPr/>
            <p:nvPr/>
          </p:nvSpPr>
          <p:spPr bwMode="auto">
            <a:xfrm>
              <a:off x="8838984" y="2947792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3" name="Ellipse 42"/>
            <p:cNvSpPr/>
            <p:nvPr/>
          </p:nvSpPr>
          <p:spPr bwMode="auto">
            <a:xfrm>
              <a:off x="9225161" y="2857056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8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Curve</a:t>
            </a:r>
            <a:r>
              <a:rPr lang="de-DE" dirty="0"/>
              <a:t> Skeleton</a:t>
            </a:r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3"/>
            <a:ext cx="10848528" cy="5857215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Chamber Recognition in Cave Data Sets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432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Size </a:t>
            </a:r>
            <a:r>
              <a:rPr lang="de-DE" dirty="0" err="1"/>
              <a:t>Measure</a:t>
            </a:r>
            <a:r>
              <a:rPr lang="de-DE" dirty="0"/>
              <a:t> - </a:t>
            </a:r>
            <a:r>
              <a:rPr lang="de-DE" dirty="0" err="1"/>
              <a:t>Idea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364435"/>
            <a:ext cx="4320000" cy="24300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712" y="1337398"/>
            <a:ext cx="4320000" cy="243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1337398"/>
            <a:ext cx="4320000" cy="243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/>
              <p:cNvSpPr txBox="1"/>
              <p:nvPr/>
            </p:nvSpPr>
            <p:spPr>
              <a:xfrm>
                <a:off x="1165292" y="4089266"/>
                <a:ext cx="284199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0" dirty="0" err="1">
                    <a:latin typeface="+mj-lt"/>
                  </a:rPr>
                  <a:t>Cylindrical</a:t>
                </a:r>
                <a:r>
                  <a:rPr lang="de-DE" sz="2000" b="0" dirty="0">
                    <a:latin typeface="+mj-lt"/>
                  </a:rPr>
                  <a:t> Cave</a:t>
                </a:r>
              </a:p>
              <a:p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sz="2000" b="0" dirty="0">
                    <a:latin typeface="+mj-lt"/>
                  </a:rPr>
                  <a:t> Use </a:t>
                </a:r>
                <a:r>
                  <a:rPr lang="de-DE" sz="2000" b="0" dirty="0" err="1">
                    <a:latin typeface="+mj-lt"/>
                  </a:rPr>
                  <a:t>the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cylinder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radius</a:t>
                </a:r>
                <a:endParaRPr lang="de-DE" sz="2000" b="0" dirty="0">
                  <a:latin typeface="+mj-lt"/>
                </a:endParaRPr>
              </a:p>
            </p:txBody>
          </p:sp>
        </mc:Choice>
        <mc:Fallback xmlns="">
          <p:sp>
            <p:nvSpPr>
              <p:cNvPr id="19" name="Textfeld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292" y="4089266"/>
                <a:ext cx="2841996" cy="707886"/>
              </a:xfrm>
              <a:prstGeom prst="rect">
                <a:avLst/>
              </a:prstGeom>
              <a:blipFill>
                <a:blip r:embed="rId5"/>
                <a:stretch>
                  <a:fillRect l="-2146" t="-5172" r="-1502" b="-1465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4565377" y="4089266"/>
                <a:ext cx="282628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0" dirty="0" err="1">
                    <a:latin typeface="+mj-lt"/>
                  </a:rPr>
                  <a:t>Elliptical</a:t>
                </a:r>
                <a:r>
                  <a:rPr lang="de-DE" sz="2000" b="0" dirty="0">
                    <a:latin typeface="+mj-lt"/>
                  </a:rPr>
                  <a:t> Cave</a:t>
                </a:r>
              </a:p>
              <a:p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sz="2000" b="0" dirty="0">
                    <a:latin typeface="+mj-lt"/>
                  </a:rPr>
                  <a:t> Use </a:t>
                </a:r>
                <a:r>
                  <a:rPr lang="de-DE" sz="2000" b="0" dirty="0" err="1">
                    <a:latin typeface="+mj-lt"/>
                  </a:rPr>
                  <a:t>the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average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radius</a:t>
                </a:r>
                <a:endParaRPr lang="de-DE" sz="2000" b="0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377" y="4089266"/>
                <a:ext cx="2826287" cy="707886"/>
              </a:xfrm>
              <a:prstGeom prst="rect">
                <a:avLst/>
              </a:prstGeom>
              <a:blipFill>
                <a:blip r:embed="rId6"/>
                <a:stretch>
                  <a:fillRect l="-2371" t="-5172" r="-1293" b="-1465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8904312" y="4089266"/>
                <a:ext cx="155927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0" dirty="0">
                    <a:latin typeface="+mj-lt"/>
                  </a:rPr>
                  <a:t>General Cave</a:t>
                </a:r>
              </a:p>
              <a:p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sz="2000" b="0" dirty="0">
                    <a:latin typeface="+mj-lt"/>
                  </a:rPr>
                  <a:t> ?</a:t>
                </a:r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312" y="4089266"/>
                <a:ext cx="1559273" cy="707886"/>
              </a:xfrm>
              <a:prstGeom prst="rect">
                <a:avLst/>
              </a:prstGeom>
              <a:blipFill>
                <a:blip r:embed="rId7"/>
                <a:stretch>
                  <a:fillRect l="-4314" t="-5172" r="-3529" b="-1465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feld 21"/>
              <p:cNvSpPr txBox="1"/>
              <p:nvPr/>
            </p:nvSpPr>
            <p:spPr>
              <a:xfrm>
                <a:off x="2673194" y="5207115"/>
                <a:ext cx="6951198" cy="1117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0" dirty="0">
                    <a:latin typeface="+mj-lt"/>
                  </a:rPr>
                  <a:t>Average </a:t>
                </a:r>
                <a:r>
                  <a:rPr lang="de-DE" sz="2000" b="0" dirty="0" err="1">
                    <a:latin typeface="+mj-lt"/>
                  </a:rPr>
                  <a:t>the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spherical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radius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field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over</a:t>
                </a:r>
                <a:r>
                  <a:rPr lang="de-DE" sz="2000" b="0" dirty="0">
                    <a:latin typeface="+mj-lt"/>
                  </a:rPr>
                  <a:t> a </a:t>
                </a:r>
                <a:r>
                  <a:rPr lang="de-DE" sz="2000" b="0" dirty="0" err="1">
                    <a:latin typeface="+mj-lt"/>
                  </a:rPr>
                  <a:t>path</a:t>
                </a:r>
                <a:r>
                  <a:rPr lang="de-DE" sz="2000" b="0" dirty="0">
                    <a:latin typeface="+mj-lt"/>
                  </a:rPr>
                  <a:t> </a:t>
                </a:r>
                <a:r>
                  <a:rPr lang="de-DE" sz="2000" b="0" dirty="0" err="1">
                    <a:latin typeface="+mj-lt"/>
                  </a:rPr>
                  <a:t>network</a:t>
                </a:r>
                <a:r>
                  <a:rPr lang="de-DE" sz="2000" b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de-DE" sz="2000" b="0" dirty="0">
                    <a:latin typeface="+mj-lt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𝑠𝑖𝑧𝑒</m:t>
                      </m:r>
                      <m:d>
                        <m:d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𝑙𝑒𝑛𝑔𝑡h</m:t>
                          </m:r>
                          <m:d>
                            <m:d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den>
                      </m:f>
                      <m:nary>
                        <m:naryPr>
                          <m:chr m:val="∮"/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/>
                        <m:e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𝑟𝑎𝑑𝑖𝑢𝑠</m:t>
                          </m:r>
                          <m:d>
                            <m:d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  <m:r>
                            <a:rPr lang="de-DE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de-DE" sz="20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nary>
                    </m:oMath>
                  </m:oMathPara>
                </a14:m>
                <a:endParaRPr lang="de-DE" sz="2000" b="0" dirty="0">
                  <a:latin typeface="+mj-lt"/>
                </a:endParaRPr>
              </a:p>
            </p:txBody>
          </p:sp>
        </mc:Choice>
        <mc:Fallback xmlns="">
          <p:sp>
            <p:nvSpPr>
              <p:cNvPr id="22" name="Textfeld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194" y="5207115"/>
                <a:ext cx="6951198" cy="1117485"/>
              </a:xfrm>
              <a:prstGeom prst="rect">
                <a:avLst/>
              </a:prstGeom>
              <a:blipFill>
                <a:blip r:embed="rId8"/>
                <a:stretch>
                  <a:fillRect l="-965" t="-27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Geschweifte Klammer rechts 23"/>
          <p:cNvSpPr/>
          <p:nvPr/>
        </p:nvSpPr>
        <p:spPr bwMode="auto">
          <a:xfrm rot="5400000">
            <a:off x="5927022" y="-124353"/>
            <a:ext cx="360040" cy="10203050"/>
          </a:xfrm>
          <a:prstGeom prst="rightBrace">
            <a:avLst>
              <a:gd name="adj1" fmla="val 92990"/>
              <a:gd name="adj2" fmla="val 49334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1337398"/>
            <a:ext cx="4320000" cy="2430000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364435"/>
            <a:ext cx="4320000" cy="243000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519" y="1341388"/>
            <a:ext cx="4320000" cy="2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4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Size </a:t>
            </a:r>
            <a:r>
              <a:rPr lang="de-DE" dirty="0" err="1"/>
              <a:t>Measure</a:t>
            </a:r>
            <a:r>
              <a:rPr lang="de-DE" dirty="0"/>
              <a:t> – </a:t>
            </a:r>
            <a:r>
              <a:rPr lang="de-DE" dirty="0" err="1"/>
              <a:t>What</a:t>
            </a:r>
            <a:r>
              <a:rPr lang="de-DE" dirty="0"/>
              <a:t> Path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4511824" y="1196752"/>
                <a:ext cx="7058933" cy="504056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arg</m:t>
                          </m:r>
                          <m:limLow>
                            <m:limLow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lim>
                          </m:limLow>
                        </m:fName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𝑠𝑖𝑧𝑒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r>
                  <a:rPr lang="de-DE" dirty="0"/>
                  <a:t>… </a:t>
                </a:r>
                <a:r>
                  <a:rPr lang="de-DE" dirty="0" err="1"/>
                  <a:t>where</a:t>
                </a:r>
                <a:r>
                  <a:rPr lang="de-DE" dirty="0"/>
                  <a:t> </a:t>
                </a:r>
                <a:r>
                  <a:rPr lang="de-DE" dirty="0" err="1"/>
                  <a:t>patches</a:t>
                </a:r>
                <a:r>
                  <a:rPr lang="de-DE" dirty="0"/>
                  <a:t> </a:t>
                </a:r>
                <a:r>
                  <a:rPr lang="de-DE" dirty="0" err="1"/>
                  <a:t>are</a:t>
                </a:r>
                <a:r>
                  <a:rPr lang="de-DE" dirty="0"/>
                  <a:t> not </a:t>
                </a:r>
                <a:r>
                  <a:rPr lang="de-DE" dirty="0" err="1"/>
                  <a:t>too</a:t>
                </a:r>
                <a:r>
                  <a:rPr lang="de-DE" dirty="0"/>
                  <a:t> </a:t>
                </a:r>
                <a:r>
                  <a:rPr lang="de-DE" dirty="0" err="1"/>
                  <a:t>small</a:t>
                </a:r>
                <a:r>
                  <a:rPr lang="de-DE" dirty="0"/>
                  <a:t> (</a:t>
                </a:r>
                <a:r>
                  <a:rPr lang="de-DE" dirty="0" err="1"/>
                  <a:t>see</a:t>
                </a:r>
                <a:r>
                  <a:rPr lang="de-DE" dirty="0"/>
                  <a:t> </a:t>
                </a:r>
                <a:r>
                  <a:rPr lang="de-DE" dirty="0" err="1"/>
                  <a:t>blue</a:t>
                </a:r>
                <a:r>
                  <a:rPr lang="de-DE" dirty="0"/>
                  <a:t> </a:t>
                </a:r>
                <a:r>
                  <a:rPr lang="de-DE" dirty="0" err="1"/>
                  <a:t>patch</a:t>
                </a:r>
                <a:r>
                  <a:rPr lang="de-DE" dirty="0"/>
                  <a:t>) …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.  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bar>
                        </m:e>
                        <m:sub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</m:sSub>
                      <m:r>
                        <a:rPr lang="de-DE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𝑠𝑜𝑙𝑖𝑑𝐴𝑛𝑔𝑙𝑒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de-DE" dirty="0"/>
              </a:p>
              <a:p>
                <a:endParaRPr lang="de-DE" dirty="0"/>
              </a:p>
              <a:p>
                <a:endParaRPr lang="de-DE" dirty="0"/>
              </a:p>
              <a:p>
                <a:endParaRPr lang="de-DE" dirty="0"/>
              </a:p>
              <a:p>
                <a:endParaRPr lang="de-DE" dirty="0"/>
              </a:p>
              <a:p>
                <a:pPr marL="0" indent="0">
                  <a:buNone/>
                </a:pPr>
                <a:r>
                  <a:rPr lang="de-DE" dirty="0"/>
                  <a:t>… </a:t>
                </a:r>
                <a:r>
                  <a:rPr lang="de-DE" dirty="0" err="1"/>
                  <a:t>and</a:t>
                </a:r>
                <a:r>
                  <a:rPr lang="de-DE" dirty="0"/>
                  <a:t> not </a:t>
                </a:r>
                <a:r>
                  <a:rPr lang="de-DE" dirty="0" err="1"/>
                  <a:t>too</a:t>
                </a:r>
                <a:r>
                  <a:rPr lang="de-DE" dirty="0"/>
                  <a:t> </a:t>
                </a:r>
                <a:r>
                  <a:rPr lang="de-DE" dirty="0" err="1"/>
                  <a:t>big</a:t>
                </a:r>
                <a:r>
                  <a:rPr lang="de-DE" dirty="0"/>
                  <a:t> (</a:t>
                </a:r>
                <a:r>
                  <a:rPr lang="de-DE" dirty="0" err="1"/>
                  <a:t>see</a:t>
                </a:r>
                <a:r>
                  <a:rPr lang="de-DE" dirty="0"/>
                  <a:t> </a:t>
                </a:r>
                <a:r>
                  <a:rPr lang="de-DE" dirty="0" err="1"/>
                  <a:t>green</a:t>
                </a:r>
                <a:r>
                  <a:rPr lang="de-DE" dirty="0"/>
                  <a:t> </a:t>
                </a:r>
                <a:r>
                  <a:rPr lang="de-DE" dirty="0" err="1"/>
                  <a:t>patch</a:t>
                </a:r>
                <a:r>
                  <a:rPr lang="de-DE" dirty="0"/>
                  <a:t>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.  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𝑠𝑜𝑙𝑖𝑑𝐴𝑛𝑔𝑙𝑒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bar>
                        </m:e>
                        <m:sub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</m:sSub>
                      <m:r>
                        <a:rPr lang="de-DE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r>
                  <a:rPr lang="de-DE" dirty="0" err="1"/>
                  <a:t>Combined</a:t>
                </a:r>
                <a:r>
                  <a:rPr lang="de-DE" dirty="0"/>
                  <a:t> </a:t>
                </a:r>
                <a:r>
                  <a:rPr lang="de-DE" dirty="0" err="1"/>
                  <a:t>discrete</a:t>
                </a:r>
                <a:r>
                  <a:rPr lang="de-DE" dirty="0"/>
                  <a:t> </a:t>
                </a:r>
                <a:r>
                  <a:rPr lang="de-DE" dirty="0" err="1"/>
                  <a:t>and</a:t>
                </a:r>
                <a:r>
                  <a:rPr lang="de-DE" dirty="0"/>
                  <a:t> </a:t>
                </a:r>
                <a:r>
                  <a:rPr lang="de-DE" dirty="0" err="1"/>
                  <a:t>continuous</a:t>
                </a:r>
                <a:r>
                  <a:rPr lang="de-DE" dirty="0"/>
                  <a:t> </a:t>
                </a:r>
                <a:r>
                  <a:rPr lang="de-DE" dirty="0" err="1"/>
                  <a:t>optimization</a:t>
                </a:r>
                <a:r>
                  <a:rPr lang="de-DE" dirty="0"/>
                  <a:t>. </a:t>
                </a:r>
                <a:br>
                  <a:rPr lang="de-DE" dirty="0"/>
                </a:b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details</a:t>
                </a:r>
                <a:r>
                  <a:rPr lang="de-DE" dirty="0"/>
                  <a:t> </a:t>
                </a:r>
                <a:r>
                  <a:rPr lang="de-DE" dirty="0" err="1"/>
                  <a:t>see</a:t>
                </a:r>
                <a:r>
                  <a:rPr lang="de-DE" dirty="0"/>
                  <a:t> </a:t>
                </a:r>
                <a:r>
                  <a:rPr lang="de-DE" dirty="0" err="1"/>
                  <a:t>paper</a:t>
                </a:r>
                <a:r>
                  <a:rPr lang="de-DE" dirty="0"/>
                  <a:t>.</a:t>
                </a:r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11824" y="1196752"/>
                <a:ext cx="7058933" cy="5040560"/>
              </a:xfrm>
              <a:blipFill>
                <a:blip r:embed="rId2"/>
                <a:stretch>
                  <a:fillRect l="-2159" b="-350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3941944"/>
            <a:ext cx="2160000" cy="216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1689517"/>
            <a:ext cx="2160000" cy="2160000"/>
          </a:xfrm>
          <a:prstGeom prst="rect">
            <a:avLst/>
          </a:prstGeom>
        </p:spPr>
      </p:pic>
      <p:sp>
        <p:nvSpPr>
          <p:cNvPr id="12" name="Inhaltsplatzhalter 2"/>
          <p:cNvSpPr txBox="1">
            <a:spLocks/>
          </p:cNvSpPr>
          <p:nvPr/>
        </p:nvSpPr>
        <p:spPr bwMode="auto">
          <a:xfrm>
            <a:off x="679451" y="1196752"/>
            <a:ext cx="4120405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1145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1D4B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b="0" dirty="0" err="1"/>
              <a:t>Choose</a:t>
            </a:r>
            <a:r>
              <a:rPr lang="de-DE" b="0" dirty="0"/>
              <a:t> </a:t>
            </a:r>
            <a:r>
              <a:rPr lang="de-DE" b="0" dirty="0" err="1"/>
              <a:t>the</a:t>
            </a:r>
            <a:r>
              <a:rPr lang="de-DE" b="0" dirty="0"/>
              <a:t> </a:t>
            </a:r>
            <a:r>
              <a:rPr lang="de-DE" b="0" dirty="0" err="1"/>
              <a:t>most</a:t>
            </a:r>
            <a:r>
              <a:rPr lang="de-DE" b="0" dirty="0"/>
              <a:t> </a:t>
            </a:r>
            <a:r>
              <a:rPr lang="de-DE" b="0" dirty="0" err="1"/>
              <a:t>compact</a:t>
            </a:r>
            <a:r>
              <a:rPr lang="de-DE" b="0" dirty="0"/>
              <a:t> </a:t>
            </a:r>
            <a:r>
              <a:rPr lang="de-DE" b="0" dirty="0" err="1"/>
              <a:t>path</a:t>
            </a:r>
            <a:r>
              <a:rPr lang="de-DE" b="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3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1600" y="3720500"/>
            <a:ext cx="10889157" cy="2516811"/>
          </a:xfrm>
        </p:spPr>
        <p:txBody>
          <a:bodyPr/>
          <a:lstStyle/>
          <a:p>
            <a:r>
              <a:rPr lang="de-DE" b="1" dirty="0"/>
              <a:t>A virtual </a:t>
            </a:r>
            <a:r>
              <a:rPr lang="de-DE" b="1" dirty="0" err="1"/>
              <a:t>path</a:t>
            </a:r>
            <a:r>
              <a:rPr lang="de-DE" b="1" dirty="0"/>
              <a:t> </a:t>
            </a:r>
            <a:r>
              <a:rPr lang="de-DE" b="1" dirty="0" err="1"/>
              <a:t>through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cave</a:t>
            </a:r>
            <a:br>
              <a:rPr lang="de-DE" dirty="0"/>
            </a:br>
            <a:r>
              <a:rPr lang="de-DE" dirty="0" err="1"/>
              <a:t>Curve</a:t>
            </a:r>
            <a:r>
              <a:rPr lang="de-DE" dirty="0"/>
              <a:t> </a:t>
            </a:r>
            <a:r>
              <a:rPr lang="de-DE" dirty="0" err="1"/>
              <a:t>skeleton</a:t>
            </a:r>
            <a:r>
              <a:rPr lang="de-DE" dirty="0"/>
              <a:t> </a:t>
            </a:r>
            <a:r>
              <a:rPr lang="de-DE" dirty="0" err="1"/>
              <a:t>calculated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Mean </a:t>
            </a:r>
            <a:r>
              <a:rPr lang="de-DE" dirty="0" err="1"/>
              <a:t>Curvature</a:t>
            </a:r>
            <a:r>
              <a:rPr lang="de-DE" dirty="0"/>
              <a:t> Skeletons [Tagliasacchi 2008]</a:t>
            </a:r>
          </a:p>
          <a:p>
            <a:r>
              <a:rPr lang="de-DE" b="1" dirty="0"/>
              <a:t>A robust </a:t>
            </a:r>
            <a:r>
              <a:rPr lang="de-DE" b="1" dirty="0" err="1"/>
              <a:t>local</a:t>
            </a:r>
            <a:r>
              <a:rPr lang="de-DE" b="1" dirty="0"/>
              <a:t> </a:t>
            </a:r>
            <a:r>
              <a:rPr lang="de-DE" b="1" dirty="0" err="1"/>
              <a:t>size</a:t>
            </a:r>
            <a:r>
              <a:rPr lang="de-DE" b="1" dirty="0"/>
              <a:t> </a:t>
            </a:r>
            <a:r>
              <a:rPr lang="de-DE" b="1" dirty="0" err="1"/>
              <a:t>measure</a:t>
            </a:r>
            <a:br>
              <a:rPr lang="de-DE" dirty="0"/>
            </a:br>
            <a:r>
              <a:rPr lang="de-DE" dirty="0"/>
              <a:t>Radius-like </a:t>
            </a:r>
            <a:r>
              <a:rPr lang="de-DE" dirty="0" err="1"/>
              <a:t>measure</a:t>
            </a:r>
            <a:r>
              <a:rPr lang="de-DE" dirty="0"/>
              <a:t> </a:t>
            </a:r>
            <a:r>
              <a:rPr lang="de-DE" dirty="0" err="1"/>
              <a:t>calculated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spherical</a:t>
            </a:r>
            <a:r>
              <a:rPr lang="de-DE" dirty="0"/>
              <a:t> </a:t>
            </a:r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point</a:t>
            </a:r>
            <a:endParaRPr lang="de-DE" dirty="0"/>
          </a:p>
          <a:p>
            <a:r>
              <a:rPr lang="de-DE" b="1" dirty="0"/>
              <a:t>Segmentation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curve</a:t>
            </a:r>
            <a:r>
              <a:rPr lang="de-DE" b="1" dirty="0"/>
              <a:t> </a:t>
            </a:r>
            <a:r>
              <a:rPr lang="de-DE" b="1" dirty="0" err="1"/>
              <a:t>skeleton</a:t>
            </a:r>
            <a:br>
              <a:rPr lang="de-DE" dirty="0"/>
            </a:br>
            <a:r>
              <a:rPr lang="de-DE" dirty="0"/>
              <a:t>Entrance-</a:t>
            </a:r>
            <a:r>
              <a:rPr lang="de-DE" dirty="0" err="1"/>
              <a:t>detecting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expressed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MRF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minimized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QPBO [Rother 2007]</a:t>
            </a:r>
          </a:p>
          <a:p>
            <a:r>
              <a:rPr lang="de-DE" b="1" dirty="0"/>
              <a:t>Back-</a:t>
            </a:r>
            <a:r>
              <a:rPr lang="de-DE" b="1" dirty="0" err="1"/>
              <a:t>Projection</a:t>
            </a:r>
            <a:r>
              <a:rPr lang="de-DE" b="1" dirty="0"/>
              <a:t> </a:t>
            </a:r>
            <a:r>
              <a:rPr lang="de-DE" b="1" dirty="0" err="1"/>
              <a:t>onto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cave </a:t>
            </a:r>
            <a:r>
              <a:rPr lang="de-DE" b="1" dirty="0" err="1"/>
              <a:t>surface</a:t>
            </a:r>
            <a:endParaRPr lang="de-DE" b="1" dirty="0"/>
          </a:p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Ingredients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Approach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Chamber Recognition in Cave Data Sets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196752"/>
            <a:ext cx="7766320" cy="2523749"/>
          </a:xfrm>
          <a:prstGeom prst="rect">
            <a:avLst/>
          </a:prstGeom>
        </p:spPr>
      </p:pic>
      <p:sp>
        <p:nvSpPr>
          <p:cNvPr id="7" name="Freihandform: Form 6"/>
          <p:cNvSpPr/>
          <p:nvPr/>
        </p:nvSpPr>
        <p:spPr bwMode="auto">
          <a:xfrm>
            <a:off x="2552700" y="2497113"/>
            <a:ext cx="6953250" cy="582040"/>
          </a:xfrm>
          <a:custGeom>
            <a:avLst/>
            <a:gdLst>
              <a:gd name="connsiteX0" fmla="*/ 0 w 6953250"/>
              <a:gd name="connsiteY0" fmla="*/ 569937 h 582040"/>
              <a:gd name="connsiteX1" fmla="*/ 504825 w 6953250"/>
              <a:gd name="connsiteY1" fmla="*/ 484212 h 582040"/>
              <a:gd name="connsiteX2" fmla="*/ 1247775 w 6953250"/>
              <a:gd name="connsiteY2" fmla="*/ 569937 h 582040"/>
              <a:gd name="connsiteX3" fmla="*/ 2019300 w 6953250"/>
              <a:gd name="connsiteY3" fmla="*/ 331812 h 582040"/>
              <a:gd name="connsiteX4" fmla="*/ 2686050 w 6953250"/>
              <a:gd name="connsiteY4" fmla="*/ 27012 h 582040"/>
              <a:gd name="connsiteX5" fmla="*/ 3533775 w 6953250"/>
              <a:gd name="connsiteY5" fmla="*/ 46062 h 582040"/>
              <a:gd name="connsiteX6" fmla="*/ 4133850 w 6953250"/>
              <a:gd name="connsiteY6" fmla="*/ 55587 h 582040"/>
              <a:gd name="connsiteX7" fmla="*/ 4829175 w 6953250"/>
              <a:gd name="connsiteY7" fmla="*/ 7962 h 582040"/>
              <a:gd name="connsiteX8" fmla="*/ 5276850 w 6953250"/>
              <a:gd name="connsiteY8" fmla="*/ 246087 h 582040"/>
              <a:gd name="connsiteX9" fmla="*/ 5934075 w 6953250"/>
              <a:gd name="connsiteY9" fmla="*/ 579462 h 582040"/>
              <a:gd name="connsiteX10" fmla="*/ 6953250 w 6953250"/>
              <a:gd name="connsiteY10" fmla="*/ 408012 h 58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53250" h="582040">
                <a:moveTo>
                  <a:pt x="0" y="569937"/>
                </a:moveTo>
                <a:cubicBezTo>
                  <a:pt x="148431" y="527074"/>
                  <a:pt x="296863" y="484212"/>
                  <a:pt x="504825" y="484212"/>
                </a:cubicBezTo>
                <a:cubicBezTo>
                  <a:pt x="712787" y="484212"/>
                  <a:pt x="995363" y="595337"/>
                  <a:pt x="1247775" y="569937"/>
                </a:cubicBezTo>
                <a:cubicBezTo>
                  <a:pt x="1500188" y="544537"/>
                  <a:pt x="1779588" y="422299"/>
                  <a:pt x="2019300" y="331812"/>
                </a:cubicBezTo>
                <a:cubicBezTo>
                  <a:pt x="2259012" y="241325"/>
                  <a:pt x="2433638" y="74637"/>
                  <a:pt x="2686050" y="27012"/>
                </a:cubicBezTo>
                <a:cubicBezTo>
                  <a:pt x="2938462" y="-20613"/>
                  <a:pt x="3533775" y="46062"/>
                  <a:pt x="3533775" y="46062"/>
                </a:cubicBezTo>
                <a:cubicBezTo>
                  <a:pt x="3775075" y="50824"/>
                  <a:pt x="3917950" y="61937"/>
                  <a:pt x="4133850" y="55587"/>
                </a:cubicBezTo>
                <a:cubicBezTo>
                  <a:pt x="4349750" y="49237"/>
                  <a:pt x="4638675" y="-23788"/>
                  <a:pt x="4829175" y="7962"/>
                </a:cubicBezTo>
                <a:cubicBezTo>
                  <a:pt x="5019675" y="39712"/>
                  <a:pt x="5276850" y="246087"/>
                  <a:pt x="5276850" y="246087"/>
                </a:cubicBezTo>
                <a:cubicBezTo>
                  <a:pt x="5461000" y="341337"/>
                  <a:pt x="5654675" y="552474"/>
                  <a:pt x="5934075" y="579462"/>
                </a:cubicBezTo>
                <a:cubicBezTo>
                  <a:pt x="6213475" y="606450"/>
                  <a:pt x="6743700" y="412774"/>
                  <a:pt x="6953250" y="40801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4511824" y="2089212"/>
            <a:ext cx="504453" cy="1314894"/>
            <a:chOff x="4511824" y="2089212"/>
            <a:chExt cx="504453" cy="1314894"/>
          </a:xfrm>
        </p:grpSpPr>
        <p:cxnSp>
          <p:nvCxnSpPr>
            <p:cNvPr id="12" name="Gerade Verbindung mit Pfeil 11"/>
            <p:cNvCxnSpPr>
              <a:cxnSpLocks/>
            </p:cNvCxnSpPr>
            <p:nvPr/>
          </p:nvCxnSpPr>
          <p:spPr bwMode="auto">
            <a:xfrm flipH="1" flipV="1">
              <a:off x="4511824" y="2089212"/>
              <a:ext cx="360437" cy="59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Gerade Verbindung mit Pfeil 16"/>
            <p:cNvCxnSpPr>
              <a:cxnSpLocks/>
            </p:cNvCxnSpPr>
            <p:nvPr/>
          </p:nvCxnSpPr>
          <p:spPr bwMode="auto">
            <a:xfrm>
              <a:off x="4872261" y="2684025"/>
              <a:ext cx="144016" cy="72008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" name="Gruppieren 8"/>
          <p:cNvGrpSpPr/>
          <p:nvPr/>
        </p:nvGrpSpPr>
        <p:grpSpPr>
          <a:xfrm>
            <a:off x="10026161" y="2471862"/>
            <a:ext cx="1784922" cy="936699"/>
            <a:chOff x="10026161" y="2471862"/>
            <a:chExt cx="1784922" cy="936699"/>
          </a:xfrm>
        </p:grpSpPr>
        <p:sp>
          <p:nvSpPr>
            <p:cNvPr id="24" name="Rechteck 23"/>
            <p:cNvSpPr/>
            <p:nvPr/>
          </p:nvSpPr>
          <p:spPr bwMode="auto">
            <a:xfrm>
              <a:off x="10026161" y="2491897"/>
              <a:ext cx="648072" cy="360040"/>
            </a:xfrm>
            <a:prstGeom prst="rect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10674233" y="2471862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0" dirty="0">
                  <a:latin typeface="+mj-lt"/>
                </a:rPr>
                <a:t>Chamber</a:t>
              </a:r>
            </a:p>
          </p:txBody>
        </p:sp>
        <p:sp>
          <p:nvSpPr>
            <p:cNvPr id="26" name="Rechteck 25"/>
            <p:cNvSpPr/>
            <p:nvPr/>
          </p:nvSpPr>
          <p:spPr bwMode="auto">
            <a:xfrm>
              <a:off x="10026440" y="3028486"/>
              <a:ext cx="648072" cy="360040"/>
            </a:xfrm>
            <a:prstGeom prst="rect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10674512" y="3008451"/>
              <a:ext cx="10073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0" dirty="0">
                  <a:latin typeface="+mj-lt"/>
                </a:rPr>
                <a:t>Passage</a:t>
              </a:r>
            </a:p>
          </p:txBody>
        </p:sp>
      </p:grpSp>
      <p:pic>
        <p:nvPicPr>
          <p:cNvPr id="46" name="Grafik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196752"/>
            <a:ext cx="7766320" cy="2523749"/>
          </a:xfrm>
          <a:prstGeom prst="rect">
            <a:avLst/>
          </a:prstGeom>
        </p:spPr>
      </p:pic>
      <p:grpSp>
        <p:nvGrpSpPr>
          <p:cNvPr id="44" name="Gruppieren 43"/>
          <p:cNvGrpSpPr/>
          <p:nvPr/>
        </p:nvGrpSpPr>
        <p:grpSpPr>
          <a:xfrm>
            <a:off x="2847539" y="2425106"/>
            <a:ext cx="6521637" cy="726054"/>
            <a:chOff x="2847539" y="2425106"/>
            <a:chExt cx="6521637" cy="726054"/>
          </a:xfrm>
        </p:grpSpPr>
        <p:sp>
          <p:nvSpPr>
            <p:cNvPr id="22" name="Ellipse 21"/>
            <p:cNvSpPr/>
            <p:nvPr/>
          </p:nvSpPr>
          <p:spPr bwMode="auto">
            <a:xfrm>
              <a:off x="2847539" y="2900050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8" name="Ellipse 27"/>
            <p:cNvSpPr/>
            <p:nvPr/>
          </p:nvSpPr>
          <p:spPr bwMode="auto">
            <a:xfrm>
              <a:off x="3297761" y="2947792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29" name="Ellipse 28"/>
            <p:cNvSpPr/>
            <p:nvPr/>
          </p:nvSpPr>
          <p:spPr bwMode="auto">
            <a:xfrm>
              <a:off x="3747983" y="3007145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0" name="Ellipse 29"/>
            <p:cNvSpPr/>
            <p:nvPr/>
          </p:nvSpPr>
          <p:spPr bwMode="auto">
            <a:xfrm>
              <a:off x="4114829" y="2890969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1" name="Ellipse 30"/>
            <p:cNvSpPr/>
            <p:nvPr/>
          </p:nvSpPr>
          <p:spPr bwMode="auto">
            <a:xfrm>
              <a:off x="4790387" y="2612018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2" name="Ellipse 31"/>
            <p:cNvSpPr/>
            <p:nvPr/>
          </p:nvSpPr>
          <p:spPr bwMode="auto">
            <a:xfrm>
              <a:off x="4499229" y="2742565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3" name="Ellipse 32"/>
            <p:cNvSpPr/>
            <p:nvPr/>
          </p:nvSpPr>
          <p:spPr bwMode="auto">
            <a:xfrm>
              <a:off x="5140558" y="2458626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4" name="Ellipse 33"/>
            <p:cNvSpPr/>
            <p:nvPr/>
          </p:nvSpPr>
          <p:spPr bwMode="auto">
            <a:xfrm>
              <a:off x="5526735" y="2425106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5" name="Ellipse 34"/>
            <p:cNvSpPr/>
            <p:nvPr/>
          </p:nvSpPr>
          <p:spPr bwMode="auto">
            <a:xfrm>
              <a:off x="5957317" y="2456453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6" name="Ellipse 35"/>
            <p:cNvSpPr/>
            <p:nvPr/>
          </p:nvSpPr>
          <p:spPr bwMode="auto">
            <a:xfrm>
              <a:off x="6384034" y="2484459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7" name="Ellipse 36"/>
            <p:cNvSpPr/>
            <p:nvPr/>
          </p:nvSpPr>
          <p:spPr bwMode="auto">
            <a:xfrm>
              <a:off x="6873686" y="2456453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8" name="Ellipse 37"/>
            <p:cNvSpPr/>
            <p:nvPr/>
          </p:nvSpPr>
          <p:spPr bwMode="auto">
            <a:xfrm>
              <a:off x="7394299" y="2456452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39" name="Ellipse 38"/>
            <p:cNvSpPr/>
            <p:nvPr/>
          </p:nvSpPr>
          <p:spPr bwMode="auto">
            <a:xfrm>
              <a:off x="7767911" y="2671917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0" name="Ellipse 39"/>
            <p:cNvSpPr/>
            <p:nvPr/>
          </p:nvSpPr>
          <p:spPr bwMode="auto">
            <a:xfrm>
              <a:off x="8112224" y="2884471"/>
              <a:ext cx="144015" cy="144015"/>
            </a:xfrm>
            <a:prstGeom prst="ellipse">
              <a:avLst/>
            </a:prstGeom>
            <a:solidFill>
              <a:srgbClr val="B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1" name="Ellipse 40"/>
            <p:cNvSpPr/>
            <p:nvPr/>
          </p:nvSpPr>
          <p:spPr bwMode="auto">
            <a:xfrm>
              <a:off x="8498401" y="3005120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2" name="Ellipse 41"/>
            <p:cNvSpPr/>
            <p:nvPr/>
          </p:nvSpPr>
          <p:spPr bwMode="auto">
            <a:xfrm>
              <a:off x="8838984" y="2947792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  <p:sp>
          <p:nvSpPr>
            <p:cNvPr id="43" name="Ellipse 42"/>
            <p:cNvSpPr/>
            <p:nvPr/>
          </p:nvSpPr>
          <p:spPr bwMode="auto">
            <a:xfrm>
              <a:off x="9225161" y="2857056"/>
              <a:ext cx="144015" cy="144015"/>
            </a:xfrm>
            <a:prstGeom prst="ellipse">
              <a:avLst/>
            </a:prstGeom>
            <a:solidFill>
              <a:srgbClr val="88888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000" b="1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  <a:latin typeface="Microsoft Sans Serif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78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Energy </a:t>
            </a:r>
            <a:r>
              <a:rPr lang="de-DE" dirty="0" err="1"/>
              <a:t>Function</a:t>
            </a:r>
            <a:r>
              <a:rPr lang="de-DE" dirty="0"/>
              <a:t> Design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e-DE" dirty="0"/>
                  <a:t>Assign a potential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every</a:t>
                </a:r>
                <a:r>
                  <a:rPr lang="de-DE" dirty="0"/>
                  <a:t> </a:t>
                </a:r>
                <a:r>
                  <a:rPr lang="de-DE" dirty="0" err="1"/>
                  <a:t>edge</a:t>
                </a:r>
                <a:r>
                  <a:rPr lang="de-DE" dirty="0"/>
                  <a:t> </a:t>
                </a:r>
                <a:r>
                  <a:rPr lang="de-DE" dirty="0" err="1"/>
                  <a:t>that</a:t>
                </a:r>
                <a:r>
                  <a:rPr lang="de-DE" dirty="0"/>
                  <a:t> </a:t>
                </a:r>
                <a:r>
                  <a:rPr lang="de-DE" dirty="0" err="1"/>
                  <a:t>evaluates</a:t>
                </a:r>
                <a:r>
                  <a:rPr lang="de-DE" dirty="0"/>
                  <a:t> </a:t>
                </a:r>
                <a:r>
                  <a:rPr lang="de-DE" dirty="0" err="1"/>
                  <a:t>how</a:t>
                </a:r>
                <a:r>
                  <a:rPr lang="de-DE" dirty="0"/>
                  <a:t> </a:t>
                </a:r>
                <a:r>
                  <a:rPr lang="de-DE" dirty="0" err="1"/>
                  <a:t>likely</a:t>
                </a:r>
                <a:r>
                  <a:rPr lang="de-DE" dirty="0"/>
                  <a:t> a </a:t>
                </a:r>
                <a:r>
                  <a:rPr lang="de-DE" dirty="0" err="1"/>
                  <a:t>given</a:t>
                </a:r>
                <a:r>
                  <a:rPr lang="de-DE" dirty="0"/>
                  <a:t> </a:t>
                </a:r>
                <a:r>
                  <a:rPr lang="de-DE" dirty="0" err="1"/>
                  <a:t>transition</a:t>
                </a:r>
                <a:r>
                  <a:rPr lang="de-DE" dirty="0"/>
                  <a:t>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:r>
                  <a:rPr lang="de-DE" dirty="0" err="1"/>
                  <a:t>and</a:t>
                </a:r>
                <a:r>
                  <a:rPr lang="de-DE" dirty="0"/>
                  <a:t> </a:t>
                </a:r>
                <a:r>
                  <a:rPr lang="de-DE" dirty="0" err="1"/>
                  <a:t>maximize</a:t>
                </a:r>
                <a:r>
                  <a:rPr lang="de-DE" dirty="0"/>
                  <a:t>:</a:t>
                </a:r>
                <a:br>
                  <a:rPr lang="de-DE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lim>
                      </m:limLow>
                      <m:nary>
                        <m:naryPr>
                          <m:chr m:val="∏"/>
                          <m:supHide m:val="on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m:rPr>
                              <m:brk m:alnAt="7"/>
                            </m:rPr>
                            <a:rPr lang="de-DE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∈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𝑠𝑘𝑒𝑙𝑒𝑡𝑜𝑛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de-D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𝓒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𝓟</m:t>
                          </m:r>
                        </m:e>
                      </m:d>
                    </m:oMath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𝓒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𝓟</m:t>
                              </m:r>
                            </m:e>
                          </m:d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de-D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de-DE" i="1" dirty="0"/>
              </a:p>
              <a:p>
                <a:pPr marL="0" indent="0">
                  <a:buNone/>
                </a:pPr>
                <a:r>
                  <a:rPr lang="de-DE" dirty="0"/>
                  <a:t>Split </a:t>
                </a:r>
                <a:r>
                  <a:rPr lang="de-DE" dirty="0" err="1"/>
                  <a:t>the</a:t>
                </a:r>
                <a:r>
                  <a:rPr lang="de-DE" dirty="0"/>
                  <a:t> potential </a:t>
                </a:r>
                <a:r>
                  <a:rPr lang="de-DE" dirty="0" err="1"/>
                  <a:t>into</a:t>
                </a:r>
                <a:r>
                  <a:rPr lang="de-DE" dirty="0"/>
                  <a:t> </a:t>
                </a:r>
                <a:r>
                  <a:rPr lang="de-DE" dirty="0" err="1"/>
                  <a:t>two</a:t>
                </a:r>
                <a:r>
                  <a:rPr lang="de-DE" dirty="0"/>
                  <a:t> </a:t>
                </a:r>
                <a:r>
                  <a:rPr lang="de-DE" dirty="0" err="1"/>
                  <a:t>parts</a:t>
                </a:r>
                <a:r>
                  <a:rPr lang="de-DE" dirty="0"/>
                  <a:t> </a:t>
                </a:r>
                <a:r>
                  <a:rPr lang="de-DE" dirty="0" err="1"/>
                  <a:t>that</a:t>
                </a:r>
                <a:r>
                  <a:rPr lang="de-DE" dirty="0"/>
                  <a:t> </a:t>
                </a:r>
                <a:r>
                  <a:rPr lang="de-DE" dirty="0" err="1"/>
                  <a:t>determine</a:t>
                </a:r>
                <a:r>
                  <a:rPr lang="de-DE" dirty="0"/>
                  <a:t>:</a:t>
                </a:r>
              </a:p>
              <a:p>
                <a:pPr lvl="1"/>
                <a:r>
                  <a:rPr lang="de-DE" dirty="0" err="1"/>
                  <a:t>if</a:t>
                </a:r>
                <a:r>
                  <a:rPr lang="de-DE" dirty="0"/>
                  <a:t> an </a:t>
                </a:r>
                <a:r>
                  <a:rPr lang="de-DE" dirty="0" err="1"/>
                  <a:t>edge</a:t>
                </a:r>
                <a:r>
                  <a:rPr lang="de-DE" dirty="0"/>
                  <a:t> </a:t>
                </a:r>
                <a:r>
                  <a:rPr lang="de-DE" dirty="0" err="1"/>
                  <a:t>should</a:t>
                </a:r>
                <a:r>
                  <a:rPr lang="de-DE" dirty="0"/>
                  <a:t> </a:t>
                </a:r>
                <a:r>
                  <a:rPr lang="de-DE" dirty="0" err="1"/>
                  <a:t>be</a:t>
                </a:r>
                <a:r>
                  <a:rPr lang="de-DE" dirty="0"/>
                  <a:t> an </a:t>
                </a:r>
                <a:r>
                  <a:rPr lang="de-DE" dirty="0" err="1"/>
                  <a:t>entrance</a:t>
                </a:r>
                <a:r>
                  <a:rPr lang="de-DE" dirty="0"/>
                  <a:t> </a:t>
                </a:r>
                <a:r>
                  <a:rPr lang="de-DE" dirty="0" err="1"/>
                  <a:t>and</a:t>
                </a:r>
                <a:endParaRPr lang="de-DE" dirty="0"/>
              </a:p>
              <a:p>
                <a:pPr lvl="1"/>
                <a:r>
                  <a:rPr lang="de-DE" dirty="0" err="1"/>
                  <a:t>if</a:t>
                </a:r>
                <a:r>
                  <a:rPr lang="de-DE" dirty="0"/>
                  <a:t> </a:t>
                </a:r>
                <a:r>
                  <a:rPr lang="de-DE" dirty="0" err="1"/>
                  <a:t>it</a:t>
                </a:r>
                <a:r>
                  <a:rPr lang="de-DE" dirty="0"/>
                  <a:t> </a:t>
                </a:r>
                <a:r>
                  <a:rPr lang="de-DE" dirty="0" err="1"/>
                  <a:t>is</a:t>
                </a:r>
                <a:r>
                  <a:rPr lang="de-DE" dirty="0"/>
                  <a:t> an </a:t>
                </a:r>
                <a:r>
                  <a:rPr lang="de-DE" dirty="0" err="1"/>
                  <a:t>entrance</a:t>
                </a:r>
                <a:r>
                  <a:rPr lang="de-DE" dirty="0"/>
                  <a:t>, in </a:t>
                </a:r>
                <a:r>
                  <a:rPr lang="de-DE" dirty="0" err="1"/>
                  <a:t>what</a:t>
                </a:r>
                <a:r>
                  <a:rPr lang="de-DE" dirty="0"/>
                  <a:t> </a:t>
                </a:r>
                <a:r>
                  <a:rPr lang="de-DE" dirty="0" err="1"/>
                  <a:t>direction</a:t>
                </a:r>
                <a:endParaRPr lang="de-DE" dirty="0"/>
              </a:p>
              <a:p>
                <a:pPr marL="0" indent="0">
                  <a:buNone/>
                </a:pPr>
                <a:endParaRPr lang="de-DE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de-DE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𝓒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𝓟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𝓟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𝑒𝑛𝑡𝑟𝑎𝑛𝑐𝑒</m:t>
                        </m:r>
                      </m:sub>
                    </m:sSub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𝑠𝑖𝑧</m:t>
                        </m:r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e>
                    </m:d>
                  </m:oMath>
                </a14:m>
                <a:endParaRPr lang="de-DE" b="0" dirty="0"/>
              </a:p>
              <a:p>
                <a:pPr marL="0" indent="0">
                  <a:buNone/>
                </a:pPr>
                <a:r>
                  <a:rPr lang="de-DE" b="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𝓟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𝓒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𝑒𝑛𝑡𝑟𝑎𝑛𝑐𝑒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𝑠𝑖𝑧</m:t>
                        </m:r>
                        <m:sSup>
                          <m:s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𝑑𝑖𝑟𝑒𝑐𝑡𝑖𝑜𝑛</m:t>
                        </m:r>
                      </m:sub>
                    </m:sSub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𝑠𝑖𝑧</m:t>
                        </m:r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e>
                    </m:d>
                  </m:oMath>
                </a14:m>
                <a:endParaRPr lang="de-DE" dirty="0"/>
              </a:p>
              <a:p>
                <a:pPr marL="0" indent="0">
                  <a:buNone/>
                </a:pPr>
                <a:r>
                  <a:rPr lang="de-DE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𝓟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𝑒𝑛𝑡𝑟𝑎𝑛𝑐𝑒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𝑠𝑖𝑧</m:t>
                        </m:r>
                        <m:sSup>
                          <m:s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𝑑𝑖𝑟𝑒𝑐𝑡𝑖𝑜𝑛</m:t>
                            </m:r>
                          </m:sub>
                        </m:sSub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𝑠𝑖𝑧</m:t>
                            </m:r>
                            <m:sSup>
                              <m:sSup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6" t="-60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12</a:t>
            </a:fld>
            <a:endParaRPr lang="de-DE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855998"/>
              </p:ext>
            </p:extLst>
          </p:nvPr>
        </p:nvGraphicFramePr>
        <p:xfrm>
          <a:off x="8832303" y="1772816"/>
          <a:ext cx="2736305" cy="1905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Acrobat Document" r:id="rId4" imgW="3200400" imgH="2228437" progId="AcroExch.Document.DC">
                  <p:embed/>
                </p:oleObj>
              </mc:Choice>
              <mc:Fallback>
                <p:oleObj name="Acrobat Document" r:id="rId4" imgW="3200400" imgH="222843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32303" y="1772816"/>
                        <a:ext cx="2736305" cy="1905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646908"/>
              </p:ext>
            </p:extLst>
          </p:nvPr>
        </p:nvGraphicFramePr>
        <p:xfrm>
          <a:off x="8558708" y="3824409"/>
          <a:ext cx="3009900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r:id="rId6" imgW="3009488" imgH="2266858" progId="AcroExch.Document.DC">
                  <p:embed/>
                </p:oleObj>
              </mc:Choice>
              <mc:Fallback>
                <p:oleObj name="Acrobat Document" r:id="rId6" imgW="3009488" imgH="226685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58708" y="3824409"/>
                        <a:ext cx="3009900" cy="226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hteck 8"/>
              <p:cNvSpPr/>
              <p:nvPr/>
            </p:nvSpPr>
            <p:spPr>
              <a:xfrm>
                <a:off x="10464486" y="1988840"/>
                <a:ext cx="12605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de-DE" sz="2000" b="0" i="1">
                              <a:latin typeface="Cambria Math" panose="02040503050406030204" pitchFamily="18" charset="0"/>
                            </a:rPr>
                            <m:t>𝑒𝑛𝑡𝑟𝑎𝑛𝑐𝑒</m:t>
                          </m:r>
                        </m:sub>
                      </m:sSub>
                    </m:oMath>
                  </m:oMathPara>
                </a14:m>
                <a:endParaRPr lang="de-DE" sz="2000" dirty="0"/>
              </a:p>
            </p:txBody>
          </p:sp>
        </mc:Choice>
        <mc:Fallback xmlns="">
          <p:sp>
            <p:nvSpPr>
              <p:cNvPr id="9" name="Rechtec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4486" y="1988840"/>
                <a:ext cx="1260538" cy="400110"/>
              </a:xfrm>
              <a:prstGeom prst="rect">
                <a:avLst/>
              </a:prstGeom>
              <a:blipFill>
                <a:blip r:embed="rId8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>
              <a:xfrm>
                <a:off x="10289139" y="3923100"/>
                <a:ext cx="128054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𝑑𝑖𝑟𝑒𝑐𝑡𝑖𝑜𝑛</m:t>
                          </m:r>
                        </m:sub>
                      </m:sSub>
                    </m:oMath>
                  </m:oMathPara>
                </a14:m>
                <a:endParaRPr lang="de-DE" sz="2000" dirty="0"/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9139" y="3923100"/>
                <a:ext cx="1280543" cy="400110"/>
              </a:xfrm>
              <a:prstGeom prst="rect">
                <a:avLst/>
              </a:prstGeom>
              <a:blipFill>
                <a:blip r:embed="rId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666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Project Back </a:t>
            </a:r>
            <a:r>
              <a:rPr lang="de-DE" dirty="0" err="1"/>
              <a:t>Onto</a:t>
            </a:r>
            <a:r>
              <a:rPr lang="de-DE" dirty="0"/>
              <a:t> Surface</a:t>
            </a:r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01" y="1196975"/>
            <a:ext cx="8939923" cy="504031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674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996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12192000" cy="6857999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 </a:t>
            </a:r>
            <a:r>
              <a:rPr lang="de-DE" dirty="0" err="1"/>
              <a:t>Example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15</a:t>
            </a:fld>
            <a:endParaRPr lang="de-DE" dirty="0"/>
          </a:p>
        </p:txBody>
      </p:sp>
      <p:cxnSp>
        <p:nvCxnSpPr>
          <p:cNvPr id="10" name="Gerade Verbindung mit Pfeil 9"/>
          <p:cNvCxnSpPr/>
          <p:nvPr/>
        </p:nvCxnSpPr>
        <p:spPr bwMode="auto">
          <a:xfrm flipV="1">
            <a:off x="4151784" y="4653136"/>
            <a:ext cx="1368152" cy="64807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feld 2"/>
          <p:cNvSpPr txBox="1"/>
          <p:nvPr/>
        </p:nvSpPr>
        <p:spPr>
          <a:xfrm>
            <a:off x="554857" y="5301208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0" dirty="0" err="1">
                <a:latin typeface="+mj-lt"/>
              </a:rPr>
              <a:t>We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focus</a:t>
            </a:r>
            <a:r>
              <a:rPr lang="de-DE" sz="2000" b="0" dirty="0">
                <a:latin typeface="+mj-lt"/>
              </a:rPr>
              <a:t> on </a:t>
            </a:r>
            <a:r>
              <a:rPr lang="de-DE" sz="2000" b="0" dirty="0" err="1">
                <a:latin typeface="+mj-lt"/>
              </a:rPr>
              <a:t>this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skeleton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vertex</a:t>
            </a:r>
            <a:endParaRPr lang="de-DE" sz="20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675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Step</a:t>
            </a:r>
            <a:r>
              <a:rPr lang="de-DE" dirty="0"/>
              <a:t> 1: </a:t>
            </a:r>
            <a:r>
              <a:rPr lang="de-DE" dirty="0" err="1"/>
              <a:t>Calcuate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Spherical</a:t>
            </a:r>
            <a:r>
              <a:rPr lang="de-DE" dirty="0"/>
              <a:t> Radius Field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1052736"/>
            <a:ext cx="7584306" cy="3792153"/>
          </a:xfrm>
          <a:prstGeom prst="rect">
            <a:avLst/>
          </a:prstGeom>
        </p:spPr>
      </p:pic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014" y="1124916"/>
            <a:ext cx="7952411" cy="4666084"/>
          </a:xfrm>
        </p:spPr>
      </p:pic>
      <p:sp>
        <p:nvSpPr>
          <p:cNvPr id="11" name="Textfeld 10"/>
          <p:cNvSpPr txBox="1"/>
          <p:nvPr/>
        </p:nvSpPr>
        <p:spPr>
          <a:xfrm>
            <a:off x="1343472" y="5333146"/>
            <a:ext cx="2790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dirty="0" err="1">
                <a:latin typeface="+mj-lt"/>
              </a:rPr>
              <a:t>Spherical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Representation</a:t>
            </a:r>
            <a:endParaRPr lang="de-DE" sz="2000" b="0" dirty="0">
              <a:latin typeface="+mj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000096" y="5333146"/>
            <a:ext cx="3945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0" dirty="0" err="1">
                <a:latin typeface="+mj-lt"/>
              </a:rPr>
              <a:t>Unrolled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to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sphere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parameter</a:t>
            </a:r>
            <a:r>
              <a:rPr lang="de-DE" sz="2000" b="0" dirty="0">
                <a:latin typeface="+mj-lt"/>
              </a:rPr>
              <a:t> </a:t>
            </a:r>
            <a:r>
              <a:rPr lang="de-DE" sz="2000" b="0" dirty="0" err="1">
                <a:latin typeface="+mj-lt"/>
              </a:rPr>
              <a:t>space</a:t>
            </a:r>
            <a:endParaRPr lang="de-DE" sz="20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618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Step</a:t>
            </a:r>
            <a:r>
              <a:rPr lang="de-DE" dirty="0"/>
              <a:t> 2: Find </a:t>
            </a:r>
            <a:r>
              <a:rPr lang="de-DE" dirty="0" err="1"/>
              <a:t>the</a:t>
            </a:r>
            <a:r>
              <a:rPr lang="de-DE" dirty="0"/>
              <a:t> Ridge Line </a:t>
            </a:r>
            <a:r>
              <a:rPr lang="de-DE" dirty="0" err="1"/>
              <a:t>That</a:t>
            </a:r>
            <a:r>
              <a:rPr lang="de-DE" dirty="0"/>
              <a:t> Separates </a:t>
            </a:r>
            <a:r>
              <a:rPr lang="de-DE" dirty="0" err="1"/>
              <a:t>the</a:t>
            </a:r>
            <a:r>
              <a:rPr lang="de-DE" dirty="0"/>
              <a:t> Minima</a:t>
            </a:r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484784"/>
            <a:ext cx="8960400" cy="4480200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296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Step</a:t>
            </a:r>
            <a:r>
              <a:rPr lang="de-DE" dirty="0"/>
              <a:t> 2: Find </a:t>
            </a:r>
            <a:r>
              <a:rPr lang="de-DE" dirty="0" err="1"/>
              <a:t>the</a:t>
            </a:r>
            <a:r>
              <a:rPr lang="de-DE" dirty="0"/>
              <a:t> Ridge Line </a:t>
            </a:r>
            <a:r>
              <a:rPr lang="de-DE" dirty="0" err="1"/>
              <a:t>That</a:t>
            </a:r>
            <a:r>
              <a:rPr lang="de-DE" dirty="0"/>
              <a:t> Separates </a:t>
            </a:r>
            <a:r>
              <a:rPr lang="de-DE" dirty="0" err="1"/>
              <a:t>the</a:t>
            </a:r>
            <a:r>
              <a:rPr lang="de-DE" dirty="0"/>
              <a:t> Minima</a:t>
            </a:r>
          </a:p>
        </p:txBody>
      </p:sp>
      <p:pic>
        <p:nvPicPr>
          <p:cNvPr id="7" name="separatingCircl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6238" y="1196975"/>
            <a:ext cx="8959850" cy="504031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56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Step</a:t>
            </a:r>
            <a:r>
              <a:rPr lang="de-DE" dirty="0"/>
              <a:t> 3: </a:t>
            </a:r>
            <a:r>
              <a:rPr lang="de-DE" dirty="0" err="1"/>
              <a:t>Optimize</a:t>
            </a:r>
            <a:r>
              <a:rPr lang="de-DE" dirty="0"/>
              <a:t> Path Segments</a:t>
            </a:r>
          </a:p>
        </p:txBody>
      </p:sp>
      <p:pic>
        <p:nvPicPr>
          <p:cNvPr id="7" name="LineFlow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6238" y="1196975"/>
            <a:ext cx="8959850" cy="504031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565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Step</a:t>
            </a:r>
            <a:r>
              <a:rPr lang="de-DE" dirty="0"/>
              <a:t> 3: </a:t>
            </a:r>
            <a:r>
              <a:rPr lang="de-DE" dirty="0" err="1"/>
              <a:t>Optimize</a:t>
            </a:r>
            <a:r>
              <a:rPr lang="de-DE" dirty="0"/>
              <a:t> Path Segments</a:t>
            </a:r>
          </a:p>
        </p:txBody>
      </p:sp>
      <p:pic>
        <p:nvPicPr>
          <p:cNvPr id="7" name="LineFlow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6238" y="1196975"/>
            <a:ext cx="8959850" cy="504031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61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Step</a:t>
            </a:r>
            <a:r>
              <a:rPr lang="de-DE" dirty="0"/>
              <a:t> 3: </a:t>
            </a:r>
            <a:r>
              <a:rPr lang="de-DE" dirty="0" err="1"/>
              <a:t>Optimize</a:t>
            </a:r>
            <a:r>
              <a:rPr lang="de-DE" dirty="0"/>
              <a:t> Path Segments</a:t>
            </a:r>
          </a:p>
        </p:txBody>
      </p:sp>
      <p:pic>
        <p:nvPicPr>
          <p:cNvPr id="7" name="LineFlow3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6238" y="1196975"/>
            <a:ext cx="8959850" cy="504031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035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</a:t>
            </a:r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1552951"/>
            <a:ext cx="10890250" cy="4328360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Eurographics, 27 April 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Chamber Recognition in Cave Data Sets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3407-1DC8-4BE2-B2E6-BF3A023C87D3}" type="slidenum">
              <a:rPr lang="de-DE" smtClean="0"/>
              <a:pPr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512506"/>
      </p:ext>
    </p:extLst>
  </p:cSld>
  <p:clrMapOvr>
    <a:masterClrMapping/>
  </p:clrMapOvr>
</p:sld>
</file>

<file path=ppt/theme/theme1.xml><?xml version="1.0" encoding="utf-8"?>
<a:theme xmlns:a="http://schemas.openxmlformats.org/drawingml/2006/main" name="TUD_Master">
  <a:themeElements>
    <a:clrScheme name="Benutzerdefiniert 2">
      <a:dk1>
        <a:srgbClr val="0B2A51"/>
      </a:dk1>
      <a:lt1>
        <a:srgbClr val="FFFFFF"/>
      </a:lt1>
      <a:dk2>
        <a:srgbClr val="000000"/>
      </a:dk2>
      <a:lt2>
        <a:srgbClr val="636C8E"/>
      </a:lt2>
      <a:accent1>
        <a:srgbClr val="002060"/>
      </a:accent1>
      <a:accent2>
        <a:srgbClr val="0070C0"/>
      </a:accent2>
      <a:accent3>
        <a:srgbClr val="80C535"/>
      </a:accent3>
      <a:accent4>
        <a:srgbClr val="FFC000"/>
      </a:accent4>
      <a:accent5>
        <a:srgbClr val="C00000"/>
      </a:accent5>
      <a:accent6>
        <a:srgbClr val="7030A0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UD-CGV-SGr-1.6.Calibri.potx" id="{C04C1D65-871E-42B4-ABD1-40941EEF0027}" vid="{ED934F3E-52F7-45C2-B4D1-2AC00C2E2260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TUD-CGV-SGr-1.6.Calibri.smlFont</Template>
  <TotalTime>0</TotalTime>
  <Words>635</Words>
  <Application>Microsoft Office PowerPoint</Application>
  <PresentationFormat>Breitbild</PresentationFormat>
  <Paragraphs>159</Paragraphs>
  <Slides>22</Slides>
  <Notes>1</Notes>
  <HiddenSlides>0</HiddenSlides>
  <MMClips>5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1" baseType="lpstr">
      <vt:lpstr>Arial</vt:lpstr>
      <vt:lpstr>Calibri</vt:lpstr>
      <vt:lpstr>Cambria Math</vt:lpstr>
      <vt:lpstr>DIN-BoldAlternate</vt:lpstr>
      <vt:lpstr>Microsoft Sans Serif</vt:lpstr>
      <vt:lpstr>Times New Roman</vt:lpstr>
      <vt:lpstr>Verdana</vt:lpstr>
      <vt:lpstr>TUD_Master</vt:lpstr>
      <vt:lpstr>Acrobat Document</vt:lpstr>
      <vt:lpstr>Chamber Recognition in Cave Data Sets</vt:lpstr>
      <vt:lpstr>PowerPoint-Präsentation</vt:lpstr>
      <vt:lpstr>Cave Segmentation – A Subjective Task</vt:lpstr>
      <vt:lpstr>Our Goal – Segment the Cave Surface</vt:lpstr>
      <vt:lpstr>Agenda</vt:lpstr>
      <vt:lpstr>What Makes up a Chamber?</vt:lpstr>
      <vt:lpstr>The Ingredients of our Approach</vt:lpstr>
      <vt:lpstr>Curve Skeleton</vt:lpstr>
      <vt:lpstr>Size Measure - Idea</vt:lpstr>
      <vt:lpstr>Size Measure – What Path to Choose?</vt:lpstr>
      <vt:lpstr>The Ingredients of our Approach</vt:lpstr>
      <vt:lpstr>Energy Function Design</vt:lpstr>
      <vt:lpstr>Project Back Onto Surface</vt:lpstr>
      <vt:lpstr>Questions?</vt:lpstr>
      <vt:lpstr>An Example</vt:lpstr>
      <vt:lpstr>Step 1: Calcuate the Spherical Radius Field</vt:lpstr>
      <vt:lpstr>Step 2: Find the Ridge Line That Separates the Minima</vt:lpstr>
      <vt:lpstr>Step 2: Find the Ridge Line That Separates the Minima</vt:lpstr>
      <vt:lpstr>Step 3: Optimize Path Segments</vt:lpstr>
      <vt:lpstr>Step 3: Optimize Path Segments</vt:lpstr>
      <vt:lpstr>Step 3: Optimize Path Segments</vt:lpstr>
      <vt:lpstr>Result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Chamber Recognition in Cave Data Sets</dc:title>
  <dc:creator>Nico Schertler</dc:creator>
  <cp:lastModifiedBy>Nico Schertler</cp:lastModifiedBy>
  <cp:revision>108</cp:revision>
  <dcterms:created xsi:type="dcterms:W3CDTF">2016-06-07T10:12:57Z</dcterms:created>
  <dcterms:modified xsi:type="dcterms:W3CDTF">2017-04-25T07:46:27Z</dcterms:modified>
</cp:coreProperties>
</file>