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61" r:id="rId6"/>
    <p:sldId id="263" r:id="rId7"/>
    <p:sldId id="269" r:id="rId8"/>
    <p:sldId id="264" r:id="rId9"/>
    <p:sldId id="265" r:id="rId10"/>
    <p:sldId id="266" r:id="rId11"/>
    <p:sldId id="267" r:id="rId12"/>
    <p:sldId id="268" r:id="rId13"/>
    <p:sldId id="270" r:id="rId14"/>
    <p:sldId id="260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42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976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8634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66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60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14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69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04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2611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0769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59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71FE2-DD4A-493C-A717-29CD66C207C1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7D9A5-DCF4-41A8-9764-F5519C066C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240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7" Type="http://schemas.openxmlformats.org/officeDocument/2006/relationships/image" Target="../media/image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4.wmv"/><Relationship Id="rId7" Type="http://schemas.openxmlformats.org/officeDocument/2006/relationships/image" Target="../media/image10.png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wm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Visualization of Scanned Cave Data with Global Illumination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Nico Schertler, Mirko Salm, Joachim Staib, Stefan Gumhold</a:t>
            </a:r>
          </a:p>
          <a:p>
            <a:r>
              <a:rPr lang="de-DE" dirty="0"/>
              <a:t>TU Dresden, </a:t>
            </a:r>
            <a:r>
              <a:rPr lang="de-DE" dirty="0" err="1"/>
              <a:t>Chair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Computer Graphics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Visualization</a:t>
            </a:r>
            <a:r>
              <a:rPr lang="de-DE" dirty="0"/>
              <a:t>, Germany</a:t>
            </a:r>
          </a:p>
        </p:txBody>
      </p:sp>
    </p:spTree>
    <p:extLst>
      <p:ext uri="{BB962C8B-B14F-4D97-AF65-F5344CB8AC3E}">
        <p14:creationId xmlns:p14="http://schemas.microsoft.com/office/powerpoint/2010/main" val="154612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Goal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Direct</a:t>
            </a:r>
            <a:r>
              <a:rPr lang="de-DE" dirty="0"/>
              <a:t> </a:t>
            </a:r>
            <a:r>
              <a:rPr lang="de-DE" dirty="0" err="1"/>
              <a:t>visualization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3D cave </a:t>
            </a:r>
            <a:r>
              <a:rPr lang="de-DE" dirty="0" err="1"/>
              <a:t>scans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dirty="0" err="1"/>
              <a:t>Unstructured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clouds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diffuse </a:t>
            </a:r>
            <a:r>
              <a:rPr lang="de-DE" dirty="0" err="1"/>
              <a:t>color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normals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Near</a:t>
            </a:r>
            <a:r>
              <a:rPr lang="de-DE" dirty="0"/>
              <a:t> </a:t>
            </a:r>
            <a:r>
              <a:rPr lang="de-DE" dirty="0" err="1"/>
              <a:t>realistic</a:t>
            </a:r>
            <a:r>
              <a:rPr lang="de-DE" dirty="0"/>
              <a:t> </a:t>
            </a:r>
            <a:r>
              <a:rPr lang="de-DE" dirty="0" err="1"/>
              <a:t>visualization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communication</a:t>
            </a:r>
            <a:r>
              <a:rPr lang="de-DE" dirty="0"/>
              <a:t> </a:t>
            </a:r>
            <a:r>
              <a:rPr lang="de-DE" dirty="0" err="1"/>
              <a:t>purposes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Interactive </a:t>
            </a:r>
            <a:r>
              <a:rPr lang="de-DE" dirty="0" err="1"/>
              <a:t>frame</a:t>
            </a:r>
            <a:r>
              <a:rPr lang="de-DE" dirty="0"/>
              <a:t> </a:t>
            </a:r>
            <a:r>
              <a:rPr lang="de-DE" dirty="0" err="1"/>
              <a:t>rates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realtime</a:t>
            </a:r>
            <a:r>
              <a:rPr lang="de-DE" dirty="0"/>
              <a:t> </a:t>
            </a:r>
            <a:r>
              <a:rPr lang="de-DE" dirty="0" err="1"/>
              <a:t>exploration</a:t>
            </a:r>
            <a:r>
              <a:rPr lang="de-DE" dirty="0"/>
              <a:t>.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81908" y="2762250"/>
            <a:ext cx="52718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Spherical</a:t>
            </a:r>
            <a:r>
              <a:rPr lang="de-DE" sz="2800" dirty="0"/>
              <a:t> </a:t>
            </a:r>
            <a:r>
              <a:rPr lang="de-DE" sz="2800" dirty="0" err="1"/>
              <a:t>Surfels</a:t>
            </a:r>
            <a:endParaRPr lang="de-DE" sz="2800" dirty="0"/>
          </a:p>
          <a:p>
            <a:r>
              <a:rPr lang="de-DE" sz="2800" dirty="0"/>
              <a:t>(Screen Space Hole </a:t>
            </a:r>
            <a:r>
              <a:rPr lang="de-DE" sz="2800" dirty="0" err="1"/>
              <a:t>Filling</a:t>
            </a:r>
            <a:r>
              <a:rPr lang="de-DE" sz="2800" dirty="0"/>
              <a:t> </a:t>
            </a:r>
            <a:r>
              <a:rPr lang="de-DE" sz="2800" dirty="0" err="1"/>
              <a:t>Possible</a:t>
            </a:r>
            <a:r>
              <a:rPr lang="de-DE" sz="2800" dirty="0"/>
              <a:t>)</a:t>
            </a:r>
          </a:p>
        </p:txBody>
      </p:sp>
      <p:sp>
        <p:nvSpPr>
          <p:cNvPr id="5" name="Pfeil nach rechts 4"/>
          <p:cNvSpPr/>
          <p:nvPr/>
        </p:nvSpPr>
        <p:spPr>
          <a:xfrm>
            <a:off x="4638675" y="2958315"/>
            <a:ext cx="1152525" cy="561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6096000" y="4587736"/>
            <a:ext cx="3063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Global Illumination</a:t>
            </a:r>
          </a:p>
        </p:txBody>
      </p:sp>
      <p:sp>
        <p:nvSpPr>
          <p:cNvPr id="7" name="Pfeil nach rechts 6"/>
          <p:cNvSpPr/>
          <p:nvPr/>
        </p:nvSpPr>
        <p:spPr>
          <a:xfrm>
            <a:off x="4638675" y="4549773"/>
            <a:ext cx="1152525" cy="561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6096000" y="6041103"/>
            <a:ext cx="41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Hierarchical</a:t>
            </a:r>
            <a:r>
              <a:rPr lang="de-DE" sz="2800" dirty="0"/>
              <a:t> </a:t>
            </a:r>
            <a:r>
              <a:rPr lang="de-DE" sz="2800" dirty="0" err="1"/>
              <a:t>data</a:t>
            </a:r>
            <a:r>
              <a:rPr lang="de-DE" sz="2800" dirty="0"/>
              <a:t> </a:t>
            </a:r>
            <a:r>
              <a:rPr lang="de-DE" sz="2800" dirty="0" err="1"/>
              <a:t>structures</a:t>
            </a:r>
            <a:endParaRPr lang="de-DE" sz="2800" dirty="0"/>
          </a:p>
        </p:txBody>
      </p:sp>
      <p:sp>
        <p:nvSpPr>
          <p:cNvPr id="9" name="Pfeil nach rechts 8"/>
          <p:cNvSpPr/>
          <p:nvPr/>
        </p:nvSpPr>
        <p:spPr>
          <a:xfrm>
            <a:off x="4638675" y="6003140"/>
            <a:ext cx="1152525" cy="561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5106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Global Illumination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CaveVis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136018"/>
            <a:ext cx="3404570" cy="2553428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677" y="2136018"/>
            <a:ext cx="3404570" cy="25534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52" y="2150330"/>
            <a:ext cx="3392648" cy="254448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569488" y="4840448"/>
            <a:ext cx="1940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Lighting</a:t>
            </a:r>
            <a:r>
              <a:rPr lang="de-DE" dirty="0"/>
              <a:t> </a:t>
            </a:r>
            <a:r>
              <a:rPr lang="de-DE" dirty="0" err="1"/>
              <a:t>Only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592736" y="4840448"/>
            <a:ext cx="3006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Lighting</a:t>
            </a:r>
            <a:r>
              <a:rPr lang="de-DE" dirty="0"/>
              <a:t> + </a:t>
            </a:r>
            <a:r>
              <a:rPr lang="de-DE" dirty="0" err="1"/>
              <a:t>Ambient</a:t>
            </a:r>
            <a:r>
              <a:rPr lang="de-DE" dirty="0"/>
              <a:t> Term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672526" y="4840448"/>
            <a:ext cx="19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Global Illumination</a:t>
            </a:r>
          </a:p>
        </p:txBody>
      </p:sp>
    </p:spTree>
    <p:extLst>
      <p:ext uri="{BB962C8B-B14F-4D97-AF65-F5344CB8AC3E}">
        <p14:creationId xmlns:p14="http://schemas.microsoft.com/office/powerpoint/2010/main" val="1728867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Global Illumination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CaveVis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938114" y="5813464"/>
            <a:ext cx="3006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Lighting</a:t>
            </a:r>
            <a:r>
              <a:rPr lang="de-DE" dirty="0"/>
              <a:t> + </a:t>
            </a:r>
            <a:r>
              <a:rPr lang="de-DE" dirty="0" err="1"/>
              <a:t>Ambient</a:t>
            </a:r>
            <a:r>
              <a:rPr lang="de-DE" dirty="0"/>
              <a:t> Term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763720" y="5813464"/>
            <a:ext cx="19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Global Illumination</a:t>
            </a:r>
          </a:p>
        </p:txBody>
      </p:sp>
      <p:pic>
        <p:nvPicPr>
          <p:cNvPr id="10" name="Glob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7440" y="1690688"/>
            <a:ext cx="5206359" cy="3904769"/>
          </a:xfrm>
          <a:prstGeom prst="rect">
            <a:avLst/>
          </a:prstGeom>
        </p:spPr>
      </p:pic>
      <p:pic>
        <p:nvPicPr>
          <p:cNvPr id="11" name="LocalAmbien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" y="1690688"/>
            <a:ext cx="5206359" cy="390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0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9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llipse 55"/>
          <p:cNvSpPr/>
          <p:nvPr/>
        </p:nvSpPr>
        <p:spPr>
          <a:xfrm>
            <a:off x="7213505" y="3904308"/>
            <a:ext cx="1010229" cy="101022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63000">
                <a:srgbClr val="848F9E"/>
              </a:gs>
              <a:gs pos="67000">
                <a:schemeClr val="tx2"/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Basic </a:t>
            </a:r>
            <a:r>
              <a:rPr lang="de-DE" dirty="0" err="1"/>
              <a:t>Idea</a:t>
            </a:r>
            <a:r>
              <a:rPr lang="de-DE" dirty="0"/>
              <a:t> – Diffuse Light </a:t>
            </a:r>
            <a:r>
              <a:rPr lang="de-DE" dirty="0" err="1"/>
              <a:t>Reflection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3911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 err="1"/>
              <a:t>When</a:t>
            </a:r>
            <a:r>
              <a:rPr lang="de-DE" dirty="0"/>
              <a:t> light </a:t>
            </a:r>
            <a:r>
              <a:rPr lang="de-DE" dirty="0" err="1"/>
              <a:t>hits</a:t>
            </a:r>
            <a:r>
              <a:rPr lang="de-DE" dirty="0"/>
              <a:t> a </a:t>
            </a:r>
            <a:r>
              <a:rPr lang="de-DE" dirty="0" err="1"/>
              <a:t>surface</a:t>
            </a:r>
            <a:r>
              <a:rPr lang="de-DE" dirty="0"/>
              <a:t>, </a:t>
            </a:r>
            <a:r>
              <a:rPr lang="de-DE" dirty="0" err="1"/>
              <a:t>reflected</a:t>
            </a:r>
            <a:r>
              <a:rPr lang="de-DE" dirty="0"/>
              <a:t> </a:t>
            </a:r>
            <a:r>
              <a:rPr lang="de-DE" dirty="0" err="1"/>
              <a:t>intensity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uniform in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direction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 err="1"/>
              <a:t>Reflected</a:t>
            </a:r>
            <a:r>
              <a:rPr lang="de-DE" dirty="0"/>
              <a:t> light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illuminate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parts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scene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 err="1"/>
              <a:t>Idea</a:t>
            </a:r>
            <a:r>
              <a:rPr lang="de-DE" dirty="0"/>
              <a:t>: Model light </a:t>
            </a:r>
            <a:r>
              <a:rPr lang="de-DE" dirty="0" err="1"/>
              <a:t>distribution</a:t>
            </a:r>
            <a:r>
              <a:rPr lang="de-DE" dirty="0"/>
              <a:t> in a </a:t>
            </a:r>
            <a:r>
              <a:rPr lang="de-DE" dirty="0" err="1"/>
              <a:t>voxelized</a:t>
            </a:r>
            <a:r>
              <a:rPr lang="de-DE" dirty="0"/>
              <a:t> </a:t>
            </a:r>
            <a:r>
              <a:rPr lang="de-DE" dirty="0" err="1"/>
              <a:t>scene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stores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emitted</a:t>
            </a:r>
            <a:r>
              <a:rPr lang="de-DE" dirty="0"/>
              <a:t> </a:t>
            </a:r>
            <a:r>
              <a:rPr lang="de-DE" dirty="0" err="1"/>
              <a:t>radiance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 err="1"/>
              <a:t>Simulate</a:t>
            </a:r>
            <a:r>
              <a:rPr lang="de-DE" dirty="0"/>
              <a:t> light </a:t>
            </a:r>
            <a:r>
              <a:rPr lang="de-DE" dirty="0" err="1"/>
              <a:t>transport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rendering</a:t>
            </a:r>
            <a:r>
              <a:rPr lang="de-DE" dirty="0"/>
              <a:t>, </a:t>
            </a:r>
            <a:r>
              <a:rPr lang="de-DE" dirty="0" err="1"/>
              <a:t>look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radiance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voxels</a:t>
            </a:r>
            <a:r>
              <a:rPr lang="de-DE" dirty="0"/>
              <a:t> via </a:t>
            </a:r>
            <a:r>
              <a:rPr lang="de-DE" dirty="0" err="1"/>
              <a:t>interpolation</a:t>
            </a:r>
            <a:r>
              <a:rPr lang="de-DE" dirty="0"/>
              <a:t>.</a:t>
            </a:r>
          </a:p>
        </p:txBody>
      </p:sp>
      <p:sp>
        <p:nvSpPr>
          <p:cNvPr id="6" name="Rechteck 5"/>
          <p:cNvSpPr/>
          <p:nvPr/>
        </p:nvSpPr>
        <p:spPr>
          <a:xfrm rot="20063391">
            <a:off x="7942085" y="4535880"/>
            <a:ext cx="3290404" cy="5593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0">
                <a:srgbClr val="848F9E"/>
              </a:gs>
              <a:gs pos="95000">
                <a:schemeClr val="tx2"/>
              </a:gs>
              <a:gs pos="10000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/>
          <p:cNvCxnSpPr/>
          <p:nvPr/>
        </p:nvCxnSpPr>
        <p:spPr>
          <a:xfrm rot="1800000" flipH="1">
            <a:off x="8881671" y="4399126"/>
            <a:ext cx="584718" cy="252219"/>
          </a:xfrm>
          <a:prstGeom prst="straightConnector1">
            <a:avLst/>
          </a:prstGeom>
          <a:ln w="31750" cap="rnd">
            <a:solidFill>
              <a:schemeClr val="accent2"/>
            </a:solidFill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rot="3600000" flipH="1">
            <a:off x="8940634" y="4241417"/>
            <a:ext cx="584718" cy="252219"/>
          </a:xfrm>
          <a:prstGeom prst="straightConnector1">
            <a:avLst/>
          </a:prstGeom>
          <a:ln w="31750" cap="rnd">
            <a:solidFill>
              <a:schemeClr val="accent2"/>
            </a:solidFill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rot="5400000" flipH="1">
            <a:off x="9066145" y="4143171"/>
            <a:ext cx="584718" cy="252219"/>
          </a:xfrm>
          <a:prstGeom prst="straightConnector1">
            <a:avLst/>
          </a:prstGeom>
          <a:ln w="31750" cap="rnd">
            <a:solidFill>
              <a:schemeClr val="accent2"/>
            </a:solidFill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rot="9000000" flipH="1">
            <a:off x="9388677" y="4177302"/>
            <a:ext cx="584718" cy="252219"/>
          </a:xfrm>
          <a:prstGeom prst="straightConnector1">
            <a:avLst/>
          </a:prstGeom>
          <a:ln w="31750" cap="rnd">
            <a:solidFill>
              <a:schemeClr val="accent2"/>
            </a:solidFill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rot="7200000" flipH="1">
            <a:off x="9229931" y="4116451"/>
            <a:ext cx="584718" cy="252219"/>
          </a:xfrm>
          <a:prstGeom prst="straightConnector1">
            <a:avLst/>
          </a:prstGeom>
          <a:ln w="31750" cap="rnd">
            <a:solidFill>
              <a:schemeClr val="accent2"/>
            </a:solidFill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H="1">
            <a:off x="9476416" y="2366682"/>
            <a:ext cx="888827" cy="2200251"/>
          </a:xfrm>
          <a:prstGeom prst="straightConnector1">
            <a:avLst/>
          </a:prstGeom>
          <a:ln w="31750">
            <a:prstDash val="dash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60" name="Gruppieren 59"/>
          <p:cNvGrpSpPr/>
          <p:nvPr/>
        </p:nvGrpSpPr>
        <p:grpSpPr>
          <a:xfrm rot="20877159">
            <a:off x="8022846" y="3600495"/>
            <a:ext cx="477976" cy="598777"/>
            <a:chOff x="7099729" y="4238748"/>
            <a:chExt cx="707299" cy="886058"/>
          </a:xfrm>
        </p:grpSpPr>
        <p:cxnSp>
          <p:nvCxnSpPr>
            <p:cNvPr id="25" name="Gerade Verbindung mit Pfeil 24"/>
            <p:cNvCxnSpPr/>
            <p:nvPr/>
          </p:nvCxnSpPr>
          <p:spPr>
            <a:xfrm flipH="1" flipV="1">
              <a:off x="7099729" y="4238748"/>
              <a:ext cx="72469" cy="632659"/>
            </a:xfrm>
            <a:prstGeom prst="straightConnector1">
              <a:avLst/>
            </a:prstGeom>
            <a:ln w="31750" cap="rnd">
              <a:solidFill>
                <a:schemeClr val="accent2">
                  <a:lumMod val="50000"/>
                </a:schemeClr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Gerade Verbindung mit Pfeil 25"/>
            <p:cNvCxnSpPr/>
            <p:nvPr/>
          </p:nvCxnSpPr>
          <p:spPr>
            <a:xfrm flipV="1">
              <a:off x="7176183" y="4284394"/>
              <a:ext cx="253569" cy="584134"/>
            </a:xfrm>
            <a:prstGeom prst="straightConnector1">
              <a:avLst/>
            </a:prstGeom>
            <a:ln w="31750" cap="rnd">
              <a:solidFill>
                <a:schemeClr val="accent2">
                  <a:lumMod val="50000"/>
                </a:schemeClr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Gerade Verbindung mit Pfeil 26"/>
            <p:cNvCxnSpPr/>
            <p:nvPr/>
          </p:nvCxnSpPr>
          <p:spPr>
            <a:xfrm flipV="1">
              <a:off x="7171448" y="4486676"/>
              <a:ext cx="511664" cy="379091"/>
            </a:xfrm>
            <a:prstGeom prst="straightConnector1">
              <a:avLst/>
            </a:prstGeom>
            <a:ln w="31750" cap="rnd">
              <a:solidFill>
                <a:schemeClr val="accent2">
                  <a:lumMod val="50000"/>
                </a:schemeClr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Gerade Verbindung mit Pfeil 27"/>
            <p:cNvCxnSpPr/>
            <p:nvPr/>
          </p:nvCxnSpPr>
          <p:spPr>
            <a:xfrm>
              <a:off x="7175643" y="4871237"/>
              <a:ext cx="584134" cy="253569"/>
            </a:xfrm>
            <a:prstGeom prst="straightConnector1">
              <a:avLst/>
            </a:prstGeom>
            <a:ln w="31750" cap="rnd">
              <a:solidFill>
                <a:schemeClr val="accent2">
                  <a:lumMod val="50000"/>
                </a:schemeClr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Gerade Verbindung mit Pfeil 28"/>
            <p:cNvCxnSpPr/>
            <p:nvPr/>
          </p:nvCxnSpPr>
          <p:spPr>
            <a:xfrm flipV="1">
              <a:off x="7174369" y="4793342"/>
              <a:ext cx="632659" cy="72469"/>
            </a:xfrm>
            <a:prstGeom prst="straightConnector1">
              <a:avLst/>
            </a:prstGeom>
            <a:ln w="31750" cap="rnd">
              <a:solidFill>
                <a:schemeClr val="accent2">
                  <a:lumMod val="50000"/>
                </a:schemeClr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57" name="Gerade Verbindung mit Pfeil 56"/>
          <p:cNvCxnSpPr>
            <a:stCxn id="6" idx="0"/>
            <a:endCxn id="56" idx="7"/>
          </p:cNvCxnSpPr>
          <p:nvPr/>
        </p:nvCxnSpPr>
        <p:spPr>
          <a:xfrm flipH="1" flipV="1">
            <a:off x="8075789" y="4052253"/>
            <a:ext cx="1390599" cy="511106"/>
          </a:xfrm>
          <a:prstGeom prst="straightConnector1">
            <a:avLst/>
          </a:prstGeom>
          <a:ln w="31750" cap="rnd">
            <a:solidFill>
              <a:schemeClr val="accent2"/>
            </a:solidFill>
            <a:prstDash val="dash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6" name="Rechteck 65"/>
          <p:cNvSpPr/>
          <p:nvPr/>
        </p:nvSpPr>
        <p:spPr>
          <a:xfrm>
            <a:off x="7120796" y="2032579"/>
            <a:ext cx="4245950" cy="38986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8" name="Gerader Verbinder 67"/>
          <p:cNvCxnSpPr>
            <a:stCxn id="66" idx="0"/>
            <a:endCxn id="66" idx="2"/>
          </p:cNvCxnSpPr>
          <p:nvPr/>
        </p:nvCxnSpPr>
        <p:spPr>
          <a:xfrm>
            <a:off x="9243771" y="2032579"/>
            <a:ext cx="0" cy="389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stCxn id="66" idx="1"/>
            <a:endCxn id="66" idx="3"/>
          </p:cNvCxnSpPr>
          <p:nvPr/>
        </p:nvCxnSpPr>
        <p:spPr>
          <a:xfrm>
            <a:off x="7120796" y="3981879"/>
            <a:ext cx="424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r Verbinder 71"/>
          <p:cNvCxnSpPr/>
          <p:nvPr/>
        </p:nvCxnSpPr>
        <p:spPr>
          <a:xfrm>
            <a:off x="8206370" y="2025651"/>
            <a:ext cx="0" cy="389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r Verbinder 72"/>
          <p:cNvCxnSpPr/>
          <p:nvPr/>
        </p:nvCxnSpPr>
        <p:spPr>
          <a:xfrm>
            <a:off x="10282820" y="2025651"/>
            <a:ext cx="0" cy="389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r Verbinder 73"/>
          <p:cNvCxnSpPr/>
          <p:nvPr/>
        </p:nvCxnSpPr>
        <p:spPr>
          <a:xfrm>
            <a:off x="7107850" y="3022451"/>
            <a:ext cx="424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r Verbinder 80"/>
          <p:cNvCxnSpPr/>
          <p:nvPr/>
        </p:nvCxnSpPr>
        <p:spPr>
          <a:xfrm>
            <a:off x="7107850" y="4965551"/>
            <a:ext cx="424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uppieren 107"/>
          <p:cNvGrpSpPr/>
          <p:nvPr/>
        </p:nvGrpSpPr>
        <p:grpSpPr>
          <a:xfrm rot="21378829">
            <a:off x="9170886" y="3868801"/>
            <a:ext cx="1206923" cy="1203867"/>
            <a:chOff x="5763952" y="5881898"/>
            <a:chExt cx="1206923" cy="1203867"/>
          </a:xfrm>
        </p:grpSpPr>
        <p:cxnSp>
          <p:nvCxnSpPr>
            <p:cNvPr id="94" name="Gerade Verbindung mit Pfeil 93"/>
            <p:cNvCxnSpPr/>
            <p:nvPr/>
          </p:nvCxnSpPr>
          <p:spPr>
            <a:xfrm rot="1800000" flipH="1">
              <a:off x="5763952" y="6330822"/>
              <a:ext cx="584718" cy="252219"/>
            </a:xfrm>
            <a:prstGeom prst="straightConnector1">
              <a:avLst/>
            </a:prstGeom>
            <a:ln w="31750" cap="rnd">
              <a:solidFill>
                <a:schemeClr val="accent2"/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5" name="Gerade Verbindung mit Pfeil 94"/>
            <p:cNvCxnSpPr/>
            <p:nvPr/>
          </p:nvCxnSpPr>
          <p:spPr>
            <a:xfrm rot="3600000" flipH="1">
              <a:off x="5822915" y="6173113"/>
              <a:ext cx="584718" cy="252219"/>
            </a:xfrm>
            <a:prstGeom prst="straightConnector1">
              <a:avLst/>
            </a:prstGeom>
            <a:ln w="31750" cap="rnd">
              <a:solidFill>
                <a:schemeClr val="accent2"/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6" name="Gerade Verbindung mit Pfeil 95"/>
            <p:cNvCxnSpPr/>
            <p:nvPr/>
          </p:nvCxnSpPr>
          <p:spPr>
            <a:xfrm rot="5400000" flipH="1">
              <a:off x="5948426" y="6074867"/>
              <a:ext cx="584718" cy="252219"/>
            </a:xfrm>
            <a:prstGeom prst="straightConnector1">
              <a:avLst/>
            </a:prstGeom>
            <a:ln w="31750" cap="rnd">
              <a:solidFill>
                <a:schemeClr val="accent2"/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7" name="Gerade Verbindung mit Pfeil 96"/>
            <p:cNvCxnSpPr/>
            <p:nvPr/>
          </p:nvCxnSpPr>
          <p:spPr>
            <a:xfrm rot="9000000" flipH="1">
              <a:off x="6270958" y="6108998"/>
              <a:ext cx="584718" cy="252219"/>
            </a:xfrm>
            <a:prstGeom prst="straightConnector1">
              <a:avLst/>
            </a:prstGeom>
            <a:ln w="31750" cap="rnd">
              <a:solidFill>
                <a:schemeClr val="accent2"/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8" name="Gerade Verbindung mit Pfeil 97"/>
            <p:cNvCxnSpPr/>
            <p:nvPr/>
          </p:nvCxnSpPr>
          <p:spPr>
            <a:xfrm rot="7200000" flipH="1">
              <a:off x="6112212" y="6048147"/>
              <a:ext cx="584718" cy="252219"/>
            </a:xfrm>
            <a:prstGeom prst="straightConnector1">
              <a:avLst/>
            </a:prstGeom>
            <a:ln w="31750" cap="rnd">
              <a:solidFill>
                <a:schemeClr val="accent2"/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9" name="Gerade Verbindung mit Pfeil 98"/>
            <p:cNvCxnSpPr/>
            <p:nvPr/>
          </p:nvCxnSpPr>
          <p:spPr>
            <a:xfrm rot="10800000" flipH="1">
              <a:off x="6366895" y="6235107"/>
              <a:ext cx="584718" cy="252219"/>
            </a:xfrm>
            <a:prstGeom prst="straightConnector1">
              <a:avLst/>
            </a:prstGeom>
            <a:ln w="31750" cap="rnd">
              <a:solidFill>
                <a:schemeClr val="accent2"/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0" name="Gerade Verbindung mit Pfeil 99"/>
            <p:cNvCxnSpPr/>
            <p:nvPr/>
          </p:nvCxnSpPr>
          <p:spPr>
            <a:xfrm flipH="1">
              <a:off x="5792521" y="6490502"/>
              <a:ext cx="584718" cy="252219"/>
            </a:xfrm>
            <a:prstGeom prst="straightConnector1">
              <a:avLst/>
            </a:prstGeom>
            <a:ln w="31750" cap="rnd">
              <a:solidFill>
                <a:schemeClr val="accent2"/>
              </a:solidFill>
              <a:tailEnd type="triangle" w="lg" len="lg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07" name="Gruppieren 106"/>
            <p:cNvGrpSpPr/>
            <p:nvPr/>
          </p:nvGrpSpPr>
          <p:grpSpPr>
            <a:xfrm rot="10800000">
              <a:off x="5879151" y="6376081"/>
              <a:ext cx="1091724" cy="709684"/>
              <a:chOff x="7424369" y="5994309"/>
              <a:chExt cx="1091724" cy="709684"/>
            </a:xfrm>
          </p:grpSpPr>
          <p:cxnSp>
            <p:nvCxnSpPr>
              <p:cNvPr id="102" name="Gerade Verbindung mit Pfeil 101"/>
              <p:cNvCxnSpPr/>
              <p:nvPr/>
            </p:nvCxnSpPr>
            <p:spPr>
              <a:xfrm rot="1800000" flipH="1">
                <a:off x="7424369" y="6443233"/>
                <a:ext cx="584718" cy="252219"/>
              </a:xfrm>
              <a:prstGeom prst="straightConnector1">
                <a:avLst/>
              </a:prstGeom>
              <a:ln w="31750" cap="rnd">
                <a:solidFill>
                  <a:schemeClr val="accent2"/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3" name="Gerade Verbindung mit Pfeil 102"/>
              <p:cNvCxnSpPr/>
              <p:nvPr/>
            </p:nvCxnSpPr>
            <p:spPr>
              <a:xfrm rot="3600000" flipH="1">
                <a:off x="7483332" y="6285524"/>
                <a:ext cx="584718" cy="252219"/>
              </a:xfrm>
              <a:prstGeom prst="straightConnector1">
                <a:avLst/>
              </a:prstGeom>
              <a:ln w="31750" cap="rnd">
                <a:solidFill>
                  <a:schemeClr val="accent2"/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4" name="Gerade Verbindung mit Pfeil 103"/>
              <p:cNvCxnSpPr/>
              <p:nvPr/>
            </p:nvCxnSpPr>
            <p:spPr>
              <a:xfrm rot="5400000" flipH="1">
                <a:off x="7608843" y="6187278"/>
                <a:ext cx="584718" cy="252219"/>
              </a:xfrm>
              <a:prstGeom prst="straightConnector1">
                <a:avLst/>
              </a:prstGeom>
              <a:ln w="31750" cap="rnd">
                <a:solidFill>
                  <a:schemeClr val="accent2"/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5" name="Gerade Verbindung mit Pfeil 104"/>
              <p:cNvCxnSpPr/>
              <p:nvPr/>
            </p:nvCxnSpPr>
            <p:spPr>
              <a:xfrm rot="9000000" flipH="1">
                <a:off x="7931375" y="6221409"/>
                <a:ext cx="584718" cy="252219"/>
              </a:xfrm>
              <a:prstGeom prst="straightConnector1">
                <a:avLst/>
              </a:prstGeom>
              <a:ln w="31750" cap="rnd">
                <a:solidFill>
                  <a:schemeClr val="accent2"/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6" name="Gerade Verbindung mit Pfeil 105"/>
              <p:cNvCxnSpPr/>
              <p:nvPr/>
            </p:nvCxnSpPr>
            <p:spPr>
              <a:xfrm rot="7200000" flipH="1">
                <a:off x="7772629" y="6160558"/>
                <a:ext cx="584718" cy="252219"/>
              </a:xfrm>
              <a:prstGeom prst="straightConnector1">
                <a:avLst/>
              </a:prstGeom>
              <a:ln w="31750" cap="rnd">
                <a:solidFill>
                  <a:schemeClr val="accent2"/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8" name="Gruppieren 117"/>
          <p:cNvGrpSpPr/>
          <p:nvPr/>
        </p:nvGrpSpPr>
        <p:grpSpPr>
          <a:xfrm rot="21102549">
            <a:off x="7295210" y="4068170"/>
            <a:ext cx="828738" cy="817690"/>
            <a:chOff x="5168985" y="5328843"/>
            <a:chExt cx="828738" cy="817690"/>
          </a:xfrm>
        </p:grpSpPr>
        <p:grpSp>
          <p:nvGrpSpPr>
            <p:cNvPr id="110" name="Gruppieren 109"/>
            <p:cNvGrpSpPr/>
            <p:nvPr/>
          </p:nvGrpSpPr>
          <p:grpSpPr>
            <a:xfrm>
              <a:off x="5486310" y="5328843"/>
              <a:ext cx="511413" cy="648553"/>
              <a:chOff x="5486310" y="5328843"/>
              <a:chExt cx="511413" cy="648553"/>
            </a:xfrm>
          </p:grpSpPr>
          <p:cxnSp>
            <p:nvCxnSpPr>
              <p:cNvPr id="89" name="Gerade Verbindung mit Pfeil 88"/>
              <p:cNvCxnSpPr/>
              <p:nvPr/>
            </p:nvCxnSpPr>
            <p:spPr>
              <a:xfrm rot="20877159" flipH="1" flipV="1">
                <a:off x="5486310" y="5328843"/>
                <a:ext cx="48973" cy="427536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0" name="Gerade Verbindung mit Pfeil 89"/>
              <p:cNvCxnSpPr/>
              <p:nvPr/>
            </p:nvCxnSpPr>
            <p:spPr>
              <a:xfrm rot="20877159" flipV="1">
                <a:off x="5538506" y="5335815"/>
                <a:ext cx="171356" cy="394744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1" name="Gerade Verbindung mit Pfeil 90"/>
              <p:cNvCxnSpPr/>
              <p:nvPr/>
            </p:nvCxnSpPr>
            <p:spPr>
              <a:xfrm rot="20877159" flipV="1">
                <a:off x="5547527" y="5453494"/>
                <a:ext cx="345770" cy="256181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2" name="Gerade Verbindung mit Pfeil 91"/>
              <p:cNvCxnSpPr/>
              <p:nvPr/>
            </p:nvCxnSpPr>
            <p:spPr>
              <a:xfrm rot="20877159">
                <a:off x="5595149" y="5702879"/>
                <a:ext cx="394744" cy="171356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3" name="Gerade Verbindung mit Pfeil 92"/>
              <p:cNvCxnSpPr/>
              <p:nvPr/>
            </p:nvCxnSpPr>
            <p:spPr>
              <a:xfrm rot="20877159" flipV="1">
                <a:off x="5570187" y="5649504"/>
                <a:ext cx="427536" cy="48973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09" name="Gerade Verbindung mit Pfeil 108"/>
              <p:cNvCxnSpPr/>
              <p:nvPr/>
            </p:nvCxnSpPr>
            <p:spPr>
              <a:xfrm rot="22680000">
                <a:off x="5551800" y="5806040"/>
                <a:ext cx="394744" cy="171356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uppieren 110"/>
            <p:cNvGrpSpPr/>
            <p:nvPr/>
          </p:nvGrpSpPr>
          <p:grpSpPr>
            <a:xfrm rot="10800000">
              <a:off x="5168985" y="5497980"/>
              <a:ext cx="511413" cy="648553"/>
              <a:chOff x="5486310" y="5328843"/>
              <a:chExt cx="511413" cy="648553"/>
            </a:xfrm>
          </p:grpSpPr>
          <p:cxnSp>
            <p:nvCxnSpPr>
              <p:cNvPr id="112" name="Gerade Verbindung mit Pfeil 111"/>
              <p:cNvCxnSpPr/>
              <p:nvPr/>
            </p:nvCxnSpPr>
            <p:spPr>
              <a:xfrm rot="20877159" flipH="1" flipV="1">
                <a:off x="5486310" y="5328843"/>
                <a:ext cx="48973" cy="427536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3" name="Gerade Verbindung mit Pfeil 112"/>
              <p:cNvCxnSpPr/>
              <p:nvPr/>
            </p:nvCxnSpPr>
            <p:spPr>
              <a:xfrm rot="20877159" flipV="1">
                <a:off x="5538506" y="5335815"/>
                <a:ext cx="171356" cy="394744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4" name="Gerade Verbindung mit Pfeil 113"/>
              <p:cNvCxnSpPr/>
              <p:nvPr/>
            </p:nvCxnSpPr>
            <p:spPr>
              <a:xfrm rot="20877159" flipV="1">
                <a:off x="5547527" y="5453494"/>
                <a:ext cx="345770" cy="256181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5" name="Gerade Verbindung mit Pfeil 114"/>
              <p:cNvCxnSpPr/>
              <p:nvPr/>
            </p:nvCxnSpPr>
            <p:spPr>
              <a:xfrm rot="20877159">
                <a:off x="5595149" y="5702879"/>
                <a:ext cx="394744" cy="171356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6" name="Gerade Verbindung mit Pfeil 115"/>
              <p:cNvCxnSpPr/>
              <p:nvPr/>
            </p:nvCxnSpPr>
            <p:spPr>
              <a:xfrm rot="20877159" flipV="1">
                <a:off x="5570187" y="5649504"/>
                <a:ext cx="427536" cy="48973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7" name="Gerade Verbindung mit Pfeil 116"/>
              <p:cNvCxnSpPr/>
              <p:nvPr/>
            </p:nvCxnSpPr>
            <p:spPr>
              <a:xfrm rot="22680000">
                <a:off x="5551800" y="5806040"/>
                <a:ext cx="394744" cy="171356"/>
              </a:xfrm>
              <a:prstGeom prst="straightConnector1">
                <a:avLst/>
              </a:prstGeom>
              <a:ln w="31750" cap="rnd">
                <a:solidFill>
                  <a:schemeClr val="accent2">
                    <a:lumMod val="50000"/>
                  </a:schemeClr>
                </a:solidFill>
                <a:tailEnd type="triangle" w="lg" len="lg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6238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" grpId="0" uiExpand="1" build="p"/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/>
          <p:cNvGrpSpPr/>
          <p:nvPr/>
        </p:nvGrpSpPr>
        <p:grpSpPr>
          <a:xfrm>
            <a:off x="1085458" y="2455069"/>
            <a:ext cx="1281112" cy="928687"/>
            <a:chOff x="1171575" y="2514600"/>
            <a:chExt cx="1281112" cy="928687"/>
          </a:xfrm>
        </p:grpSpPr>
        <p:sp>
          <p:nvSpPr>
            <p:cNvPr id="4" name="Ellipse 3"/>
            <p:cNvSpPr/>
            <p:nvPr/>
          </p:nvSpPr>
          <p:spPr>
            <a:xfrm>
              <a:off x="1171575" y="2657475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Ellipse 4"/>
            <p:cNvSpPr/>
            <p:nvPr/>
          </p:nvSpPr>
          <p:spPr>
            <a:xfrm>
              <a:off x="1409700" y="2514600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Ellipse 5"/>
            <p:cNvSpPr/>
            <p:nvPr/>
          </p:nvSpPr>
          <p:spPr>
            <a:xfrm>
              <a:off x="1609725" y="2609850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Ellipse 6"/>
            <p:cNvSpPr/>
            <p:nvPr/>
          </p:nvSpPr>
          <p:spPr>
            <a:xfrm>
              <a:off x="1838325" y="2595562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Ellipse 7"/>
            <p:cNvSpPr/>
            <p:nvPr/>
          </p:nvSpPr>
          <p:spPr>
            <a:xfrm>
              <a:off x="2066925" y="2728912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Ellipse 8"/>
            <p:cNvSpPr/>
            <p:nvPr/>
          </p:nvSpPr>
          <p:spPr>
            <a:xfrm>
              <a:off x="2238375" y="2871787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2309812" y="3086100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Ellipse 10"/>
            <p:cNvSpPr/>
            <p:nvPr/>
          </p:nvSpPr>
          <p:spPr>
            <a:xfrm>
              <a:off x="2095500" y="3228975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Ellipse 11"/>
            <p:cNvSpPr/>
            <p:nvPr/>
          </p:nvSpPr>
          <p:spPr>
            <a:xfrm>
              <a:off x="1909762" y="3300412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Ellipse 12"/>
            <p:cNvSpPr/>
            <p:nvPr/>
          </p:nvSpPr>
          <p:spPr>
            <a:xfrm>
              <a:off x="1674018" y="3233737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llipse 13"/>
            <p:cNvSpPr/>
            <p:nvPr/>
          </p:nvSpPr>
          <p:spPr>
            <a:xfrm>
              <a:off x="1178718" y="2886074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Ellipse 14"/>
            <p:cNvSpPr/>
            <p:nvPr/>
          </p:nvSpPr>
          <p:spPr>
            <a:xfrm>
              <a:off x="1338262" y="3014662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Ellipse 15"/>
            <p:cNvSpPr/>
            <p:nvPr/>
          </p:nvSpPr>
          <p:spPr>
            <a:xfrm>
              <a:off x="1448990" y="3228974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Overview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Visualization</a:t>
            </a:r>
            <a:r>
              <a:rPr lang="de-DE" dirty="0"/>
              <a:t> </a:t>
            </a:r>
            <a:r>
              <a:rPr lang="de-DE" dirty="0" err="1"/>
              <a:t>Process</a:t>
            </a:r>
            <a:endParaRPr lang="de-DE" dirty="0"/>
          </a:p>
        </p:txBody>
      </p:sp>
      <p:grpSp>
        <p:nvGrpSpPr>
          <p:cNvPr id="42" name="Gruppieren 41"/>
          <p:cNvGrpSpPr/>
          <p:nvPr/>
        </p:nvGrpSpPr>
        <p:grpSpPr>
          <a:xfrm>
            <a:off x="3787028" y="2347913"/>
            <a:ext cx="1524000" cy="1143793"/>
            <a:chOff x="3571875" y="2347913"/>
            <a:chExt cx="1524000" cy="1143793"/>
          </a:xfrm>
        </p:grpSpPr>
        <p:sp>
          <p:nvSpPr>
            <p:cNvPr id="17" name="Rechteck 16"/>
            <p:cNvSpPr/>
            <p:nvPr/>
          </p:nvSpPr>
          <p:spPr>
            <a:xfrm>
              <a:off x="3571875" y="2347913"/>
              <a:ext cx="381000" cy="381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3952875" y="2347913"/>
              <a:ext cx="381000" cy="38100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/>
            <p:cNvSpPr/>
            <p:nvPr/>
          </p:nvSpPr>
          <p:spPr>
            <a:xfrm>
              <a:off x="4333875" y="2347913"/>
              <a:ext cx="381000" cy="381000"/>
            </a:xfrm>
            <a:prstGeom prst="rect">
              <a:avLst/>
            </a:prstGeom>
            <a:solidFill>
              <a:schemeClr val="accent1">
                <a:alpha val="5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>
              <a:off x="4714875" y="2347913"/>
              <a:ext cx="381000" cy="381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3571875" y="2728913"/>
              <a:ext cx="381000" cy="381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3952875" y="2728913"/>
              <a:ext cx="381000" cy="381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>
              <a:off x="4333875" y="2728913"/>
              <a:ext cx="381000" cy="381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>
              <a:off x="4714875" y="2728913"/>
              <a:ext cx="381000" cy="381000"/>
            </a:xfrm>
            <a:prstGeom prst="rect">
              <a:avLst/>
            </a:prstGeom>
            <a:solidFill>
              <a:schemeClr val="accent1">
                <a:alpha val="5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3571875" y="3110706"/>
              <a:ext cx="381000" cy="381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Rechteck 25"/>
            <p:cNvSpPr/>
            <p:nvPr/>
          </p:nvSpPr>
          <p:spPr>
            <a:xfrm>
              <a:off x="3952875" y="3109912"/>
              <a:ext cx="381000" cy="381000"/>
            </a:xfrm>
            <a:prstGeom prst="rect">
              <a:avLst/>
            </a:prstGeom>
            <a:solidFill>
              <a:schemeClr val="accent1"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4333875" y="3110706"/>
              <a:ext cx="381000" cy="381000"/>
            </a:xfrm>
            <a:prstGeom prst="rect">
              <a:avLst/>
            </a:prstGeom>
            <a:solidFill>
              <a:schemeClr val="accent1">
                <a:alpha val="5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4714875" y="3110706"/>
              <a:ext cx="381000" cy="381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4" name="Gruppieren 43"/>
          <p:cNvGrpSpPr/>
          <p:nvPr/>
        </p:nvGrpSpPr>
        <p:grpSpPr>
          <a:xfrm>
            <a:off x="6580091" y="2353292"/>
            <a:ext cx="1524000" cy="1143793"/>
            <a:chOff x="3571875" y="2347913"/>
            <a:chExt cx="1524000" cy="1143793"/>
          </a:xfrm>
        </p:grpSpPr>
        <p:sp>
          <p:nvSpPr>
            <p:cNvPr id="45" name="Rechteck 44"/>
            <p:cNvSpPr/>
            <p:nvPr/>
          </p:nvSpPr>
          <p:spPr>
            <a:xfrm>
              <a:off x="3571875" y="2347913"/>
              <a:ext cx="381000" cy="381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Rechteck 45"/>
            <p:cNvSpPr/>
            <p:nvPr/>
          </p:nvSpPr>
          <p:spPr>
            <a:xfrm>
              <a:off x="3952875" y="2347913"/>
              <a:ext cx="381000" cy="38100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46"/>
            <p:cNvSpPr/>
            <p:nvPr/>
          </p:nvSpPr>
          <p:spPr>
            <a:xfrm>
              <a:off x="4333875" y="2347913"/>
              <a:ext cx="381000" cy="381000"/>
            </a:xfrm>
            <a:prstGeom prst="rect">
              <a:avLst/>
            </a:prstGeom>
            <a:solidFill>
              <a:schemeClr val="accent1">
                <a:alpha val="5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/>
            <p:cNvSpPr/>
            <p:nvPr/>
          </p:nvSpPr>
          <p:spPr>
            <a:xfrm>
              <a:off x="4714875" y="2347913"/>
              <a:ext cx="381000" cy="381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Rechteck 48"/>
            <p:cNvSpPr/>
            <p:nvPr/>
          </p:nvSpPr>
          <p:spPr>
            <a:xfrm>
              <a:off x="3571875" y="2728913"/>
              <a:ext cx="381000" cy="381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/>
            <p:cNvSpPr/>
            <p:nvPr/>
          </p:nvSpPr>
          <p:spPr>
            <a:xfrm>
              <a:off x="3952875" y="2728913"/>
              <a:ext cx="381000" cy="381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/>
            <p:cNvSpPr/>
            <p:nvPr/>
          </p:nvSpPr>
          <p:spPr>
            <a:xfrm>
              <a:off x="4333875" y="2728913"/>
              <a:ext cx="381000" cy="381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Rechteck 51"/>
            <p:cNvSpPr/>
            <p:nvPr/>
          </p:nvSpPr>
          <p:spPr>
            <a:xfrm>
              <a:off x="4714875" y="2728913"/>
              <a:ext cx="381000" cy="381000"/>
            </a:xfrm>
            <a:prstGeom prst="rect">
              <a:avLst/>
            </a:prstGeom>
            <a:solidFill>
              <a:schemeClr val="accent1">
                <a:alpha val="5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Rechteck 52"/>
            <p:cNvSpPr/>
            <p:nvPr/>
          </p:nvSpPr>
          <p:spPr>
            <a:xfrm>
              <a:off x="3571875" y="3110706"/>
              <a:ext cx="381000" cy="381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/>
            <p:cNvSpPr/>
            <p:nvPr/>
          </p:nvSpPr>
          <p:spPr>
            <a:xfrm>
              <a:off x="3952875" y="3109912"/>
              <a:ext cx="381000" cy="381000"/>
            </a:xfrm>
            <a:prstGeom prst="rect">
              <a:avLst/>
            </a:prstGeom>
            <a:solidFill>
              <a:schemeClr val="accent1"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Rechteck 54"/>
            <p:cNvSpPr/>
            <p:nvPr/>
          </p:nvSpPr>
          <p:spPr>
            <a:xfrm>
              <a:off x="4333875" y="3110706"/>
              <a:ext cx="381000" cy="381000"/>
            </a:xfrm>
            <a:prstGeom prst="rect">
              <a:avLst/>
            </a:prstGeom>
            <a:solidFill>
              <a:schemeClr val="accent1">
                <a:alpha val="5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Rechteck 55"/>
            <p:cNvSpPr/>
            <p:nvPr/>
          </p:nvSpPr>
          <p:spPr>
            <a:xfrm>
              <a:off x="4714875" y="3110706"/>
              <a:ext cx="381000" cy="381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6645698" y="2428878"/>
            <a:ext cx="1524000" cy="1143793"/>
            <a:chOff x="3571875" y="3963353"/>
            <a:chExt cx="1524000" cy="1143793"/>
          </a:xfrm>
        </p:grpSpPr>
        <p:sp>
          <p:nvSpPr>
            <p:cNvPr id="30" name="Rechteck 29"/>
            <p:cNvSpPr/>
            <p:nvPr/>
          </p:nvSpPr>
          <p:spPr>
            <a:xfrm>
              <a:off x="3571875" y="3963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>
              <a:off x="3952875" y="3963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Rechteck 31"/>
            <p:cNvSpPr/>
            <p:nvPr/>
          </p:nvSpPr>
          <p:spPr>
            <a:xfrm>
              <a:off x="4333875" y="3963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3" name="Rechteck 32"/>
            <p:cNvSpPr/>
            <p:nvPr/>
          </p:nvSpPr>
          <p:spPr>
            <a:xfrm>
              <a:off x="4714875" y="3963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Rechteck 33"/>
            <p:cNvSpPr/>
            <p:nvPr/>
          </p:nvSpPr>
          <p:spPr>
            <a:xfrm>
              <a:off x="3571875" y="4344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3952875" y="4344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4333875" y="4344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Rechteck 36"/>
            <p:cNvSpPr/>
            <p:nvPr/>
          </p:nvSpPr>
          <p:spPr>
            <a:xfrm>
              <a:off x="4714875" y="434435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37"/>
            <p:cNvSpPr/>
            <p:nvPr/>
          </p:nvSpPr>
          <p:spPr>
            <a:xfrm>
              <a:off x="3571875" y="472614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38"/>
            <p:cNvSpPr/>
            <p:nvPr/>
          </p:nvSpPr>
          <p:spPr>
            <a:xfrm>
              <a:off x="3952875" y="4725352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Rechteck 39"/>
            <p:cNvSpPr/>
            <p:nvPr/>
          </p:nvSpPr>
          <p:spPr>
            <a:xfrm>
              <a:off x="4333875" y="472614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Rechteck 40"/>
            <p:cNvSpPr/>
            <p:nvPr/>
          </p:nvSpPr>
          <p:spPr>
            <a:xfrm>
              <a:off x="4714875" y="472614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9" name="Gruppieren 78"/>
          <p:cNvGrpSpPr/>
          <p:nvPr/>
        </p:nvGrpSpPr>
        <p:grpSpPr>
          <a:xfrm>
            <a:off x="9420387" y="2388142"/>
            <a:ext cx="1426237" cy="1073812"/>
            <a:chOff x="9420387" y="2388142"/>
            <a:chExt cx="1426237" cy="1073812"/>
          </a:xfrm>
        </p:grpSpPr>
        <p:sp>
          <p:nvSpPr>
            <p:cNvPr id="58" name="Ellipse 57"/>
            <p:cNvSpPr/>
            <p:nvPr/>
          </p:nvSpPr>
          <p:spPr>
            <a:xfrm>
              <a:off x="9420387" y="2531017"/>
              <a:ext cx="288000" cy="28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Ellipse 58"/>
            <p:cNvSpPr/>
            <p:nvPr/>
          </p:nvSpPr>
          <p:spPr>
            <a:xfrm>
              <a:off x="9658512" y="2388142"/>
              <a:ext cx="288000" cy="28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Ellipse 59"/>
            <p:cNvSpPr/>
            <p:nvPr/>
          </p:nvSpPr>
          <p:spPr>
            <a:xfrm>
              <a:off x="9858537" y="2483392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Ellipse 60"/>
            <p:cNvSpPr/>
            <p:nvPr/>
          </p:nvSpPr>
          <p:spPr>
            <a:xfrm>
              <a:off x="10087137" y="2469104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Ellipse 61"/>
            <p:cNvSpPr/>
            <p:nvPr/>
          </p:nvSpPr>
          <p:spPr>
            <a:xfrm>
              <a:off x="10315737" y="2602454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Ellipse 62"/>
            <p:cNvSpPr/>
            <p:nvPr/>
          </p:nvSpPr>
          <p:spPr>
            <a:xfrm>
              <a:off x="10487187" y="2745329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Ellipse 63"/>
            <p:cNvSpPr/>
            <p:nvPr/>
          </p:nvSpPr>
          <p:spPr>
            <a:xfrm>
              <a:off x="10558624" y="2959642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Ellipse 64"/>
            <p:cNvSpPr/>
            <p:nvPr/>
          </p:nvSpPr>
          <p:spPr>
            <a:xfrm>
              <a:off x="10344312" y="3102517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Ellipse 65"/>
            <p:cNvSpPr/>
            <p:nvPr/>
          </p:nvSpPr>
          <p:spPr>
            <a:xfrm>
              <a:off x="10158574" y="3173954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Ellipse 66"/>
            <p:cNvSpPr/>
            <p:nvPr/>
          </p:nvSpPr>
          <p:spPr>
            <a:xfrm>
              <a:off x="9922830" y="3107279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Ellipse 67"/>
            <p:cNvSpPr/>
            <p:nvPr/>
          </p:nvSpPr>
          <p:spPr>
            <a:xfrm>
              <a:off x="9427530" y="2759616"/>
              <a:ext cx="288000" cy="28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Ellipse 68"/>
            <p:cNvSpPr/>
            <p:nvPr/>
          </p:nvSpPr>
          <p:spPr>
            <a:xfrm>
              <a:off x="9587074" y="2888204"/>
              <a:ext cx="288000" cy="28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Ellipse 69"/>
            <p:cNvSpPr/>
            <p:nvPr/>
          </p:nvSpPr>
          <p:spPr>
            <a:xfrm>
              <a:off x="9697802" y="3102516"/>
              <a:ext cx="288000" cy="28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1" name="Textfeld 70"/>
          <p:cNvSpPr txBox="1"/>
          <p:nvPr/>
        </p:nvSpPr>
        <p:spPr>
          <a:xfrm>
            <a:off x="750435" y="4564617"/>
            <a:ext cx="1817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Input Point Cloud</a:t>
            </a:r>
          </a:p>
        </p:txBody>
      </p:sp>
      <p:sp>
        <p:nvSpPr>
          <p:cNvPr id="72" name="Textfeld 71"/>
          <p:cNvSpPr txBox="1"/>
          <p:nvPr/>
        </p:nvSpPr>
        <p:spPr>
          <a:xfrm>
            <a:off x="3679804" y="4564617"/>
            <a:ext cx="23349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Diffuse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Opacity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Normal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Reflected</a:t>
            </a:r>
            <a:r>
              <a:rPr lang="de-DE" dirty="0"/>
              <a:t> Light</a:t>
            </a:r>
          </a:p>
        </p:txBody>
      </p:sp>
      <p:sp>
        <p:nvSpPr>
          <p:cNvPr id="73" name="Textfeld 72"/>
          <p:cNvSpPr txBox="1"/>
          <p:nvPr/>
        </p:nvSpPr>
        <p:spPr>
          <a:xfrm>
            <a:off x="6453454" y="4564617"/>
            <a:ext cx="1693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Simulation</a:t>
            </a:r>
          </a:p>
        </p:txBody>
      </p:sp>
      <p:sp>
        <p:nvSpPr>
          <p:cNvPr id="74" name="Textfeld 73"/>
          <p:cNvSpPr txBox="1"/>
          <p:nvPr/>
        </p:nvSpPr>
        <p:spPr>
          <a:xfrm>
            <a:off x="9284797" y="4564617"/>
            <a:ext cx="1640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Final Rendering</a:t>
            </a:r>
          </a:p>
        </p:txBody>
      </p:sp>
      <p:sp>
        <p:nvSpPr>
          <p:cNvPr id="75" name="Pfeil nach rechts 74"/>
          <p:cNvSpPr/>
          <p:nvPr/>
        </p:nvSpPr>
        <p:spPr>
          <a:xfrm>
            <a:off x="2765267" y="2771392"/>
            <a:ext cx="634701" cy="326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Pfeil nach rechts 75"/>
          <p:cNvSpPr/>
          <p:nvPr/>
        </p:nvSpPr>
        <p:spPr>
          <a:xfrm>
            <a:off x="5681556" y="2791824"/>
            <a:ext cx="634701" cy="326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Pfeil nach rechts 76"/>
          <p:cNvSpPr/>
          <p:nvPr/>
        </p:nvSpPr>
        <p:spPr>
          <a:xfrm>
            <a:off x="8480758" y="2813143"/>
            <a:ext cx="634701" cy="326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Nach unten gekrümmter Pfeil 77"/>
          <p:cNvSpPr/>
          <p:nvPr/>
        </p:nvSpPr>
        <p:spPr>
          <a:xfrm rot="10800000">
            <a:off x="7263696" y="3754833"/>
            <a:ext cx="3052039" cy="482913"/>
          </a:xfrm>
          <a:prstGeom prst="curvedDownArrow">
            <a:avLst>
              <a:gd name="adj1" fmla="val 25000"/>
              <a:gd name="adj2" fmla="val 63622"/>
              <a:gd name="adj3" fmla="val 385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8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 animBg="1"/>
      <p:bldP spid="76" grpId="0" animBg="1"/>
      <p:bldP spid="77" grpId="0" animBg="1"/>
      <p:bldP spid="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Not </a:t>
            </a:r>
            <a:r>
              <a:rPr lang="de-DE" dirty="0" err="1"/>
              <a:t>Overview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Visualization</a:t>
            </a:r>
            <a:r>
              <a:rPr lang="de-DE" dirty="0"/>
              <a:t> </a:t>
            </a:r>
            <a:r>
              <a:rPr lang="de-DE" dirty="0" err="1"/>
              <a:t>Process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37" y="1825625"/>
            <a:ext cx="6521526" cy="4351338"/>
          </a:xfrm>
        </p:spPr>
      </p:pic>
    </p:spTree>
    <p:extLst>
      <p:ext uri="{BB962C8B-B14F-4D97-AF65-F5344CB8AC3E}">
        <p14:creationId xmlns:p14="http://schemas.microsoft.com/office/powerpoint/2010/main" val="120962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Building a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input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assigned</a:t>
            </a:r>
            <a:r>
              <a:rPr lang="de-DE" dirty="0"/>
              <a:t> a </a:t>
            </a:r>
            <a:r>
              <a:rPr lang="de-DE" dirty="0" err="1"/>
              <a:t>cubical</a:t>
            </a:r>
            <a:r>
              <a:rPr lang="de-DE" dirty="0"/>
              <a:t> Region </a:t>
            </a:r>
            <a:br>
              <a:rPr lang="de-DE" dirty="0"/>
            </a:b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sampling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Geometry</a:t>
            </a:r>
            <a:r>
              <a:rPr lang="de-DE" dirty="0"/>
              <a:t> </a:t>
            </a:r>
            <a:r>
              <a:rPr lang="de-DE" dirty="0" err="1"/>
              <a:t>attributes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splatted</a:t>
            </a:r>
            <a:r>
              <a:rPr lang="de-DE" dirty="0"/>
              <a:t> </a:t>
            </a:r>
            <a:r>
              <a:rPr lang="de-DE" dirty="0" err="1"/>
              <a:t>additively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overlapping</a:t>
            </a:r>
            <a:r>
              <a:rPr lang="de-DE" dirty="0"/>
              <a:t> </a:t>
            </a:r>
            <a:r>
              <a:rPr lang="de-DE" dirty="0" err="1"/>
              <a:t>voxels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proper </a:t>
            </a:r>
            <a:r>
              <a:rPr lang="de-DE" dirty="0" err="1"/>
              <a:t>weights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This </a:t>
            </a:r>
            <a:r>
              <a:rPr lang="de-DE" dirty="0" err="1"/>
              <a:t>representation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continuous</a:t>
            </a:r>
            <a:r>
              <a:rPr lang="de-DE" dirty="0"/>
              <a:t> </a:t>
            </a:r>
            <a:r>
              <a:rPr lang="de-DE" dirty="0" err="1"/>
              <a:t>sampling</a:t>
            </a:r>
            <a:br>
              <a:rPr lang="de-DE" dirty="0"/>
            </a:b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geometry</a:t>
            </a:r>
            <a:r>
              <a:rPr lang="de-DE" dirty="0"/>
              <a:t> </a:t>
            </a:r>
            <a:r>
              <a:rPr lang="de-DE" dirty="0" err="1"/>
              <a:t>attributes</a:t>
            </a:r>
            <a:r>
              <a:rPr lang="de-DE" dirty="0"/>
              <a:t> via </a:t>
            </a:r>
            <a:r>
              <a:rPr lang="de-DE" dirty="0" err="1"/>
              <a:t>interpolation</a:t>
            </a:r>
            <a:r>
              <a:rPr lang="de-DE" dirty="0"/>
              <a:t>.</a:t>
            </a:r>
          </a:p>
        </p:txBody>
      </p:sp>
      <p:grpSp>
        <p:nvGrpSpPr>
          <p:cNvPr id="42" name="Gruppieren 41"/>
          <p:cNvGrpSpPr/>
          <p:nvPr/>
        </p:nvGrpSpPr>
        <p:grpSpPr>
          <a:xfrm>
            <a:off x="9252044" y="1974746"/>
            <a:ext cx="826625" cy="525709"/>
            <a:chOff x="8830010" y="1929458"/>
            <a:chExt cx="826625" cy="525709"/>
          </a:xfrm>
        </p:grpSpPr>
        <p:sp>
          <p:nvSpPr>
            <p:cNvPr id="19" name="Rechteck 18"/>
            <p:cNvSpPr/>
            <p:nvPr/>
          </p:nvSpPr>
          <p:spPr>
            <a:xfrm>
              <a:off x="8830010" y="2078650"/>
              <a:ext cx="376517" cy="3765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Ellipse 4"/>
            <p:cNvSpPr/>
            <p:nvPr/>
          </p:nvSpPr>
          <p:spPr>
            <a:xfrm>
              <a:off x="8960055" y="2189155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>
              <a:off x="9067407" y="1929458"/>
              <a:ext cx="376517" cy="3765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Ellipse 5"/>
            <p:cNvSpPr/>
            <p:nvPr/>
          </p:nvSpPr>
          <p:spPr>
            <a:xfrm>
              <a:off x="9198180" y="2046280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9280118" y="2014239"/>
              <a:ext cx="376517" cy="3765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Ellipse 6"/>
            <p:cNvSpPr/>
            <p:nvPr/>
          </p:nvSpPr>
          <p:spPr>
            <a:xfrm>
              <a:off x="9398205" y="2141530"/>
              <a:ext cx="142875" cy="142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4" name="Gruppieren 43"/>
          <p:cNvGrpSpPr/>
          <p:nvPr/>
        </p:nvGrpSpPr>
        <p:grpSpPr>
          <a:xfrm>
            <a:off x="9102930" y="3125273"/>
            <a:ext cx="1267442" cy="1267442"/>
            <a:chOff x="9102930" y="3125273"/>
            <a:chExt cx="1267442" cy="1267442"/>
          </a:xfrm>
        </p:grpSpPr>
        <p:sp>
          <p:nvSpPr>
            <p:cNvPr id="23" name="Rechteck 22"/>
            <p:cNvSpPr/>
            <p:nvPr/>
          </p:nvSpPr>
          <p:spPr>
            <a:xfrm>
              <a:off x="9102930" y="3125273"/>
              <a:ext cx="633721" cy="6337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>
              <a:off x="9736651" y="3125273"/>
              <a:ext cx="633721" cy="6337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9102930" y="3758994"/>
              <a:ext cx="633721" cy="6337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9736651" y="3758994"/>
              <a:ext cx="633721" cy="6337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9594064" y="3288989"/>
              <a:ext cx="626264" cy="6262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Ellipse 35"/>
            <p:cNvSpPr/>
            <p:nvPr/>
          </p:nvSpPr>
          <p:spPr>
            <a:xfrm flipV="1">
              <a:off x="9855489" y="3565724"/>
              <a:ext cx="107626" cy="1076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Rechteck 36"/>
            <p:cNvSpPr/>
            <p:nvPr/>
          </p:nvSpPr>
          <p:spPr>
            <a:xfrm>
              <a:off x="9737115" y="3758994"/>
              <a:ext cx="483213" cy="1562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Bogen 37"/>
            <p:cNvSpPr/>
            <p:nvPr/>
          </p:nvSpPr>
          <p:spPr>
            <a:xfrm>
              <a:off x="9857369" y="3837123"/>
              <a:ext cx="291987" cy="498960"/>
            </a:xfrm>
            <a:prstGeom prst="arc">
              <a:avLst/>
            </a:prstGeom>
            <a:ln w="19050"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38"/>
            <p:cNvSpPr/>
            <p:nvPr/>
          </p:nvSpPr>
          <p:spPr>
            <a:xfrm>
              <a:off x="9594064" y="3758994"/>
              <a:ext cx="142587" cy="15626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Bogen 39"/>
            <p:cNvSpPr/>
            <p:nvPr/>
          </p:nvSpPr>
          <p:spPr>
            <a:xfrm flipH="1">
              <a:off x="9412783" y="3837123"/>
              <a:ext cx="466454" cy="498960"/>
            </a:xfrm>
            <a:prstGeom prst="arc">
              <a:avLst/>
            </a:prstGeom>
            <a:ln w="19050"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883308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Light Simulation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err="1"/>
              <a:t>Inject</a:t>
            </a:r>
            <a:r>
              <a:rPr lang="de-DE" dirty="0"/>
              <a:t> </a:t>
            </a:r>
            <a:r>
              <a:rPr lang="de-DE" dirty="0" err="1"/>
              <a:t>direct</a:t>
            </a:r>
            <a:r>
              <a:rPr lang="de-DE" dirty="0"/>
              <a:t> light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r>
              <a:rPr lang="de-DE" dirty="0"/>
              <a:t>.</a:t>
            </a:r>
          </a:p>
          <a:p>
            <a:pPr lvl="1"/>
            <a:r>
              <a:rPr lang="de-DE" dirty="0" err="1"/>
              <a:t>Evaluate</a:t>
            </a:r>
            <a:r>
              <a:rPr lang="de-DE" dirty="0"/>
              <a:t> </a:t>
            </a:r>
            <a:r>
              <a:rPr lang="de-DE" dirty="0" err="1"/>
              <a:t>direct</a:t>
            </a:r>
            <a:r>
              <a:rPr lang="de-DE" dirty="0"/>
              <a:t> light </a:t>
            </a:r>
            <a:r>
              <a:rPr lang="de-DE" dirty="0" err="1"/>
              <a:t>analytically</a:t>
            </a:r>
            <a:r>
              <a:rPr lang="de-DE" dirty="0"/>
              <a:t> at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leaf</a:t>
            </a:r>
            <a:r>
              <a:rPr lang="de-DE" dirty="0"/>
              <a:t> </a:t>
            </a:r>
            <a:r>
              <a:rPr lang="de-DE" dirty="0" err="1"/>
              <a:t>node</a:t>
            </a:r>
            <a:r>
              <a:rPr lang="de-DE" dirty="0"/>
              <a:t>.</a:t>
            </a:r>
          </a:p>
          <a:p>
            <a:pPr lvl="1"/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shadow</a:t>
            </a:r>
            <a:r>
              <a:rPr lang="de-DE" dirty="0"/>
              <a:t> </a:t>
            </a:r>
            <a:r>
              <a:rPr lang="de-DE" dirty="0" err="1"/>
              <a:t>mapping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occlusions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Add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voxel‘s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existing</a:t>
            </a:r>
            <a:r>
              <a:rPr lang="de-DE" dirty="0"/>
              <a:t> light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Mipmap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light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pPr lvl="1"/>
            <a:r>
              <a:rPr lang="de-DE" dirty="0" err="1">
                <a:sym typeface="Wingdings" panose="05000000000000000000" pitchFamily="2" charset="2"/>
              </a:rPr>
              <a:t>Sparse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Voxel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Octree</a:t>
            </a:r>
            <a:endParaRPr lang="de-DE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Propagate light via a </a:t>
            </a:r>
            <a:r>
              <a:rPr lang="de-DE" dirty="0" err="1">
                <a:sym typeface="Wingdings" panose="05000000000000000000" pitchFamily="2" charset="2"/>
              </a:rPr>
              <a:t>gathering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process</a:t>
            </a:r>
            <a:r>
              <a:rPr lang="de-DE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Cone</a:t>
            </a:r>
            <a:r>
              <a:rPr lang="de-DE" dirty="0"/>
              <a:t> </a:t>
            </a:r>
            <a:r>
              <a:rPr lang="de-DE" dirty="0" err="1"/>
              <a:t>Tracing</a:t>
            </a:r>
            <a:r>
              <a:rPr lang="de-DE" dirty="0"/>
              <a:t> (VCT)</a:t>
            </a:r>
          </a:p>
        </p:txBody>
      </p:sp>
    </p:spTree>
    <p:extLst>
      <p:ext uri="{BB962C8B-B14F-4D97-AF65-F5344CB8AC3E}">
        <p14:creationId xmlns:p14="http://schemas.microsoft.com/office/powerpoint/2010/main" val="92376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Light </a:t>
            </a:r>
            <a:r>
              <a:rPr lang="de-DE" dirty="0" err="1"/>
              <a:t>Mipmapping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Inner</a:t>
            </a:r>
            <a:r>
              <a:rPr lang="de-DE" dirty="0"/>
              <a:t> </a:t>
            </a:r>
            <a:r>
              <a:rPr lang="de-DE" dirty="0" err="1"/>
              <a:t>nodes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Sparse</a:t>
            </a:r>
            <a:r>
              <a:rPr lang="de-DE" dirty="0"/>
              <a:t>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Octree</a:t>
            </a:r>
            <a:r>
              <a:rPr lang="de-DE" dirty="0"/>
              <a:t> </a:t>
            </a:r>
            <a:r>
              <a:rPr lang="de-DE" dirty="0" err="1"/>
              <a:t>contain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/>
              <a:t>	</a:t>
            </a:r>
            <a:r>
              <a:rPr lang="de-DE" dirty="0" err="1"/>
              <a:t>Reflected</a:t>
            </a:r>
            <a:r>
              <a:rPr lang="de-DE" dirty="0"/>
              <a:t> light</a:t>
            </a:r>
            <a:br>
              <a:rPr lang="de-DE" dirty="0"/>
            </a:br>
            <a:r>
              <a:rPr lang="de-DE" dirty="0"/>
              <a:t>	</a:t>
            </a:r>
            <a:r>
              <a:rPr lang="de-DE" dirty="0" err="1"/>
              <a:t>Opacity</a:t>
            </a:r>
            <a:endParaRPr lang="de-DE" dirty="0"/>
          </a:p>
          <a:p>
            <a:pPr marL="0" indent="0">
              <a:buNone/>
            </a:pPr>
            <a:r>
              <a:rPr lang="de-DE" dirty="0" err="1"/>
              <a:t>Inner</a:t>
            </a:r>
            <a:r>
              <a:rPr lang="de-DE" dirty="0"/>
              <a:t> </a:t>
            </a:r>
            <a:r>
              <a:rPr lang="de-DE" dirty="0" err="1"/>
              <a:t>nodes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anisotropic</a:t>
            </a:r>
            <a:r>
              <a:rPr lang="de-DE" dirty="0"/>
              <a:t> (</a:t>
            </a:r>
            <a:r>
              <a:rPr lang="de-DE" dirty="0" err="1"/>
              <a:t>radiance</a:t>
            </a:r>
            <a:r>
              <a:rPr lang="de-DE" dirty="0"/>
              <a:t> per </a:t>
            </a:r>
            <a:r>
              <a:rPr lang="de-DE" dirty="0" err="1"/>
              <a:t>facet</a:t>
            </a:r>
            <a:r>
              <a:rPr lang="de-DE" dirty="0"/>
              <a:t>)</a:t>
            </a:r>
          </a:p>
          <a:p>
            <a:pPr marL="0" indent="0">
              <a:buNone/>
            </a:pPr>
            <a:r>
              <a:rPr lang="de-DE" dirty="0" err="1"/>
              <a:t>Convert</a:t>
            </a:r>
            <a:r>
              <a:rPr lang="de-DE" dirty="0"/>
              <a:t> </a:t>
            </a:r>
            <a:r>
              <a:rPr lang="de-DE" dirty="0" err="1"/>
              <a:t>isotropic</a:t>
            </a:r>
            <a:r>
              <a:rPr lang="de-DE" dirty="0"/>
              <a:t> </a:t>
            </a:r>
            <a:r>
              <a:rPr lang="de-DE" dirty="0" err="1"/>
              <a:t>voxels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anisotropic</a:t>
            </a:r>
            <a:r>
              <a:rPr lang="de-DE" dirty="0"/>
              <a:t> </a:t>
            </a:r>
            <a:r>
              <a:rPr lang="de-DE" dirty="0" err="1"/>
              <a:t>ones</a:t>
            </a:r>
            <a:r>
              <a:rPr lang="de-DE" dirty="0"/>
              <a:t> </a:t>
            </a:r>
            <a:r>
              <a:rPr lang="de-DE" dirty="0" err="1"/>
              <a:t>based</a:t>
            </a:r>
            <a:br>
              <a:rPr lang="de-DE" dirty="0"/>
            </a:br>
            <a:r>
              <a:rPr lang="de-DE" dirty="0"/>
              <a:t>on NDF (</a:t>
            </a:r>
            <a:r>
              <a:rPr lang="de-DE" dirty="0" err="1"/>
              <a:t>prevent</a:t>
            </a:r>
            <a:r>
              <a:rPr lang="de-DE" dirty="0"/>
              <a:t> light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shining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surfaces</a:t>
            </a:r>
            <a:r>
              <a:rPr lang="de-DE" dirty="0"/>
              <a:t>):</a:t>
            </a:r>
          </a:p>
        </p:txBody>
      </p:sp>
      <p:grpSp>
        <p:nvGrpSpPr>
          <p:cNvPr id="21" name="Gruppieren 20"/>
          <p:cNvGrpSpPr/>
          <p:nvPr/>
        </p:nvGrpSpPr>
        <p:grpSpPr>
          <a:xfrm>
            <a:off x="9063565" y="4910042"/>
            <a:ext cx="1080000" cy="1080000"/>
            <a:chOff x="1530773" y="3581403"/>
            <a:chExt cx="1524000" cy="1524793"/>
          </a:xfrm>
        </p:grpSpPr>
        <p:sp>
          <p:nvSpPr>
            <p:cNvPr id="5" name="Rechteck 4"/>
            <p:cNvSpPr/>
            <p:nvPr/>
          </p:nvSpPr>
          <p:spPr>
            <a:xfrm>
              <a:off x="1530773" y="3581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1911773" y="3581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2292773" y="3581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Rechteck 7"/>
            <p:cNvSpPr/>
            <p:nvPr/>
          </p:nvSpPr>
          <p:spPr>
            <a:xfrm>
              <a:off x="2673773" y="3581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1530773" y="3962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1911773" y="3962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2292773" y="3962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2673773" y="3962403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1530773" y="434419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/>
            <p:cNvSpPr/>
            <p:nvPr/>
          </p:nvSpPr>
          <p:spPr>
            <a:xfrm>
              <a:off x="1911773" y="4343402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2292773" y="434419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2673773" y="434419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/>
            <p:cNvSpPr/>
            <p:nvPr/>
          </p:nvSpPr>
          <p:spPr>
            <a:xfrm>
              <a:off x="1530773" y="472519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1911773" y="4724402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/>
            <p:cNvSpPr/>
            <p:nvPr/>
          </p:nvSpPr>
          <p:spPr>
            <a:xfrm>
              <a:off x="2292773" y="472519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>
              <a:off x="2673773" y="4725196"/>
              <a:ext cx="381000" cy="381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4" name="Gruppieren 43"/>
          <p:cNvGrpSpPr/>
          <p:nvPr/>
        </p:nvGrpSpPr>
        <p:grpSpPr>
          <a:xfrm>
            <a:off x="9063565" y="3367834"/>
            <a:ext cx="1080000" cy="1080000"/>
            <a:chOff x="3420744" y="3238896"/>
            <a:chExt cx="1524000" cy="1523206"/>
          </a:xfrm>
        </p:grpSpPr>
        <p:sp>
          <p:nvSpPr>
            <p:cNvPr id="23" name="Rechteck 22"/>
            <p:cNvSpPr/>
            <p:nvPr/>
          </p:nvSpPr>
          <p:spPr>
            <a:xfrm>
              <a:off x="3420744" y="3238896"/>
              <a:ext cx="762000" cy="761205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3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4182744" y="3238897"/>
              <a:ext cx="762000" cy="761204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1" name="Rechteck 30"/>
            <p:cNvSpPr/>
            <p:nvPr/>
          </p:nvSpPr>
          <p:spPr>
            <a:xfrm>
              <a:off x="3420744" y="4001690"/>
              <a:ext cx="762000" cy="760412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Rechteck 32"/>
            <p:cNvSpPr/>
            <p:nvPr/>
          </p:nvSpPr>
          <p:spPr>
            <a:xfrm>
              <a:off x="4182744" y="4001690"/>
              <a:ext cx="762000" cy="760412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3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9" name="Rechteck 38"/>
          <p:cNvSpPr/>
          <p:nvPr/>
        </p:nvSpPr>
        <p:spPr>
          <a:xfrm>
            <a:off x="9063565" y="1825625"/>
            <a:ext cx="1080000" cy="1080000"/>
          </a:xfrm>
          <a:prstGeom prst="rect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Rechteck 44"/>
          <p:cNvSpPr/>
          <p:nvPr/>
        </p:nvSpPr>
        <p:spPr>
          <a:xfrm>
            <a:off x="2952750" y="5068047"/>
            <a:ext cx="921995" cy="921995"/>
          </a:xfrm>
          <a:prstGeom prst="rect">
            <a:avLst/>
          </a:prstGeom>
          <a:solidFill>
            <a:schemeClr val="accent4">
              <a:alpha val="6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7" name="Gerade Verbindung mit Pfeil 46"/>
          <p:cNvCxnSpPr/>
          <p:nvPr/>
        </p:nvCxnSpPr>
        <p:spPr>
          <a:xfrm flipH="1" flipV="1">
            <a:off x="2952750" y="4733925"/>
            <a:ext cx="466725" cy="77982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103150" y="459898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NDF</a:t>
            </a:r>
          </a:p>
        </p:txBody>
      </p:sp>
      <p:grpSp>
        <p:nvGrpSpPr>
          <p:cNvPr id="60" name="Gruppieren 59"/>
          <p:cNvGrpSpPr/>
          <p:nvPr/>
        </p:nvGrpSpPr>
        <p:grpSpPr>
          <a:xfrm>
            <a:off x="5335462" y="5068047"/>
            <a:ext cx="923645" cy="921996"/>
            <a:chOff x="4621087" y="4839446"/>
            <a:chExt cx="923645" cy="921996"/>
          </a:xfrm>
        </p:grpSpPr>
        <p:sp>
          <p:nvSpPr>
            <p:cNvPr id="50" name="Rechteck 49"/>
            <p:cNvSpPr/>
            <p:nvPr/>
          </p:nvSpPr>
          <p:spPr>
            <a:xfrm>
              <a:off x="4622737" y="4839447"/>
              <a:ext cx="921995" cy="55939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9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Rechteck 52"/>
            <p:cNvSpPr/>
            <p:nvPr/>
          </p:nvSpPr>
          <p:spPr>
            <a:xfrm rot="16200000">
              <a:off x="4441439" y="5020745"/>
              <a:ext cx="921995" cy="55939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90000">
                  <a:schemeClr val="accent4">
                    <a:lumMod val="60000"/>
                    <a:lumOff val="40000"/>
                    <a:alpha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r Verbinder 54"/>
            <p:cNvCxnSpPr/>
            <p:nvPr/>
          </p:nvCxnSpPr>
          <p:spPr>
            <a:xfrm flipV="1">
              <a:off x="4641785" y="4839446"/>
              <a:ext cx="0" cy="921996"/>
            </a:xfrm>
            <a:prstGeom prst="line">
              <a:avLst/>
            </a:prstGeom>
            <a:ln w="38100" cap="flat">
              <a:solidFill>
                <a:schemeClr val="accent4">
                  <a:alpha val="20000"/>
                </a:schemeClr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/>
            <p:cNvCxnSpPr/>
            <p:nvPr/>
          </p:nvCxnSpPr>
          <p:spPr>
            <a:xfrm flipH="1">
              <a:off x="4621087" y="4856113"/>
              <a:ext cx="921600" cy="0"/>
            </a:xfrm>
            <a:prstGeom prst="line">
              <a:avLst/>
            </a:prstGeom>
            <a:ln w="38100" cap="flat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Pfeil nach rechts 60"/>
          <p:cNvSpPr/>
          <p:nvPr/>
        </p:nvSpPr>
        <p:spPr>
          <a:xfrm>
            <a:off x="4171950" y="5347747"/>
            <a:ext cx="904875" cy="386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3" name="Gerade Verbindung mit Pfeil 62"/>
          <p:cNvCxnSpPr/>
          <p:nvPr/>
        </p:nvCxnSpPr>
        <p:spPr>
          <a:xfrm flipV="1">
            <a:off x="9603565" y="3012141"/>
            <a:ext cx="0" cy="23666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V="1">
            <a:off x="9603565" y="4546986"/>
            <a:ext cx="0" cy="23666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200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Light Propagation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err="1"/>
              <a:t>Reflected</a:t>
            </a:r>
            <a:r>
              <a:rPr lang="de-DE" dirty="0"/>
              <a:t> light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voxels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calculated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integrating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hemisphere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NDF.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Approximate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integral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cones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Cone</a:t>
            </a:r>
            <a:r>
              <a:rPr lang="de-DE" dirty="0"/>
              <a:t> </a:t>
            </a:r>
            <a:r>
              <a:rPr lang="de-DE" dirty="0" err="1"/>
              <a:t>Tracing</a:t>
            </a:r>
            <a:r>
              <a:rPr lang="de-DE" dirty="0"/>
              <a:t>.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coarser</a:t>
            </a:r>
            <a:r>
              <a:rPr lang="de-DE" dirty="0"/>
              <a:t> </a:t>
            </a:r>
            <a:r>
              <a:rPr lang="de-DE" dirty="0" err="1"/>
              <a:t>mipmaps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for</a:t>
            </a:r>
            <a:r>
              <a:rPr lang="de-DE" dirty="0"/>
              <a:t> sample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farther</a:t>
            </a:r>
            <a:r>
              <a:rPr lang="de-DE" dirty="0"/>
              <a:t> </a:t>
            </a:r>
            <a:r>
              <a:rPr lang="de-DE" dirty="0" err="1"/>
              <a:t>away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/>
              <a:t>Do Front-</a:t>
            </a:r>
            <a:r>
              <a:rPr lang="de-DE" dirty="0" err="1"/>
              <a:t>to</a:t>
            </a:r>
            <a:r>
              <a:rPr lang="de-DE" dirty="0"/>
              <a:t>-Back-</a:t>
            </a:r>
            <a:r>
              <a:rPr lang="de-DE" dirty="0" err="1"/>
              <a:t>Compositing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sampled</a:t>
            </a:r>
            <a:r>
              <a:rPr lang="de-DE" dirty="0"/>
              <a:t> </a:t>
            </a:r>
            <a:r>
              <a:rPr lang="de-DE" dirty="0" err="1"/>
              <a:t>radiance</a:t>
            </a:r>
            <a:r>
              <a:rPr lang="de-DE" dirty="0"/>
              <a:t>.</a:t>
            </a:r>
          </a:p>
        </p:txBody>
      </p:sp>
      <p:pic>
        <p:nvPicPr>
          <p:cNvPr id="4" name="Grafik 3" descr="4cones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5232" y1="14487" x2="17040" y2="8451"/>
                        <a14:backgroundMark x1="4484" y1="76258" x2="21674" y2="90342"/>
                        <a14:backgroundMark x1="75635" y1="94970" x2="96114" y2="688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0978" y="2407185"/>
            <a:ext cx="2858334" cy="212345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7572" y="4665578"/>
            <a:ext cx="3617101" cy="164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95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Light Simulation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err="1"/>
              <a:t>Inject</a:t>
            </a:r>
            <a:r>
              <a:rPr lang="de-DE" dirty="0"/>
              <a:t> </a:t>
            </a:r>
            <a:r>
              <a:rPr lang="de-DE" dirty="0" err="1"/>
              <a:t>direct</a:t>
            </a:r>
            <a:r>
              <a:rPr lang="de-DE" dirty="0"/>
              <a:t> light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r>
              <a:rPr lang="de-DE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Mipmap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light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Propagate light via a </a:t>
            </a:r>
            <a:r>
              <a:rPr lang="de-DE" dirty="0" err="1">
                <a:sym typeface="Wingdings" panose="05000000000000000000" pitchFamily="2" charset="2"/>
              </a:rPr>
              <a:t>gathering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process</a:t>
            </a:r>
            <a:r>
              <a:rPr lang="de-DE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Simulates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bounce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reflection</a:t>
            </a:r>
            <a:r>
              <a:rPr lang="de-DE" dirty="0"/>
              <a:t> per </a:t>
            </a:r>
            <a:r>
              <a:rPr lang="de-DE" dirty="0" err="1"/>
              <a:t>frame</a:t>
            </a:r>
            <a:r>
              <a:rPr lang="de-DE" dirty="0"/>
              <a:t>. Multiple </a:t>
            </a:r>
            <a:r>
              <a:rPr lang="de-DE" dirty="0" err="1"/>
              <a:t>bounces</a:t>
            </a:r>
            <a:r>
              <a:rPr lang="de-DE" dirty="0"/>
              <a:t> </a:t>
            </a:r>
            <a:r>
              <a:rPr lang="de-DE" dirty="0" err="1"/>
              <a:t>accumulate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time.</a:t>
            </a:r>
          </a:p>
        </p:txBody>
      </p:sp>
    </p:spTree>
    <p:extLst>
      <p:ext uri="{BB962C8B-B14F-4D97-AF65-F5344CB8AC3E}">
        <p14:creationId xmlns:p14="http://schemas.microsoft.com/office/powerpoint/2010/main" val="1064181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Final Rendering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Render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spherical</a:t>
            </a:r>
            <a:r>
              <a:rPr lang="de-DE" dirty="0"/>
              <a:t> </a:t>
            </a:r>
            <a:r>
              <a:rPr lang="de-DE" dirty="0" err="1"/>
              <a:t>surfels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deferred</a:t>
            </a:r>
            <a:r>
              <a:rPr lang="de-DE" dirty="0"/>
              <a:t> </a:t>
            </a:r>
            <a:r>
              <a:rPr lang="de-DE" dirty="0" err="1"/>
              <a:t>shading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fragment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err="1"/>
              <a:t>Evaluate</a:t>
            </a:r>
            <a:r>
              <a:rPr lang="de-DE" dirty="0"/>
              <a:t> </a:t>
            </a:r>
            <a:r>
              <a:rPr lang="de-DE" dirty="0" err="1"/>
              <a:t>direct</a:t>
            </a:r>
            <a:r>
              <a:rPr lang="de-DE" dirty="0"/>
              <a:t> light </a:t>
            </a:r>
            <a:r>
              <a:rPr lang="de-DE" dirty="0" err="1"/>
              <a:t>analytically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shadow</a:t>
            </a:r>
            <a:r>
              <a:rPr lang="de-DE" dirty="0"/>
              <a:t> </a:t>
            </a:r>
            <a:r>
              <a:rPr lang="de-DE" dirty="0" err="1"/>
              <a:t>maps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approximated</a:t>
            </a:r>
            <a:r>
              <a:rPr lang="de-DE" dirty="0"/>
              <a:t> global light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voxel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/>
              <a:t>	Optional: Trace an additional </a:t>
            </a:r>
            <a:r>
              <a:rPr lang="de-DE" dirty="0" err="1"/>
              <a:t>cone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specular</a:t>
            </a:r>
            <a:r>
              <a:rPr lang="de-DE" dirty="0"/>
              <a:t> BRDFs.</a:t>
            </a:r>
          </a:p>
        </p:txBody>
      </p:sp>
      <p:grpSp>
        <p:nvGrpSpPr>
          <p:cNvPr id="4" name="Gruppieren 3"/>
          <p:cNvGrpSpPr/>
          <p:nvPr/>
        </p:nvGrpSpPr>
        <p:grpSpPr>
          <a:xfrm>
            <a:off x="9172961" y="2054655"/>
            <a:ext cx="1426237" cy="1073812"/>
            <a:chOff x="9420387" y="2388142"/>
            <a:chExt cx="1426237" cy="1073812"/>
          </a:xfrm>
        </p:grpSpPr>
        <p:sp>
          <p:nvSpPr>
            <p:cNvPr id="5" name="Ellipse 4"/>
            <p:cNvSpPr/>
            <p:nvPr/>
          </p:nvSpPr>
          <p:spPr>
            <a:xfrm>
              <a:off x="9420387" y="2531017"/>
              <a:ext cx="288000" cy="28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Ellipse 5"/>
            <p:cNvSpPr/>
            <p:nvPr/>
          </p:nvSpPr>
          <p:spPr>
            <a:xfrm>
              <a:off x="9658512" y="2388142"/>
              <a:ext cx="288000" cy="28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Ellipse 6"/>
            <p:cNvSpPr/>
            <p:nvPr/>
          </p:nvSpPr>
          <p:spPr>
            <a:xfrm>
              <a:off x="9858537" y="2483392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Ellipse 7"/>
            <p:cNvSpPr/>
            <p:nvPr/>
          </p:nvSpPr>
          <p:spPr>
            <a:xfrm>
              <a:off x="10087137" y="2469104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Ellipse 8"/>
            <p:cNvSpPr/>
            <p:nvPr/>
          </p:nvSpPr>
          <p:spPr>
            <a:xfrm>
              <a:off x="10315737" y="2602454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10487187" y="2745329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Ellipse 10"/>
            <p:cNvSpPr/>
            <p:nvPr/>
          </p:nvSpPr>
          <p:spPr>
            <a:xfrm>
              <a:off x="10558624" y="2959642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Ellipse 11"/>
            <p:cNvSpPr/>
            <p:nvPr/>
          </p:nvSpPr>
          <p:spPr>
            <a:xfrm>
              <a:off x="10344312" y="3102517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Ellipse 12"/>
            <p:cNvSpPr/>
            <p:nvPr/>
          </p:nvSpPr>
          <p:spPr>
            <a:xfrm>
              <a:off x="10158574" y="3173954"/>
              <a:ext cx="288000" cy="288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llipse 13"/>
            <p:cNvSpPr/>
            <p:nvPr/>
          </p:nvSpPr>
          <p:spPr>
            <a:xfrm>
              <a:off x="9922830" y="3107279"/>
              <a:ext cx="288000" cy="288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Ellipse 14"/>
            <p:cNvSpPr/>
            <p:nvPr/>
          </p:nvSpPr>
          <p:spPr>
            <a:xfrm>
              <a:off x="9427530" y="2759616"/>
              <a:ext cx="288000" cy="28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Ellipse 15"/>
            <p:cNvSpPr/>
            <p:nvPr/>
          </p:nvSpPr>
          <p:spPr>
            <a:xfrm>
              <a:off x="9587074" y="2888204"/>
              <a:ext cx="288000" cy="28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Ellipse 16"/>
            <p:cNvSpPr/>
            <p:nvPr/>
          </p:nvSpPr>
          <p:spPr>
            <a:xfrm>
              <a:off x="9697802" y="3102516"/>
              <a:ext cx="288000" cy="28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889053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Specular</a:t>
            </a:r>
            <a:r>
              <a:rPr lang="de-DE" dirty="0"/>
              <a:t> </a:t>
            </a:r>
            <a:r>
              <a:rPr lang="de-DE" dirty="0" err="1"/>
              <a:t>Shading</a:t>
            </a:r>
            <a:endParaRPr lang="de-DE" dirty="0"/>
          </a:p>
        </p:txBody>
      </p:sp>
      <p:pic>
        <p:nvPicPr>
          <p:cNvPr id="4" name="Gloss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5326" y="1690689"/>
            <a:ext cx="5208475" cy="3906000"/>
          </a:xfrm>
        </p:spPr>
      </p:pic>
      <p:sp>
        <p:nvSpPr>
          <p:cNvPr id="6" name="Textfeld 5"/>
          <p:cNvSpPr txBox="1"/>
          <p:nvPr/>
        </p:nvSpPr>
        <p:spPr>
          <a:xfrm>
            <a:off x="2776294" y="5813464"/>
            <a:ext cx="133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Diffuse </a:t>
            </a:r>
            <a:r>
              <a:rPr lang="de-DE" dirty="0" err="1"/>
              <a:t>Only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7854843" y="5813464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Specular</a:t>
            </a:r>
            <a:r>
              <a:rPr lang="de-DE" dirty="0"/>
              <a:t> </a:t>
            </a:r>
            <a:r>
              <a:rPr lang="de-DE" dirty="0" err="1"/>
              <a:t>Shading</a:t>
            </a:r>
            <a:endParaRPr lang="de-DE" dirty="0"/>
          </a:p>
        </p:txBody>
      </p:sp>
      <p:pic>
        <p:nvPicPr>
          <p:cNvPr id="8" name="NonGlossy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198" y="1690688"/>
            <a:ext cx="5208000" cy="3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5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2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Office PowerPoint</Application>
  <PresentationFormat>Breitbild</PresentationFormat>
  <Paragraphs>83</Paragraphs>
  <Slides>14</Slides>
  <Notes>0</Notes>
  <HiddenSlides>0</HiddenSlides>
  <MMClips>4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</vt:lpstr>
      <vt:lpstr>Visualization of Scanned Cave Data with Global Illumination</vt:lpstr>
      <vt:lpstr>Goal</vt:lpstr>
      <vt:lpstr>Global Illumination for CaveVis</vt:lpstr>
      <vt:lpstr>Global Illumination for CaveVis</vt:lpstr>
      <vt:lpstr>Basic Idea – Diffuse Light Reflection</vt:lpstr>
      <vt:lpstr>Overview of the Visualization Process</vt:lpstr>
      <vt:lpstr>Not Overview of the Visualization Process</vt:lpstr>
      <vt:lpstr>Building a Voxel Representation</vt:lpstr>
      <vt:lpstr>Light Simulation</vt:lpstr>
      <vt:lpstr>Light Mipmapping</vt:lpstr>
      <vt:lpstr>Light Propagation</vt:lpstr>
      <vt:lpstr>Light Simulation</vt:lpstr>
      <vt:lpstr>Final Rendering</vt:lpstr>
      <vt:lpstr>Specular Shading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Nico Schertler</dc:creator>
  <cp:lastModifiedBy>Nico Schertler</cp:lastModifiedBy>
  <cp:revision>24</cp:revision>
  <dcterms:created xsi:type="dcterms:W3CDTF">2016-05-25T07:33:24Z</dcterms:created>
  <dcterms:modified xsi:type="dcterms:W3CDTF">2016-05-25T13:38:33Z</dcterms:modified>
</cp:coreProperties>
</file>