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74" r:id="rId14"/>
    <p:sldId id="268" r:id="rId15"/>
    <p:sldId id="269" r:id="rId16"/>
    <p:sldId id="270" r:id="rId17"/>
    <p:sldId id="271" r:id="rId18"/>
    <p:sldId id="273" r:id="rId19"/>
    <p:sldId id="272" r:id="rId20"/>
  </p:sldIdLst>
  <p:sldSz cx="12192000" cy="6858000"/>
  <p:notesSz cx="6669088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721"/>
    <a:srgbClr val="9F5C15"/>
    <a:srgbClr val="0B2A51"/>
    <a:srgbClr val="001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3" autoAdjust="0"/>
    <p:restoredTop sz="90929"/>
  </p:normalViewPr>
  <p:slideViewPr>
    <p:cSldViewPr>
      <p:cViewPr>
        <p:scale>
          <a:sx n="100" d="100"/>
          <a:sy n="100" d="100"/>
        </p:scale>
        <p:origin x="438" y="17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722A03-D26C-4FFF-BAFD-486BD52656F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451F070-3927-4D91-8C43-DBC5D0AD9BEC}">
      <dgm:prSet phldrT="[Text]"/>
      <dgm:spPr/>
      <dgm:t>
        <a:bodyPr/>
        <a:lstStyle/>
        <a:p>
          <a:r>
            <a:rPr lang="de-DE" dirty="0" err="1"/>
            <a:t>Related</a:t>
          </a:r>
          <a:r>
            <a:rPr lang="de-DE" dirty="0"/>
            <a:t> Work</a:t>
          </a:r>
        </a:p>
      </dgm:t>
    </dgm:pt>
    <dgm:pt modelId="{548DAAF7-487B-41DD-801E-C0AD9FD80010}" type="parTrans" cxnId="{DCA5B63B-1458-4B22-99E1-051D93964B3F}">
      <dgm:prSet/>
      <dgm:spPr/>
      <dgm:t>
        <a:bodyPr/>
        <a:lstStyle/>
        <a:p>
          <a:endParaRPr lang="de-DE"/>
        </a:p>
      </dgm:t>
    </dgm:pt>
    <dgm:pt modelId="{2B036D13-0558-491F-B02C-31E6BE14E9EC}" type="sibTrans" cxnId="{DCA5B63B-1458-4B22-99E1-051D93964B3F}">
      <dgm:prSet/>
      <dgm:spPr/>
      <dgm:t>
        <a:bodyPr/>
        <a:lstStyle/>
        <a:p>
          <a:endParaRPr lang="de-DE"/>
        </a:p>
      </dgm:t>
    </dgm:pt>
    <dgm:pt modelId="{AB583FF5-F5CB-4085-9DDC-961BEE0BE5F7}">
      <dgm:prSet phldrT="[Text]"/>
      <dgm:spPr/>
      <dgm:t>
        <a:bodyPr/>
        <a:lstStyle/>
        <a:p>
          <a:r>
            <a:rPr lang="de-DE" dirty="0"/>
            <a:t>Problem </a:t>
          </a:r>
          <a:r>
            <a:rPr lang="de-DE" dirty="0" err="1"/>
            <a:t>Formulation</a:t>
          </a:r>
          <a:endParaRPr lang="de-DE" dirty="0"/>
        </a:p>
      </dgm:t>
    </dgm:pt>
    <dgm:pt modelId="{7476C873-0181-4F02-B5E5-EA5522E20B4C}" type="parTrans" cxnId="{1578FA70-E95D-4332-8233-6D14D0B60921}">
      <dgm:prSet/>
      <dgm:spPr/>
      <dgm:t>
        <a:bodyPr/>
        <a:lstStyle/>
        <a:p>
          <a:endParaRPr lang="de-DE"/>
        </a:p>
      </dgm:t>
    </dgm:pt>
    <dgm:pt modelId="{DE5AFD20-9145-4071-8A44-41CCF5417A37}" type="sibTrans" cxnId="{1578FA70-E95D-4332-8233-6D14D0B60921}">
      <dgm:prSet/>
      <dgm:spPr/>
      <dgm:t>
        <a:bodyPr/>
        <a:lstStyle/>
        <a:p>
          <a:endParaRPr lang="de-DE"/>
        </a:p>
      </dgm:t>
    </dgm:pt>
    <dgm:pt modelId="{9F5B0E0F-68CB-4E70-A493-EC61E253FADC}">
      <dgm:prSet phldrT="[Text]"/>
      <dgm:spPr/>
      <dgm:t>
        <a:bodyPr/>
        <a:lstStyle/>
        <a:p>
          <a:r>
            <a:rPr lang="de-DE" dirty="0" err="1"/>
            <a:t>Solving</a:t>
          </a:r>
          <a:endParaRPr lang="de-DE" dirty="0"/>
        </a:p>
      </dgm:t>
    </dgm:pt>
    <dgm:pt modelId="{E15F091F-8332-48EB-9896-0F762B309273}" type="parTrans" cxnId="{8C8B1B92-58EE-4E00-8F3B-77E9D469FEF5}">
      <dgm:prSet/>
      <dgm:spPr/>
      <dgm:t>
        <a:bodyPr/>
        <a:lstStyle/>
        <a:p>
          <a:endParaRPr lang="de-DE"/>
        </a:p>
      </dgm:t>
    </dgm:pt>
    <dgm:pt modelId="{C05F4C61-E4BC-4087-A92F-4085FE5CA03C}" type="sibTrans" cxnId="{8C8B1B92-58EE-4E00-8F3B-77E9D469FEF5}">
      <dgm:prSet/>
      <dgm:spPr/>
      <dgm:t>
        <a:bodyPr/>
        <a:lstStyle/>
        <a:p>
          <a:endParaRPr lang="de-DE"/>
        </a:p>
      </dgm:t>
    </dgm:pt>
    <dgm:pt modelId="{5E3F5C1B-F471-44AA-9111-5D0D6D76D268}">
      <dgm:prSet phldrT="[Text]"/>
      <dgm:spPr/>
      <dgm:t>
        <a:bodyPr/>
        <a:lstStyle/>
        <a:p>
          <a:r>
            <a:rPr lang="de-DE" dirty="0"/>
            <a:t>Out-</a:t>
          </a:r>
          <a:r>
            <a:rPr lang="de-DE" dirty="0" err="1"/>
            <a:t>of</a:t>
          </a:r>
          <a:r>
            <a:rPr lang="de-DE" dirty="0"/>
            <a:t>-Core Processing</a:t>
          </a:r>
        </a:p>
      </dgm:t>
    </dgm:pt>
    <dgm:pt modelId="{51CDC3CD-3317-49C2-9A25-039E52CE240C}" type="parTrans" cxnId="{834A64B8-D895-4375-A4A6-8F86345EC273}">
      <dgm:prSet/>
      <dgm:spPr/>
      <dgm:t>
        <a:bodyPr/>
        <a:lstStyle/>
        <a:p>
          <a:endParaRPr lang="de-DE"/>
        </a:p>
      </dgm:t>
    </dgm:pt>
    <dgm:pt modelId="{F17C97F7-580E-492F-890E-A84A55AE163F}" type="sibTrans" cxnId="{834A64B8-D895-4375-A4A6-8F86345EC273}">
      <dgm:prSet/>
      <dgm:spPr/>
      <dgm:t>
        <a:bodyPr/>
        <a:lstStyle/>
        <a:p>
          <a:endParaRPr lang="de-DE"/>
        </a:p>
      </dgm:t>
    </dgm:pt>
    <dgm:pt modelId="{3B400F9B-EE99-45BD-9237-71877BBFA8CA}">
      <dgm:prSet phldrT="[Text]"/>
      <dgm:spPr/>
      <dgm:t>
        <a:bodyPr/>
        <a:lstStyle/>
        <a:p>
          <a:r>
            <a:rPr lang="de-DE" dirty="0" err="1"/>
            <a:t>Results</a:t>
          </a:r>
          <a:endParaRPr lang="de-DE" dirty="0"/>
        </a:p>
      </dgm:t>
    </dgm:pt>
    <dgm:pt modelId="{4DA452C2-2EB5-445A-BB5D-FA477A362A5B}" type="parTrans" cxnId="{C64157A5-E5F1-4958-A93A-30F4C8AE215E}">
      <dgm:prSet/>
      <dgm:spPr/>
      <dgm:t>
        <a:bodyPr/>
        <a:lstStyle/>
        <a:p>
          <a:endParaRPr lang="de-DE"/>
        </a:p>
      </dgm:t>
    </dgm:pt>
    <dgm:pt modelId="{A23FE7DB-332A-47C2-AF6C-AD1E5243863B}" type="sibTrans" cxnId="{C64157A5-E5F1-4958-A93A-30F4C8AE215E}">
      <dgm:prSet/>
      <dgm:spPr/>
      <dgm:t>
        <a:bodyPr/>
        <a:lstStyle/>
        <a:p>
          <a:endParaRPr lang="de-DE"/>
        </a:p>
      </dgm:t>
    </dgm:pt>
    <dgm:pt modelId="{1B02E1B4-1234-4664-8720-AEE8349192EE}" type="pres">
      <dgm:prSet presAssocID="{DD722A03-D26C-4FFF-BAFD-486BD52656FD}" presName="arrowDiagram" presStyleCnt="0">
        <dgm:presLayoutVars>
          <dgm:chMax val="5"/>
          <dgm:dir/>
          <dgm:resizeHandles val="exact"/>
        </dgm:presLayoutVars>
      </dgm:prSet>
      <dgm:spPr/>
    </dgm:pt>
    <dgm:pt modelId="{B5BDB3E0-DA7A-4989-A6FA-BC19B5BF5F95}" type="pres">
      <dgm:prSet presAssocID="{DD722A03-D26C-4FFF-BAFD-486BD52656FD}" presName="arrow" presStyleLbl="bgShp" presStyleIdx="0" presStyleCnt="1"/>
      <dgm:spPr/>
    </dgm:pt>
    <dgm:pt modelId="{49923DFB-AC1A-4438-8AA2-CCE3F12739A9}" type="pres">
      <dgm:prSet presAssocID="{DD722A03-D26C-4FFF-BAFD-486BD52656FD}" presName="arrowDiagram5" presStyleCnt="0"/>
      <dgm:spPr/>
    </dgm:pt>
    <dgm:pt modelId="{8B8CD330-6849-4997-826A-B64C9445C2BE}" type="pres">
      <dgm:prSet presAssocID="{1451F070-3927-4D91-8C43-DBC5D0AD9BEC}" presName="bullet5a" presStyleLbl="node1" presStyleIdx="0" presStyleCnt="5"/>
      <dgm:spPr/>
    </dgm:pt>
    <dgm:pt modelId="{5AFDBC1B-3544-414C-B414-92B493DEFAC4}" type="pres">
      <dgm:prSet presAssocID="{1451F070-3927-4D91-8C43-DBC5D0AD9BEC}" presName="textBox5a" presStyleLbl="revTx" presStyleIdx="0" presStyleCnt="5">
        <dgm:presLayoutVars>
          <dgm:bulletEnabled val="1"/>
        </dgm:presLayoutVars>
      </dgm:prSet>
      <dgm:spPr/>
    </dgm:pt>
    <dgm:pt modelId="{F6B9E3AB-C61D-482A-BECE-011D0ADD5DEF}" type="pres">
      <dgm:prSet presAssocID="{AB583FF5-F5CB-4085-9DDC-961BEE0BE5F7}" presName="bullet5b" presStyleLbl="node1" presStyleIdx="1" presStyleCnt="5"/>
      <dgm:spPr/>
    </dgm:pt>
    <dgm:pt modelId="{591C577D-806E-4B8A-A4AF-47FC30228A4E}" type="pres">
      <dgm:prSet presAssocID="{AB583FF5-F5CB-4085-9DDC-961BEE0BE5F7}" presName="textBox5b" presStyleLbl="revTx" presStyleIdx="1" presStyleCnt="5">
        <dgm:presLayoutVars>
          <dgm:bulletEnabled val="1"/>
        </dgm:presLayoutVars>
      </dgm:prSet>
      <dgm:spPr/>
    </dgm:pt>
    <dgm:pt modelId="{873EB382-DD91-47C4-9B85-A7498C9A4DB2}" type="pres">
      <dgm:prSet presAssocID="{9F5B0E0F-68CB-4E70-A493-EC61E253FADC}" presName="bullet5c" presStyleLbl="node1" presStyleIdx="2" presStyleCnt="5"/>
      <dgm:spPr/>
    </dgm:pt>
    <dgm:pt modelId="{457B4B06-CA69-4342-BEAF-EFF69B15F3F6}" type="pres">
      <dgm:prSet presAssocID="{9F5B0E0F-68CB-4E70-A493-EC61E253FADC}" presName="textBox5c" presStyleLbl="revTx" presStyleIdx="2" presStyleCnt="5">
        <dgm:presLayoutVars>
          <dgm:bulletEnabled val="1"/>
        </dgm:presLayoutVars>
      </dgm:prSet>
      <dgm:spPr/>
    </dgm:pt>
    <dgm:pt modelId="{E93D2CED-B7D4-4C9B-9D4F-93DCE1B1007C}" type="pres">
      <dgm:prSet presAssocID="{5E3F5C1B-F471-44AA-9111-5D0D6D76D268}" presName="bullet5d" presStyleLbl="node1" presStyleIdx="3" presStyleCnt="5"/>
      <dgm:spPr/>
    </dgm:pt>
    <dgm:pt modelId="{5C9ACA84-F52A-4B10-A5CC-42A6401D519C}" type="pres">
      <dgm:prSet presAssocID="{5E3F5C1B-F471-44AA-9111-5D0D6D76D268}" presName="textBox5d" presStyleLbl="revTx" presStyleIdx="3" presStyleCnt="5">
        <dgm:presLayoutVars>
          <dgm:bulletEnabled val="1"/>
        </dgm:presLayoutVars>
      </dgm:prSet>
      <dgm:spPr/>
    </dgm:pt>
    <dgm:pt modelId="{4DAFA41C-07AF-4DFE-9638-302F9B268B2D}" type="pres">
      <dgm:prSet presAssocID="{3B400F9B-EE99-45BD-9237-71877BBFA8CA}" presName="bullet5e" presStyleLbl="node1" presStyleIdx="4" presStyleCnt="5"/>
      <dgm:spPr/>
    </dgm:pt>
    <dgm:pt modelId="{2A9340D9-8E6B-4353-B413-C334A26AC021}" type="pres">
      <dgm:prSet presAssocID="{3B400F9B-EE99-45BD-9237-71877BBFA8CA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C64157A5-E5F1-4958-A93A-30F4C8AE215E}" srcId="{DD722A03-D26C-4FFF-BAFD-486BD52656FD}" destId="{3B400F9B-EE99-45BD-9237-71877BBFA8CA}" srcOrd="4" destOrd="0" parTransId="{4DA452C2-2EB5-445A-BB5D-FA477A362A5B}" sibTransId="{A23FE7DB-332A-47C2-AF6C-AD1E5243863B}"/>
    <dgm:cxn modelId="{8C8B1B92-58EE-4E00-8F3B-77E9D469FEF5}" srcId="{DD722A03-D26C-4FFF-BAFD-486BD52656FD}" destId="{9F5B0E0F-68CB-4E70-A493-EC61E253FADC}" srcOrd="2" destOrd="0" parTransId="{E15F091F-8332-48EB-9896-0F762B309273}" sibTransId="{C05F4C61-E4BC-4087-A92F-4085FE5CA03C}"/>
    <dgm:cxn modelId="{14FCB06C-AA62-49C5-B99D-30AC561AC71F}" type="presOf" srcId="{1451F070-3927-4D91-8C43-DBC5D0AD9BEC}" destId="{5AFDBC1B-3544-414C-B414-92B493DEFAC4}" srcOrd="0" destOrd="0" presId="urn:microsoft.com/office/officeart/2005/8/layout/arrow2"/>
    <dgm:cxn modelId="{834A64B8-D895-4375-A4A6-8F86345EC273}" srcId="{DD722A03-D26C-4FFF-BAFD-486BD52656FD}" destId="{5E3F5C1B-F471-44AA-9111-5D0D6D76D268}" srcOrd="3" destOrd="0" parTransId="{51CDC3CD-3317-49C2-9A25-039E52CE240C}" sibTransId="{F17C97F7-580E-492F-890E-A84A55AE163F}"/>
    <dgm:cxn modelId="{582418B9-682F-45ED-B15A-845315B039F9}" type="presOf" srcId="{5E3F5C1B-F471-44AA-9111-5D0D6D76D268}" destId="{5C9ACA84-F52A-4B10-A5CC-42A6401D519C}" srcOrd="0" destOrd="0" presId="urn:microsoft.com/office/officeart/2005/8/layout/arrow2"/>
    <dgm:cxn modelId="{1578FA70-E95D-4332-8233-6D14D0B60921}" srcId="{DD722A03-D26C-4FFF-BAFD-486BD52656FD}" destId="{AB583FF5-F5CB-4085-9DDC-961BEE0BE5F7}" srcOrd="1" destOrd="0" parTransId="{7476C873-0181-4F02-B5E5-EA5522E20B4C}" sibTransId="{DE5AFD20-9145-4071-8A44-41CCF5417A37}"/>
    <dgm:cxn modelId="{998955D5-C409-4B15-9991-2015118DB5E3}" type="presOf" srcId="{9F5B0E0F-68CB-4E70-A493-EC61E253FADC}" destId="{457B4B06-CA69-4342-BEAF-EFF69B15F3F6}" srcOrd="0" destOrd="0" presId="urn:microsoft.com/office/officeart/2005/8/layout/arrow2"/>
    <dgm:cxn modelId="{FDE78FEF-E4E1-466C-A75B-00829B29B0D2}" type="presOf" srcId="{3B400F9B-EE99-45BD-9237-71877BBFA8CA}" destId="{2A9340D9-8E6B-4353-B413-C334A26AC021}" srcOrd="0" destOrd="0" presId="urn:microsoft.com/office/officeart/2005/8/layout/arrow2"/>
    <dgm:cxn modelId="{DCA5B63B-1458-4B22-99E1-051D93964B3F}" srcId="{DD722A03-D26C-4FFF-BAFD-486BD52656FD}" destId="{1451F070-3927-4D91-8C43-DBC5D0AD9BEC}" srcOrd="0" destOrd="0" parTransId="{548DAAF7-487B-41DD-801E-C0AD9FD80010}" sibTransId="{2B036D13-0558-491F-B02C-31E6BE14E9EC}"/>
    <dgm:cxn modelId="{BF6C1A3E-4ABB-42E8-88E3-28F73AEB81C6}" type="presOf" srcId="{AB583FF5-F5CB-4085-9DDC-961BEE0BE5F7}" destId="{591C577D-806E-4B8A-A4AF-47FC30228A4E}" srcOrd="0" destOrd="0" presId="urn:microsoft.com/office/officeart/2005/8/layout/arrow2"/>
    <dgm:cxn modelId="{38E6F999-2F1D-41CD-A83F-FA5A16DD0AFF}" type="presOf" srcId="{DD722A03-D26C-4FFF-BAFD-486BD52656FD}" destId="{1B02E1B4-1234-4664-8720-AEE8349192EE}" srcOrd="0" destOrd="0" presId="urn:microsoft.com/office/officeart/2005/8/layout/arrow2"/>
    <dgm:cxn modelId="{01E902EC-0239-46C9-9899-61B310ACE5AD}" type="presParOf" srcId="{1B02E1B4-1234-4664-8720-AEE8349192EE}" destId="{B5BDB3E0-DA7A-4989-A6FA-BC19B5BF5F95}" srcOrd="0" destOrd="0" presId="urn:microsoft.com/office/officeart/2005/8/layout/arrow2"/>
    <dgm:cxn modelId="{88738E60-D260-4CFC-AA15-1D056A435838}" type="presParOf" srcId="{1B02E1B4-1234-4664-8720-AEE8349192EE}" destId="{49923DFB-AC1A-4438-8AA2-CCE3F12739A9}" srcOrd="1" destOrd="0" presId="urn:microsoft.com/office/officeart/2005/8/layout/arrow2"/>
    <dgm:cxn modelId="{044420ED-8B19-4EB8-93DB-15CE5F606716}" type="presParOf" srcId="{49923DFB-AC1A-4438-8AA2-CCE3F12739A9}" destId="{8B8CD330-6849-4997-826A-B64C9445C2BE}" srcOrd="0" destOrd="0" presId="urn:microsoft.com/office/officeart/2005/8/layout/arrow2"/>
    <dgm:cxn modelId="{8F58F623-20E5-44E3-A4C9-38BFFE1F88D4}" type="presParOf" srcId="{49923DFB-AC1A-4438-8AA2-CCE3F12739A9}" destId="{5AFDBC1B-3544-414C-B414-92B493DEFAC4}" srcOrd="1" destOrd="0" presId="urn:microsoft.com/office/officeart/2005/8/layout/arrow2"/>
    <dgm:cxn modelId="{964CCE2F-C169-46FB-9B42-2DF6AF3D2A55}" type="presParOf" srcId="{49923DFB-AC1A-4438-8AA2-CCE3F12739A9}" destId="{F6B9E3AB-C61D-482A-BECE-011D0ADD5DEF}" srcOrd="2" destOrd="0" presId="urn:microsoft.com/office/officeart/2005/8/layout/arrow2"/>
    <dgm:cxn modelId="{194CD07D-AA31-41C4-957D-B12980F9FE36}" type="presParOf" srcId="{49923DFB-AC1A-4438-8AA2-CCE3F12739A9}" destId="{591C577D-806E-4B8A-A4AF-47FC30228A4E}" srcOrd="3" destOrd="0" presId="urn:microsoft.com/office/officeart/2005/8/layout/arrow2"/>
    <dgm:cxn modelId="{55A9B84A-8BAE-41D8-BC83-CB6AAEB37437}" type="presParOf" srcId="{49923DFB-AC1A-4438-8AA2-CCE3F12739A9}" destId="{873EB382-DD91-47C4-9B85-A7498C9A4DB2}" srcOrd="4" destOrd="0" presId="urn:microsoft.com/office/officeart/2005/8/layout/arrow2"/>
    <dgm:cxn modelId="{0620E3E9-4E3A-4382-85D4-915733E85217}" type="presParOf" srcId="{49923DFB-AC1A-4438-8AA2-CCE3F12739A9}" destId="{457B4B06-CA69-4342-BEAF-EFF69B15F3F6}" srcOrd="5" destOrd="0" presId="urn:microsoft.com/office/officeart/2005/8/layout/arrow2"/>
    <dgm:cxn modelId="{BC75ED85-6A56-4C99-95FD-B7ADE6586072}" type="presParOf" srcId="{49923DFB-AC1A-4438-8AA2-CCE3F12739A9}" destId="{E93D2CED-B7D4-4C9B-9D4F-93DCE1B1007C}" srcOrd="6" destOrd="0" presId="urn:microsoft.com/office/officeart/2005/8/layout/arrow2"/>
    <dgm:cxn modelId="{17194B8C-42AB-4B3E-BD27-2B2FD7181F57}" type="presParOf" srcId="{49923DFB-AC1A-4438-8AA2-CCE3F12739A9}" destId="{5C9ACA84-F52A-4B10-A5CC-42A6401D519C}" srcOrd="7" destOrd="0" presId="urn:microsoft.com/office/officeart/2005/8/layout/arrow2"/>
    <dgm:cxn modelId="{339A3742-D40A-47A2-AC8B-F58AAFABE39E}" type="presParOf" srcId="{49923DFB-AC1A-4438-8AA2-CCE3F12739A9}" destId="{4DAFA41C-07AF-4DFE-9638-302F9B268B2D}" srcOrd="8" destOrd="0" presId="urn:microsoft.com/office/officeart/2005/8/layout/arrow2"/>
    <dgm:cxn modelId="{B277BB9F-1816-4F19-8F5A-7B5C00F08E28}" type="presParOf" srcId="{49923DFB-AC1A-4438-8AA2-CCE3F12739A9}" destId="{2A9340D9-8E6B-4353-B413-C334A26AC021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DB3E0-DA7A-4989-A6FA-BC19B5BF5F95}">
      <dsp:nvSpPr>
        <dsp:cNvPr id="0" name=""/>
        <dsp:cNvSpPr/>
      </dsp:nvSpPr>
      <dsp:spPr>
        <a:xfrm>
          <a:off x="0" y="98167"/>
          <a:ext cx="7592392" cy="474524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CD330-6849-4997-826A-B64C9445C2BE}">
      <dsp:nvSpPr>
        <dsp:cNvPr id="0" name=""/>
        <dsp:cNvSpPr/>
      </dsp:nvSpPr>
      <dsp:spPr>
        <a:xfrm>
          <a:off x="747850" y="3626732"/>
          <a:ext cx="174625" cy="1746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DBC1B-3544-414C-B414-92B493DEFAC4}">
      <dsp:nvSpPr>
        <dsp:cNvPr id="0" name=""/>
        <dsp:cNvSpPr/>
      </dsp:nvSpPr>
      <dsp:spPr>
        <a:xfrm>
          <a:off x="835163" y="3714044"/>
          <a:ext cx="994603" cy="1129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53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 err="1"/>
            <a:t>Related</a:t>
          </a:r>
          <a:r>
            <a:rPr lang="de-DE" sz="1700" kern="1200" dirty="0"/>
            <a:t> Work</a:t>
          </a:r>
        </a:p>
      </dsp:txBody>
      <dsp:txXfrm>
        <a:off x="835163" y="3714044"/>
        <a:ext cx="994603" cy="1129368"/>
      </dsp:txXfrm>
    </dsp:sp>
    <dsp:sp modelId="{F6B9E3AB-C61D-482A-BECE-011D0ADD5DEF}">
      <dsp:nvSpPr>
        <dsp:cNvPr id="0" name=""/>
        <dsp:cNvSpPr/>
      </dsp:nvSpPr>
      <dsp:spPr>
        <a:xfrm>
          <a:off x="1693103" y="2718492"/>
          <a:ext cx="273326" cy="2733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C577D-806E-4B8A-A4AF-47FC30228A4E}">
      <dsp:nvSpPr>
        <dsp:cNvPr id="0" name=""/>
        <dsp:cNvSpPr/>
      </dsp:nvSpPr>
      <dsp:spPr>
        <a:xfrm>
          <a:off x="1829766" y="2855155"/>
          <a:ext cx="1260337" cy="1988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83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Problem </a:t>
          </a:r>
          <a:r>
            <a:rPr lang="de-DE" sz="1700" kern="1200" dirty="0" err="1"/>
            <a:t>Formulation</a:t>
          </a:r>
          <a:endParaRPr lang="de-DE" sz="1700" kern="1200" dirty="0"/>
        </a:p>
      </dsp:txBody>
      <dsp:txXfrm>
        <a:off x="1829766" y="2855155"/>
        <a:ext cx="1260337" cy="1988257"/>
      </dsp:txXfrm>
    </dsp:sp>
    <dsp:sp modelId="{873EB382-DD91-47C4-9B85-A7498C9A4DB2}">
      <dsp:nvSpPr>
        <dsp:cNvPr id="0" name=""/>
        <dsp:cNvSpPr/>
      </dsp:nvSpPr>
      <dsp:spPr>
        <a:xfrm>
          <a:off x="2907886" y="1994367"/>
          <a:ext cx="364434" cy="364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7B4B06-CA69-4342-BEAF-EFF69B15F3F6}">
      <dsp:nvSpPr>
        <dsp:cNvPr id="0" name=""/>
        <dsp:cNvSpPr/>
      </dsp:nvSpPr>
      <dsp:spPr>
        <a:xfrm>
          <a:off x="3090103" y="2176585"/>
          <a:ext cx="1465331" cy="2666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106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 err="1"/>
            <a:t>Solving</a:t>
          </a:r>
          <a:endParaRPr lang="de-DE" sz="1700" kern="1200" dirty="0"/>
        </a:p>
      </dsp:txBody>
      <dsp:txXfrm>
        <a:off x="3090103" y="2176585"/>
        <a:ext cx="1465331" cy="2666827"/>
      </dsp:txXfrm>
    </dsp:sp>
    <dsp:sp modelId="{E93D2CED-B7D4-4C9B-9D4F-93DCE1B1007C}">
      <dsp:nvSpPr>
        <dsp:cNvPr id="0" name=""/>
        <dsp:cNvSpPr/>
      </dsp:nvSpPr>
      <dsp:spPr>
        <a:xfrm>
          <a:off x="4320071" y="1428734"/>
          <a:ext cx="470728" cy="470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ACA84-F52A-4B10-A5CC-42A6401D519C}">
      <dsp:nvSpPr>
        <dsp:cNvPr id="0" name=""/>
        <dsp:cNvSpPr/>
      </dsp:nvSpPr>
      <dsp:spPr>
        <a:xfrm>
          <a:off x="4555435" y="1664098"/>
          <a:ext cx="1518478" cy="3179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429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Out-</a:t>
          </a:r>
          <a:r>
            <a:rPr lang="de-DE" sz="1700" kern="1200" dirty="0" err="1"/>
            <a:t>of</a:t>
          </a:r>
          <a:r>
            <a:rPr lang="de-DE" sz="1700" kern="1200" dirty="0"/>
            <a:t>-Core Processing</a:t>
          </a:r>
        </a:p>
      </dsp:txBody>
      <dsp:txXfrm>
        <a:off x="4555435" y="1664098"/>
        <a:ext cx="1518478" cy="3179314"/>
      </dsp:txXfrm>
    </dsp:sp>
    <dsp:sp modelId="{4DAFA41C-07AF-4DFE-9638-302F9B268B2D}">
      <dsp:nvSpPr>
        <dsp:cNvPr id="0" name=""/>
        <dsp:cNvSpPr/>
      </dsp:nvSpPr>
      <dsp:spPr>
        <a:xfrm>
          <a:off x="5774014" y="1051013"/>
          <a:ext cx="599798" cy="5997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340D9-8E6B-4353-B413-C334A26AC021}">
      <dsp:nvSpPr>
        <dsp:cNvPr id="0" name=""/>
        <dsp:cNvSpPr/>
      </dsp:nvSpPr>
      <dsp:spPr>
        <a:xfrm>
          <a:off x="6073913" y="1350912"/>
          <a:ext cx="1518478" cy="349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821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 err="1"/>
            <a:t>Results</a:t>
          </a:r>
          <a:endParaRPr lang="de-DE" sz="1700" kern="1200" dirty="0"/>
        </a:p>
      </dsp:txBody>
      <dsp:txXfrm>
        <a:off x="6073913" y="1350912"/>
        <a:ext cx="1518478" cy="349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2CE42AD3-648B-46E8-8FBB-30EFB10BB37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97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6125"/>
            <a:ext cx="6615112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E8976631-D776-48BD-958A-029B16459DD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1521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Fixed </a:t>
            </a:r>
            <a:r>
              <a:rPr lang="de-DE" dirty="0" err="1"/>
              <a:t>nodes</a:t>
            </a:r>
            <a:r>
              <a:rPr lang="de-DE" dirty="0"/>
              <a:t>:</a:t>
            </a:r>
          </a:p>
          <a:p>
            <a:r>
              <a:rPr lang="de-DE" dirty="0"/>
              <a:t>Dragon / Xie: 56 / 28,885 (0.2%)</a:t>
            </a:r>
          </a:p>
          <a:p>
            <a:r>
              <a:rPr lang="de-DE" dirty="0"/>
              <a:t>Ramses / Xie: 13 / 60,910 (0.02 %)</a:t>
            </a:r>
          </a:p>
          <a:p>
            <a:r>
              <a:rPr lang="de-DE" dirty="0"/>
              <a:t>Thai / Hoppe: 961 / 723,583 (0.1%)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76631-D776-48BD-958A-029B16459DD2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09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76631-D776-48BD-958A-029B16459DD2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407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Theta_acc</a:t>
            </a:r>
            <a:r>
              <a:rPr lang="de-DE" dirty="0"/>
              <a:t> (</a:t>
            </a:r>
            <a:r>
              <a:rPr lang="de-DE" dirty="0" err="1"/>
              <a:t>segment</a:t>
            </a:r>
            <a:r>
              <a:rPr lang="de-DE" dirty="0"/>
              <a:t> </a:t>
            </a:r>
            <a:r>
              <a:rPr lang="de-DE" dirty="0" err="1"/>
              <a:t>vote</a:t>
            </a:r>
            <a:r>
              <a:rPr lang="de-DE" dirty="0"/>
              <a:t> must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threshold</a:t>
            </a:r>
            <a:r>
              <a:rPr lang="de-DE" dirty="0"/>
              <a:t>)</a:t>
            </a:r>
          </a:p>
          <a:p>
            <a:r>
              <a:rPr lang="de-DE" dirty="0" err="1"/>
              <a:t>Theta_S</a:t>
            </a:r>
            <a:r>
              <a:rPr lang="de-DE" baseline="0" dirty="0"/>
              <a:t> (</a:t>
            </a:r>
            <a:r>
              <a:rPr lang="de-DE" baseline="0" dirty="0" err="1"/>
              <a:t>allow</a:t>
            </a:r>
            <a:r>
              <a:rPr lang="de-DE" baseline="0" dirty="0"/>
              <a:t> </a:t>
            </a:r>
            <a:r>
              <a:rPr lang="de-DE" baseline="0" dirty="0" err="1"/>
              <a:t>small</a:t>
            </a:r>
            <a:r>
              <a:rPr lang="de-DE" baseline="0" dirty="0"/>
              <a:t> </a:t>
            </a:r>
            <a:r>
              <a:rPr lang="de-DE" baseline="0" dirty="0" err="1"/>
              <a:t>contradicting</a:t>
            </a:r>
            <a:r>
              <a:rPr lang="de-DE" baseline="0" dirty="0"/>
              <a:t> </a:t>
            </a:r>
            <a:r>
              <a:rPr lang="de-DE" baseline="0" dirty="0" err="1"/>
              <a:t>votes</a:t>
            </a:r>
            <a:r>
              <a:rPr lang="de-DE" baseline="0" dirty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76631-D776-48BD-958A-029B16459DD2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26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51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310217" y="2703513"/>
            <a:ext cx="10005483" cy="1143000"/>
          </a:xfrm>
        </p:spPr>
        <p:txBody>
          <a:bodyPr tIns="0" anchor="b"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Titelmasterformat durch Klicken bearbeiten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933056"/>
            <a:ext cx="9956800" cy="2391544"/>
          </a:xfrm>
        </p:spPr>
        <p:txBody>
          <a:bodyPr tIns="0" anchor="t"/>
          <a:lstStyle>
            <a:lvl1pPr marL="0" indent="0">
              <a:spcBef>
                <a:spcPct val="0"/>
              </a:spcBef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Formatvorlage des Untertitelmasters durch Klicken bearbeiten</a:t>
            </a:r>
            <a:endParaRPr lang="de-DE" noProof="0" dirty="0"/>
          </a:p>
        </p:txBody>
      </p:sp>
      <p:sp>
        <p:nvSpPr>
          <p:cNvPr id="8" name="Rechteck 7"/>
          <p:cNvSpPr/>
          <p:nvPr userDrawn="1"/>
        </p:nvSpPr>
        <p:spPr bwMode="auto">
          <a:xfrm>
            <a:off x="0" y="1168403"/>
            <a:ext cx="12192000" cy="177801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10" name="Picture 1044" descr="D:\Job\Aktive Beratung\TUD Neu CI\Kopie von TU_Logo_90mm\TU_Logo_90_SW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3" y="438150"/>
            <a:ext cx="19050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16"/>
          <p:cNvGrpSpPr>
            <a:grpSpLocks noChangeAspect="1"/>
          </p:cNvGrpSpPr>
          <p:nvPr userDrawn="1"/>
        </p:nvGrpSpPr>
        <p:grpSpPr bwMode="auto">
          <a:xfrm>
            <a:off x="9336360" y="407986"/>
            <a:ext cx="2249839" cy="591702"/>
            <a:chOff x="1399" y="2008"/>
            <a:chExt cx="2469" cy="648"/>
          </a:xfrm>
        </p:grpSpPr>
        <p:sp>
          <p:nvSpPr>
            <p:cNvPr id="28" name="Freeform 17"/>
            <p:cNvSpPr>
              <a:spLocks noChangeAspect="1" noEditPoints="1"/>
            </p:cNvSpPr>
            <p:nvPr userDrawn="1"/>
          </p:nvSpPr>
          <p:spPr bwMode="auto">
            <a:xfrm>
              <a:off x="1399" y="2008"/>
              <a:ext cx="673" cy="600"/>
            </a:xfrm>
            <a:custGeom>
              <a:avLst/>
              <a:gdLst>
                <a:gd name="T0" fmla="*/ 211 w 285"/>
                <a:gd name="T1" fmla="*/ 2 h 254"/>
                <a:gd name="T2" fmla="*/ 80 w 285"/>
                <a:gd name="T3" fmla="*/ 8 h 254"/>
                <a:gd name="T4" fmla="*/ 112 w 285"/>
                <a:gd name="T5" fmla="*/ 0 h 254"/>
                <a:gd name="T6" fmla="*/ 78 w 285"/>
                <a:gd name="T7" fmla="*/ 4 h 254"/>
                <a:gd name="T8" fmla="*/ 81 w 285"/>
                <a:gd name="T9" fmla="*/ 5 h 254"/>
                <a:gd name="T10" fmla="*/ 146 w 285"/>
                <a:gd name="T11" fmla="*/ 3 h 254"/>
                <a:gd name="T12" fmla="*/ 146 w 285"/>
                <a:gd name="T13" fmla="*/ 3 h 254"/>
                <a:gd name="T14" fmla="*/ 237 w 285"/>
                <a:gd name="T15" fmla="*/ 41 h 254"/>
                <a:gd name="T16" fmla="*/ 60 w 285"/>
                <a:gd name="T17" fmla="*/ 14 h 254"/>
                <a:gd name="T18" fmla="*/ 62 w 285"/>
                <a:gd name="T19" fmla="*/ 11 h 254"/>
                <a:gd name="T20" fmla="*/ 28 w 285"/>
                <a:gd name="T21" fmla="*/ 115 h 254"/>
                <a:gd name="T22" fmla="*/ 253 w 285"/>
                <a:gd name="T23" fmla="*/ 113 h 254"/>
                <a:gd name="T24" fmla="*/ 205 w 285"/>
                <a:gd name="T25" fmla="*/ 33 h 254"/>
                <a:gd name="T26" fmla="*/ 144 w 285"/>
                <a:gd name="T27" fmla="*/ 118 h 254"/>
                <a:gd name="T28" fmla="*/ 201 w 285"/>
                <a:gd name="T29" fmla="*/ 41 h 254"/>
                <a:gd name="T30" fmla="*/ 201 w 285"/>
                <a:gd name="T31" fmla="*/ 41 h 254"/>
                <a:gd name="T32" fmla="*/ 61 w 285"/>
                <a:gd name="T33" fmla="*/ 197 h 254"/>
                <a:gd name="T34" fmla="*/ 77 w 285"/>
                <a:gd name="T35" fmla="*/ 210 h 254"/>
                <a:gd name="T36" fmla="*/ 21 w 285"/>
                <a:gd name="T37" fmla="*/ 81 h 254"/>
                <a:gd name="T38" fmla="*/ 21 w 285"/>
                <a:gd name="T39" fmla="*/ 161 h 254"/>
                <a:gd name="T40" fmla="*/ 17 w 285"/>
                <a:gd name="T41" fmla="*/ 89 h 254"/>
                <a:gd name="T42" fmla="*/ 8 w 285"/>
                <a:gd name="T43" fmla="*/ 138 h 254"/>
                <a:gd name="T44" fmla="*/ 267 w 285"/>
                <a:gd name="T45" fmla="*/ 95 h 254"/>
                <a:gd name="T46" fmla="*/ 267 w 285"/>
                <a:gd name="T47" fmla="*/ 95 h 254"/>
                <a:gd name="T48" fmla="*/ 5 w 285"/>
                <a:gd name="T49" fmla="*/ 116 h 254"/>
                <a:gd name="T50" fmla="*/ 4 w 285"/>
                <a:gd name="T51" fmla="*/ 111 h 254"/>
                <a:gd name="T52" fmla="*/ 2 w 285"/>
                <a:gd name="T53" fmla="*/ 115 h 254"/>
                <a:gd name="T54" fmla="*/ 2 w 285"/>
                <a:gd name="T55" fmla="*/ 128 h 254"/>
                <a:gd name="T56" fmla="*/ 30 w 285"/>
                <a:gd name="T57" fmla="*/ 131 h 254"/>
                <a:gd name="T58" fmla="*/ 30 w 285"/>
                <a:gd name="T59" fmla="*/ 131 h 254"/>
                <a:gd name="T60" fmla="*/ 40 w 285"/>
                <a:gd name="T61" fmla="*/ 193 h 254"/>
                <a:gd name="T62" fmla="*/ 148 w 285"/>
                <a:gd name="T63" fmla="*/ 149 h 254"/>
                <a:gd name="T64" fmla="*/ 280 w 285"/>
                <a:gd name="T65" fmla="*/ 148 h 254"/>
                <a:gd name="T66" fmla="*/ 136 w 285"/>
                <a:gd name="T67" fmla="*/ 159 h 254"/>
                <a:gd name="T68" fmla="*/ 136 w 285"/>
                <a:gd name="T69" fmla="*/ 159 h 254"/>
                <a:gd name="T70" fmla="*/ 244 w 285"/>
                <a:gd name="T71" fmla="*/ 161 h 254"/>
                <a:gd name="T72" fmla="*/ 202 w 285"/>
                <a:gd name="T73" fmla="*/ 254 h 254"/>
                <a:gd name="T74" fmla="*/ 93 w 285"/>
                <a:gd name="T75" fmla="*/ 233 h 254"/>
                <a:gd name="T76" fmla="*/ 167 w 285"/>
                <a:gd name="T77" fmla="*/ 248 h 254"/>
                <a:gd name="T78" fmla="*/ 84 w 285"/>
                <a:gd name="T79" fmla="*/ 236 h 254"/>
                <a:gd name="T80" fmla="*/ 109 w 285"/>
                <a:gd name="T81" fmla="*/ 254 h 254"/>
                <a:gd name="T82" fmla="*/ 167 w 285"/>
                <a:gd name="T8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5" h="254">
                  <a:moveTo>
                    <a:pt x="206" y="0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186" y="21"/>
                    <a:pt x="198" y="31"/>
                    <a:pt x="211" y="2"/>
                  </a:cubicBezTo>
                  <a:cubicBezTo>
                    <a:pt x="210" y="1"/>
                    <a:pt x="208" y="0"/>
                    <a:pt x="206" y="0"/>
                  </a:cubicBezTo>
                  <a:close/>
                  <a:moveTo>
                    <a:pt x="112" y="0"/>
                  </a:moveTo>
                  <a:cubicBezTo>
                    <a:pt x="80" y="8"/>
                    <a:pt x="80" y="8"/>
                    <a:pt x="80" y="8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112" y="0"/>
                  </a:lnTo>
                  <a:close/>
                  <a:moveTo>
                    <a:pt x="84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78" y="4"/>
                    <a:pt x="78" y="4"/>
                    <a:pt x="78" y="4"/>
                  </a:cubicBezTo>
                  <a:lnTo>
                    <a:pt x="84" y="0"/>
                  </a:lnTo>
                  <a:close/>
                  <a:moveTo>
                    <a:pt x="87" y="0"/>
                  </a:moveTo>
                  <a:cubicBezTo>
                    <a:pt x="85" y="2"/>
                    <a:pt x="83" y="4"/>
                    <a:pt x="81" y="5"/>
                  </a:cubicBezTo>
                  <a:cubicBezTo>
                    <a:pt x="88" y="4"/>
                    <a:pt x="95" y="2"/>
                    <a:pt x="102" y="0"/>
                  </a:cubicBezTo>
                  <a:lnTo>
                    <a:pt x="87" y="0"/>
                  </a:lnTo>
                  <a:close/>
                  <a:moveTo>
                    <a:pt x="146" y="3"/>
                  </a:moveTo>
                  <a:cubicBezTo>
                    <a:pt x="131" y="4"/>
                    <a:pt x="115" y="16"/>
                    <a:pt x="97" y="29"/>
                  </a:cubicBezTo>
                  <a:cubicBezTo>
                    <a:pt x="125" y="29"/>
                    <a:pt x="153" y="20"/>
                    <a:pt x="181" y="24"/>
                  </a:cubicBezTo>
                  <a:cubicBezTo>
                    <a:pt x="169" y="8"/>
                    <a:pt x="157" y="3"/>
                    <a:pt x="146" y="3"/>
                  </a:cubicBezTo>
                  <a:close/>
                  <a:moveTo>
                    <a:pt x="219" y="9"/>
                  </a:moveTo>
                  <a:cubicBezTo>
                    <a:pt x="214" y="16"/>
                    <a:pt x="208" y="22"/>
                    <a:pt x="205" y="29"/>
                  </a:cubicBezTo>
                  <a:cubicBezTo>
                    <a:pt x="217" y="32"/>
                    <a:pt x="227" y="36"/>
                    <a:pt x="237" y="41"/>
                  </a:cubicBezTo>
                  <a:lnTo>
                    <a:pt x="219" y="9"/>
                  </a:lnTo>
                  <a:close/>
                  <a:moveTo>
                    <a:pt x="62" y="11"/>
                  </a:moveTo>
                  <a:cubicBezTo>
                    <a:pt x="60" y="14"/>
                    <a:pt x="60" y="14"/>
                    <a:pt x="60" y="14"/>
                  </a:cubicBezTo>
                  <a:cubicBezTo>
                    <a:pt x="49" y="42"/>
                    <a:pt x="34" y="86"/>
                    <a:pt x="30" y="117"/>
                  </a:cubicBezTo>
                  <a:cubicBezTo>
                    <a:pt x="41" y="79"/>
                    <a:pt x="74" y="48"/>
                    <a:pt x="77" y="43"/>
                  </a:cubicBezTo>
                  <a:cubicBezTo>
                    <a:pt x="76" y="39"/>
                    <a:pt x="64" y="18"/>
                    <a:pt x="62" y="11"/>
                  </a:cubicBezTo>
                  <a:close/>
                  <a:moveTo>
                    <a:pt x="52" y="28"/>
                  </a:moveTo>
                  <a:cubicBezTo>
                    <a:pt x="24" y="76"/>
                    <a:pt x="24" y="76"/>
                    <a:pt x="24" y="76"/>
                  </a:cubicBezTo>
                  <a:cubicBezTo>
                    <a:pt x="23" y="88"/>
                    <a:pt x="24" y="100"/>
                    <a:pt x="28" y="115"/>
                  </a:cubicBezTo>
                  <a:cubicBezTo>
                    <a:pt x="32" y="85"/>
                    <a:pt x="40" y="53"/>
                    <a:pt x="52" y="28"/>
                  </a:cubicBezTo>
                  <a:close/>
                  <a:moveTo>
                    <a:pt x="205" y="33"/>
                  </a:moveTo>
                  <a:cubicBezTo>
                    <a:pt x="221" y="57"/>
                    <a:pt x="237" y="89"/>
                    <a:pt x="253" y="113"/>
                  </a:cubicBezTo>
                  <a:cubicBezTo>
                    <a:pt x="257" y="104"/>
                    <a:pt x="259" y="93"/>
                    <a:pt x="260" y="83"/>
                  </a:cubicBezTo>
                  <a:cubicBezTo>
                    <a:pt x="241" y="48"/>
                    <a:pt x="241" y="48"/>
                    <a:pt x="241" y="48"/>
                  </a:cubicBezTo>
                  <a:cubicBezTo>
                    <a:pt x="228" y="44"/>
                    <a:pt x="215" y="41"/>
                    <a:pt x="205" y="33"/>
                  </a:cubicBezTo>
                  <a:close/>
                  <a:moveTo>
                    <a:pt x="179" y="34"/>
                  </a:moveTo>
                  <a:cubicBezTo>
                    <a:pt x="153" y="34"/>
                    <a:pt x="126" y="38"/>
                    <a:pt x="101" y="41"/>
                  </a:cubicBezTo>
                  <a:cubicBezTo>
                    <a:pt x="113" y="65"/>
                    <a:pt x="128" y="94"/>
                    <a:pt x="144" y="118"/>
                  </a:cubicBezTo>
                  <a:cubicBezTo>
                    <a:pt x="156" y="90"/>
                    <a:pt x="177" y="65"/>
                    <a:pt x="190" y="35"/>
                  </a:cubicBezTo>
                  <a:cubicBezTo>
                    <a:pt x="187" y="35"/>
                    <a:pt x="183" y="34"/>
                    <a:pt x="179" y="34"/>
                  </a:cubicBezTo>
                  <a:close/>
                  <a:moveTo>
                    <a:pt x="201" y="41"/>
                  </a:moveTo>
                  <a:cubicBezTo>
                    <a:pt x="185" y="69"/>
                    <a:pt x="169" y="101"/>
                    <a:pt x="153" y="129"/>
                  </a:cubicBezTo>
                  <a:cubicBezTo>
                    <a:pt x="185" y="129"/>
                    <a:pt x="217" y="129"/>
                    <a:pt x="249" y="127"/>
                  </a:cubicBezTo>
                  <a:cubicBezTo>
                    <a:pt x="237" y="97"/>
                    <a:pt x="221" y="69"/>
                    <a:pt x="201" y="41"/>
                  </a:cubicBezTo>
                  <a:close/>
                  <a:moveTo>
                    <a:pt x="78" y="52"/>
                  </a:moveTo>
                  <a:cubicBezTo>
                    <a:pt x="73" y="56"/>
                    <a:pt x="39" y="100"/>
                    <a:pt x="33" y="124"/>
                  </a:cubicBezTo>
                  <a:cubicBezTo>
                    <a:pt x="36" y="151"/>
                    <a:pt x="43" y="171"/>
                    <a:pt x="61" y="197"/>
                  </a:cubicBezTo>
                  <a:cubicBezTo>
                    <a:pt x="47" y="130"/>
                    <a:pt x="70" y="71"/>
                    <a:pt x="78" y="52"/>
                  </a:cubicBezTo>
                  <a:close/>
                  <a:moveTo>
                    <a:pt x="83" y="56"/>
                  </a:moveTo>
                  <a:cubicBezTo>
                    <a:pt x="70" y="80"/>
                    <a:pt x="49" y="152"/>
                    <a:pt x="77" y="210"/>
                  </a:cubicBezTo>
                  <a:cubicBezTo>
                    <a:pt x="85" y="190"/>
                    <a:pt x="129" y="142"/>
                    <a:pt x="123" y="137"/>
                  </a:cubicBezTo>
                  <a:cubicBezTo>
                    <a:pt x="119" y="131"/>
                    <a:pt x="97" y="76"/>
                    <a:pt x="83" y="56"/>
                  </a:cubicBezTo>
                  <a:close/>
                  <a:moveTo>
                    <a:pt x="21" y="81"/>
                  </a:moveTo>
                  <a:cubicBezTo>
                    <a:pt x="21" y="81"/>
                    <a:pt x="21" y="81"/>
                    <a:pt x="21" y="81"/>
                  </a:cubicBezTo>
                  <a:cubicBezTo>
                    <a:pt x="15" y="107"/>
                    <a:pt x="16" y="132"/>
                    <a:pt x="19" y="157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49"/>
                    <a:pt x="22" y="138"/>
                    <a:pt x="27" y="127"/>
                  </a:cubicBezTo>
                  <a:cubicBezTo>
                    <a:pt x="20" y="111"/>
                    <a:pt x="21" y="97"/>
                    <a:pt x="21" y="81"/>
                  </a:cubicBezTo>
                  <a:close/>
                  <a:moveTo>
                    <a:pt x="17" y="89"/>
                  </a:moveTo>
                  <a:cubicBezTo>
                    <a:pt x="10" y="100"/>
                    <a:pt x="10" y="100"/>
                    <a:pt x="10" y="100"/>
                  </a:cubicBezTo>
                  <a:cubicBezTo>
                    <a:pt x="7" y="113"/>
                    <a:pt x="6" y="125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30"/>
                    <a:pt x="14" y="111"/>
                    <a:pt x="17" y="89"/>
                  </a:cubicBezTo>
                  <a:close/>
                  <a:moveTo>
                    <a:pt x="267" y="95"/>
                  </a:moveTo>
                  <a:cubicBezTo>
                    <a:pt x="265" y="106"/>
                    <a:pt x="263" y="117"/>
                    <a:pt x="261" y="129"/>
                  </a:cubicBezTo>
                  <a:cubicBezTo>
                    <a:pt x="268" y="129"/>
                    <a:pt x="278" y="129"/>
                    <a:pt x="285" y="128"/>
                  </a:cubicBezTo>
                  <a:lnTo>
                    <a:pt x="267" y="95"/>
                  </a:lnTo>
                  <a:close/>
                  <a:moveTo>
                    <a:pt x="9" y="103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7" y="108"/>
                    <a:pt x="6" y="112"/>
                    <a:pt x="5" y="116"/>
                  </a:cubicBezTo>
                  <a:cubicBezTo>
                    <a:pt x="6" y="112"/>
                    <a:pt x="7" y="108"/>
                    <a:pt x="9" y="103"/>
                  </a:cubicBezTo>
                  <a:close/>
                  <a:moveTo>
                    <a:pt x="5" y="109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4" y="114"/>
                    <a:pt x="4" y="116"/>
                    <a:pt x="4" y="119"/>
                  </a:cubicBezTo>
                  <a:cubicBezTo>
                    <a:pt x="4" y="116"/>
                    <a:pt x="5" y="112"/>
                    <a:pt x="5" y="109"/>
                  </a:cubicBezTo>
                  <a:close/>
                  <a:moveTo>
                    <a:pt x="2" y="115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20"/>
                    <a:pt x="0" y="122"/>
                    <a:pt x="0" y="124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7"/>
                    <a:pt x="3" y="126"/>
                    <a:pt x="3" y="125"/>
                  </a:cubicBezTo>
                  <a:cubicBezTo>
                    <a:pt x="2" y="122"/>
                    <a:pt x="2" y="118"/>
                    <a:pt x="2" y="115"/>
                  </a:cubicBezTo>
                  <a:close/>
                  <a:moveTo>
                    <a:pt x="30" y="131"/>
                  </a:moveTo>
                  <a:cubicBezTo>
                    <a:pt x="36" y="173"/>
                    <a:pt x="45" y="204"/>
                    <a:pt x="64" y="233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51" y="197"/>
                    <a:pt x="42" y="179"/>
                    <a:pt x="30" y="131"/>
                  </a:cubicBezTo>
                  <a:close/>
                  <a:moveTo>
                    <a:pt x="27" y="135"/>
                  </a:moveTo>
                  <a:cubicBezTo>
                    <a:pt x="24" y="145"/>
                    <a:pt x="23" y="155"/>
                    <a:pt x="23" y="164"/>
                  </a:cubicBezTo>
                  <a:cubicBezTo>
                    <a:pt x="40" y="193"/>
                    <a:pt x="40" y="193"/>
                    <a:pt x="40" y="193"/>
                  </a:cubicBezTo>
                  <a:cubicBezTo>
                    <a:pt x="35" y="173"/>
                    <a:pt x="32" y="153"/>
                    <a:pt x="27" y="135"/>
                  </a:cubicBezTo>
                  <a:close/>
                  <a:moveTo>
                    <a:pt x="244" y="148"/>
                  </a:moveTo>
                  <a:cubicBezTo>
                    <a:pt x="215" y="151"/>
                    <a:pt x="185" y="149"/>
                    <a:pt x="148" y="149"/>
                  </a:cubicBezTo>
                  <a:cubicBezTo>
                    <a:pt x="160" y="173"/>
                    <a:pt x="173" y="202"/>
                    <a:pt x="184" y="226"/>
                  </a:cubicBezTo>
                  <a:lnTo>
                    <a:pt x="244" y="148"/>
                  </a:lnTo>
                  <a:close/>
                  <a:moveTo>
                    <a:pt x="280" y="148"/>
                  </a:moveTo>
                  <a:cubicBezTo>
                    <a:pt x="251" y="148"/>
                    <a:pt x="254" y="168"/>
                    <a:pt x="256" y="190"/>
                  </a:cubicBezTo>
                  <a:lnTo>
                    <a:pt x="280" y="148"/>
                  </a:lnTo>
                  <a:close/>
                  <a:moveTo>
                    <a:pt x="136" y="159"/>
                  </a:moveTo>
                  <a:cubicBezTo>
                    <a:pt x="130" y="173"/>
                    <a:pt x="106" y="205"/>
                    <a:pt x="98" y="221"/>
                  </a:cubicBezTo>
                  <a:cubicBezTo>
                    <a:pt x="121" y="233"/>
                    <a:pt x="149" y="233"/>
                    <a:pt x="177" y="233"/>
                  </a:cubicBezTo>
                  <a:cubicBezTo>
                    <a:pt x="160" y="210"/>
                    <a:pt x="150" y="181"/>
                    <a:pt x="136" y="159"/>
                  </a:cubicBezTo>
                  <a:close/>
                  <a:moveTo>
                    <a:pt x="244" y="161"/>
                  </a:moveTo>
                  <a:cubicBezTo>
                    <a:pt x="234" y="178"/>
                    <a:pt x="215" y="206"/>
                    <a:pt x="189" y="233"/>
                  </a:cubicBezTo>
                  <a:cubicBezTo>
                    <a:pt x="249" y="218"/>
                    <a:pt x="257" y="201"/>
                    <a:pt x="244" y="161"/>
                  </a:cubicBezTo>
                  <a:close/>
                  <a:moveTo>
                    <a:pt x="238" y="223"/>
                  </a:moveTo>
                  <a:cubicBezTo>
                    <a:pt x="188" y="240"/>
                    <a:pt x="188" y="240"/>
                    <a:pt x="188" y="240"/>
                  </a:cubicBezTo>
                  <a:cubicBezTo>
                    <a:pt x="202" y="254"/>
                    <a:pt x="202" y="254"/>
                    <a:pt x="202" y="254"/>
                  </a:cubicBezTo>
                  <a:cubicBezTo>
                    <a:pt x="220" y="254"/>
                    <a:pt x="220" y="254"/>
                    <a:pt x="220" y="254"/>
                  </a:cubicBezTo>
                  <a:lnTo>
                    <a:pt x="238" y="223"/>
                  </a:lnTo>
                  <a:close/>
                  <a:moveTo>
                    <a:pt x="93" y="233"/>
                  </a:moveTo>
                  <a:cubicBezTo>
                    <a:pt x="103" y="241"/>
                    <a:pt x="110" y="249"/>
                    <a:pt x="118" y="254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60" y="252"/>
                    <a:pt x="164" y="251"/>
                    <a:pt x="167" y="248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150" y="241"/>
                    <a:pt x="117" y="241"/>
                    <a:pt x="93" y="233"/>
                  </a:cubicBezTo>
                  <a:close/>
                  <a:moveTo>
                    <a:pt x="84" y="236"/>
                  </a:moveTo>
                  <a:cubicBezTo>
                    <a:pt x="76" y="253"/>
                    <a:pt x="76" y="253"/>
                    <a:pt x="76" y="253"/>
                  </a:cubicBezTo>
                  <a:cubicBezTo>
                    <a:pt x="80" y="254"/>
                    <a:pt x="80" y="254"/>
                    <a:pt x="80" y="254"/>
                  </a:cubicBezTo>
                  <a:cubicBezTo>
                    <a:pt x="109" y="254"/>
                    <a:pt x="109" y="254"/>
                    <a:pt x="109" y="254"/>
                  </a:cubicBezTo>
                  <a:lnTo>
                    <a:pt x="84" y="236"/>
                  </a:lnTo>
                  <a:close/>
                  <a:moveTo>
                    <a:pt x="183" y="244"/>
                  </a:moveTo>
                  <a:cubicBezTo>
                    <a:pt x="167" y="254"/>
                    <a:pt x="167" y="254"/>
                    <a:pt x="167" y="254"/>
                  </a:cubicBezTo>
                  <a:cubicBezTo>
                    <a:pt x="194" y="254"/>
                    <a:pt x="194" y="254"/>
                    <a:pt x="194" y="254"/>
                  </a:cubicBezTo>
                  <a:lnTo>
                    <a:pt x="183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9" name="Rectangle 18"/>
            <p:cNvSpPr>
              <a:spLocks noChangeAspect="1" noChangeArrowheads="1"/>
            </p:cNvSpPr>
            <p:nvPr userDrawn="1"/>
          </p:nvSpPr>
          <p:spPr bwMode="auto">
            <a:xfrm>
              <a:off x="2152" y="2217"/>
              <a:ext cx="171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de-DE" altLang="de-DE" sz="1400" b="0" dirty="0">
                  <a:solidFill>
                    <a:schemeClr val="bg1"/>
                  </a:solidFill>
                  <a:latin typeface="DIN-BoldAlternate" panose="020B0500000000000000" pitchFamily="34" charset="0"/>
                </a:rPr>
                <a:t>Computer</a:t>
              </a:r>
              <a:r>
                <a:rPr lang="de-DE" altLang="de-DE" sz="1400" b="0" dirty="0">
                  <a:solidFill>
                    <a:srgbClr val="000000"/>
                  </a:solidFill>
                  <a:latin typeface="DIN-BoldAlternate" panose="020B0500000000000000" pitchFamily="34" charset="0"/>
                </a:rPr>
                <a:t> </a:t>
              </a:r>
              <a:r>
                <a:rPr lang="de-DE" altLang="de-DE" sz="1400" b="0" dirty="0">
                  <a:solidFill>
                    <a:schemeClr val="bg1"/>
                  </a:solidFill>
                  <a:latin typeface="DIN-BoldAlternate" panose="020B0500000000000000" pitchFamily="34" charset="0"/>
                </a:rPr>
                <a:t>Graphics</a:t>
              </a:r>
              <a:endParaRPr lang="de-DE" altLang="de-DE" sz="1400" b="0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 19"/>
            <p:cNvSpPr>
              <a:spLocks noChangeAspect="1" noChangeArrowheads="1"/>
            </p:cNvSpPr>
            <p:nvPr userDrawn="1"/>
          </p:nvSpPr>
          <p:spPr bwMode="auto">
            <a:xfrm>
              <a:off x="2174" y="2420"/>
              <a:ext cx="32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de-DE" altLang="de-DE" sz="1400" b="0" dirty="0" err="1">
                  <a:solidFill>
                    <a:schemeClr val="bg1"/>
                  </a:solidFill>
                  <a:latin typeface="DIN-BoldAlternate" panose="020B0500000000000000" pitchFamily="34" charset="0"/>
                </a:rPr>
                <a:t>and</a:t>
              </a:r>
              <a:endParaRPr lang="de-DE" altLang="de-DE" sz="1400" b="0" dirty="0">
                <a:solidFill>
                  <a:schemeClr val="bg1"/>
                </a:solidFill>
              </a:endParaRPr>
            </a:p>
          </p:txBody>
        </p:sp>
        <p:sp>
          <p:nvSpPr>
            <p:cNvPr id="31" name="Rectangle 20"/>
            <p:cNvSpPr>
              <a:spLocks noChangeAspect="1" noChangeArrowheads="1"/>
            </p:cNvSpPr>
            <p:nvPr userDrawn="1"/>
          </p:nvSpPr>
          <p:spPr bwMode="auto">
            <a:xfrm>
              <a:off x="2490" y="2420"/>
              <a:ext cx="119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de-DE" altLang="de-DE" sz="1400" b="0" dirty="0">
                  <a:solidFill>
                    <a:srgbClr val="000000"/>
                  </a:solidFill>
                  <a:latin typeface="DIN-BoldAlternate" panose="020B0500000000000000" pitchFamily="34" charset="0"/>
                </a:rPr>
                <a:t> </a:t>
              </a:r>
              <a:r>
                <a:rPr lang="de-DE" altLang="de-DE" sz="1400" b="0" dirty="0" err="1">
                  <a:solidFill>
                    <a:schemeClr val="bg1"/>
                  </a:solidFill>
                  <a:latin typeface="DIN-BoldAlternate" panose="020B0500000000000000" pitchFamily="34" charset="0"/>
                </a:rPr>
                <a:t>Visualization</a:t>
              </a:r>
              <a:endParaRPr lang="de-DE" altLang="de-DE" sz="1400" b="0" dirty="0">
                <a:solidFill>
                  <a:schemeClr val="bg1"/>
                </a:solidFill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775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sm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067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1600" y="1196752"/>
            <a:ext cx="5478197" cy="5040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88021" y="1196752"/>
            <a:ext cx="5280587" cy="5040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015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7543" y="332656"/>
            <a:ext cx="9690893" cy="36004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19403" y="1268760"/>
            <a:ext cx="527575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19404" y="1988843"/>
            <a:ext cx="5277115" cy="424847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96002" y="1268760"/>
            <a:ext cx="547260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96001" y="1988840"/>
            <a:ext cx="5472608" cy="4248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05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4956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501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172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6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62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09567" y="1676400"/>
            <a:ext cx="2499784" cy="4419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303867" y="1676400"/>
            <a:ext cx="7302500" cy="44196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666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0"/>
            <a:ext cx="12192000" cy="1052736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7489" y="332141"/>
            <a:ext cx="1008112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600" y="1196752"/>
            <a:ext cx="1088915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die Formate des Vorlagentextes zu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451" y="6324600"/>
            <a:ext cx="234420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19669" y="6324600"/>
            <a:ext cx="614468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60364" y="6324600"/>
            <a:ext cx="220824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solidFill>
                  <a:schemeClr val="bg2"/>
                </a:solidFill>
                <a:latin typeface="+mn-lt"/>
              </a:defRPr>
            </a:lvl1pPr>
          </a:lstStyle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 bwMode="auto">
          <a:xfrm>
            <a:off x="0" y="1000128"/>
            <a:ext cx="12192000" cy="12382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10" name="Picture 2" descr="D:\Uni\allgemeines\Logo\cgvLogo_white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84"/>
          <a:stretch/>
        </p:blipFill>
        <p:spPr bwMode="auto">
          <a:xfrm>
            <a:off x="679282" y="229983"/>
            <a:ext cx="618252" cy="6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573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1145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8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Towards Globally Optimal Normal Orientations for Large Point Clouds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Nico Schertler, Bogdan </a:t>
            </a:r>
            <a:r>
              <a:rPr lang="de-DE" dirty="0" err="1"/>
              <a:t>Savchynskyy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Stefan Gumhold [CGF2016]</a:t>
            </a:r>
          </a:p>
        </p:txBody>
      </p:sp>
    </p:spTree>
    <p:extLst>
      <p:ext uri="{BB962C8B-B14F-4D97-AF65-F5344CB8AC3E}">
        <p14:creationId xmlns:p14="http://schemas.microsoft.com/office/powerpoint/2010/main" val="4064226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Given</a:t>
            </a:r>
            <a:r>
              <a:rPr lang="de-DE" dirty="0"/>
              <a:t> an </a:t>
            </a:r>
            <a:r>
              <a:rPr lang="de-DE" dirty="0" err="1"/>
              <a:t>unstructured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unoriented</a:t>
            </a:r>
            <a:r>
              <a:rPr lang="de-DE" dirty="0"/>
              <a:t> </a:t>
            </a:r>
            <a:r>
              <a:rPr lang="de-DE" dirty="0" err="1"/>
              <a:t>normals</a:t>
            </a:r>
            <a:r>
              <a:rPr lang="de-DE" dirty="0"/>
              <a:t>: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 dirty="0"/>
              <a:t>Towards Globally Optimal Normal Orientations for Large Point Clouds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1917312"/>
            <a:ext cx="4024110" cy="432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1535328"/>
            <a:ext cx="2347398" cy="252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3861288"/>
            <a:ext cx="2347398" cy="252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202" y="1401389"/>
            <a:ext cx="2347398" cy="252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201" y="3861288"/>
            <a:ext cx="2347398" cy="2520000"/>
          </a:xfrm>
          <a:prstGeom prst="rect">
            <a:avLst/>
          </a:prstGeom>
        </p:spPr>
      </p:pic>
      <p:cxnSp>
        <p:nvCxnSpPr>
          <p:cNvPr id="20" name="Gerade Verbindung mit Pfeil 19"/>
          <p:cNvCxnSpPr/>
          <p:nvPr/>
        </p:nvCxnSpPr>
        <p:spPr bwMode="auto">
          <a:xfrm>
            <a:off x="3461750" y="2922666"/>
            <a:ext cx="18892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hteck 20"/>
          <p:cNvSpPr/>
          <p:nvPr/>
        </p:nvSpPr>
        <p:spPr>
          <a:xfrm>
            <a:off x="3493197" y="2614889"/>
            <a:ext cx="17843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" b="0" dirty="0">
                <a:solidFill>
                  <a:schemeClr val="tx2"/>
                </a:solidFill>
                <a:latin typeface="+mj-lt"/>
              </a:rPr>
              <a:t>Double-</a:t>
            </a:r>
            <a:r>
              <a:rPr lang="de-DE" sz="1400" b="0" dirty="0" err="1">
                <a:solidFill>
                  <a:schemeClr val="tx2"/>
                </a:solidFill>
                <a:latin typeface="+mj-lt"/>
              </a:rPr>
              <a:t>Sided</a:t>
            </a:r>
            <a:r>
              <a:rPr lang="de-DE" sz="1400" b="0" dirty="0">
                <a:solidFill>
                  <a:schemeClr val="tx2"/>
                </a:solidFill>
                <a:latin typeface="+mj-lt"/>
              </a:rPr>
              <a:t> </a:t>
            </a:r>
            <a:r>
              <a:rPr lang="de-DE" sz="1400" b="0" dirty="0" err="1">
                <a:solidFill>
                  <a:schemeClr val="tx2"/>
                </a:solidFill>
                <a:latin typeface="+mj-lt"/>
              </a:rPr>
              <a:t>Lighting</a:t>
            </a:r>
            <a:endParaRPr lang="de-DE" sz="1400" b="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3" name="Gerade Verbindung mit Pfeil 22"/>
          <p:cNvCxnSpPr/>
          <p:nvPr/>
        </p:nvCxnSpPr>
        <p:spPr bwMode="auto">
          <a:xfrm>
            <a:off x="3535158" y="5007732"/>
            <a:ext cx="18892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Rechteck 23"/>
          <p:cNvSpPr/>
          <p:nvPr/>
        </p:nvSpPr>
        <p:spPr>
          <a:xfrm>
            <a:off x="3654292" y="4699955"/>
            <a:ext cx="1609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" b="0" dirty="0">
                <a:solidFill>
                  <a:schemeClr val="tx2"/>
                </a:solidFill>
                <a:latin typeface="+mj-lt"/>
              </a:rPr>
              <a:t>Normal Orientation</a:t>
            </a:r>
          </a:p>
        </p:txBody>
      </p:sp>
      <p:cxnSp>
        <p:nvCxnSpPr>
          <p:cNvPr id="25" name="Gerade Verbindung mit Pfeil 24"/>
          <p:cNvCxnSpPr/>
          <p:nvPr/>
        </p:nvCxnSpPr>
        <p:spPr bwMode="auto">
          <a:xfrm>
            <a:off x="7448506" y="2922666"/>
            <a:ext cx="18892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chteck 25"/>
          <p:cNvSpPr/>
          <p:nvPr/>
        </p:nvSpPr>
        <p:spPr>
          <a:xfrm>
            <a:off x="7431324" y="2614889"/>
            <a:ext cx="18816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" b="0" dirty="0" err="1">
                <a:solidFill>
                  <a:schemeClr val="tx2"/>
                </a:solidFill>
                <a:latin typeface="+mj-lt"/>
              </a:rPr>
              <a:t>Poisson</a:t>
            </a:r>
            <a:r>
              <a:rPr lang="de-DE" sz="1400" b="0" dirty="0">
                <a:solidFill>
                  <a:schemeClr val="tx2"/>
                </a:solidFill>
                <a:latin typeface="+mj-lt"/>
              </a:rPr>
              <a:t> </a:t>
            </a:r>
            <a:r>
              <a:rPr lang="de-DE" sz="1400" b="0" dirty="0" err="1">
                <a:solidFill>
                  <a:schemeClr val="tx2"/>
                </a:solidFill>
                <a:latin typeface="+mj-lt"/>
              </a:rPr>
              <a:t>Reconstruction</a:t>
            </a:r>
            <a:endParaRPr lang="de-DE" sz="1400" b="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7" name="Gerade Verbindung mit Pfeil 26"/>
          <p:cNvCxnSpPr/>
          <p:nvPr/>
        </p:nvCxnSpPr>
        <p:spPr bwMode="auto">
          <a:xfrm>
            <a:off x="7465688" y="5013898"/>
            <a:ext cx="18892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hteck 27"/>
          <p:cNvSpPr/>
          <p:nvPr/>
        </p:nvSpPr>
        <p:spPr>
          <a:xfrm>
            <a:off x="7448506" y="4706121"/>
            <a:ext cx="18816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" b="0" dirty="0" err="1">
                <a:solidFill>
                  <a:schemeClr val="tx2"/>
                </a:solidFill>
                <a:latin typeface="+mj-lt"/>
              </a:rPr>
              <a:t>Poisson</a:t>
            </a:r>
            <a:r>
              <a:rPr lang="de-DE" sz="1400" b="0" dirty="0">
                <a:solidFill>
                  <a:schemeClr val="tx2"/>
                </a:solidFill>
                <a:latin typeface="+mj-lt"/>
              </a:rPr>
              <a:t> </a:t>
            </a:r>
            <a:r>
              <a:rPr lang="de-DE" sz="1400" b="0" dirty="0" err="1">
                <a:solidFill>
                  <a:schemeClr val="tx2"/>
                </a:solidFill>
                <a:latin typeface="+mj-lt"/>
              </a:rPr>
              <a:t>Reconstruction</a:t>
            </a:r>
            <a:endParaRPr lang="de-DE" sz="1400" b="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696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Orientation </a:t>
            </a:r>
            <a:r>
              <a:rPr lang="de-DE" dirty="0" err="1"/>
              <a:t>from</a:t>
            </a:r>
            <a:r>
              <a:rPr lang="de-DE" dirty="0"/>
              <a:t> 3D Scans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1600" y="1196752"/>
            <a:ext cx="7367669" cy="504056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In </a:t>
            </a:r>
            <a:r>
              <a:rPr lang="de-DE" dirty="0" err="1"/>
              <a:t>many</a:t>
            </a:r>
            <a:r>
              <a:rPr lang="de-DE" dirty="0"/>
              <a:t> 3D-scanning </a:t>
            </a:r>
            <a:r>
              <a:rPr lang="de-DE" dirty="0" err="1"/>
              <a:t>applications</a:t>
            </a:r>
            <a:r>
              <a:rPr lang="de-DE" dirty="0"/>
              <a:t>, </a:t>
            </a:r>
            <a:r>
              <a:rPr lang="de-DE" dirty="0" err="1"/>
              <a:t>orientation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deduced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sensor</a:t>
            </a:r>
            <a:r>
              <a:rPr lang="de-DE" dirty="0"/>
              <a:t> </a:t>
            </a:r>
            <a:r>
              <a:rPr lang="de-DE" dirty="0" err="1"/>
              <a:t>position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This </a:t>
            </a:r>
            <a:r>
              <a:rPr lang="de-DE" dirty="0" err="1"/>
              <a:t>approach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: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sensor</a:t>
            </a:r>
            <a:r>
              <a:rPr lang="de-DE" dirty="0"/>
              <a:t> </a:t>
            </a:r>
            <a:r>
              <a:rPr lang="de-DE" dirty="0" err="1"/>
              <a:t>position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available</a:t>
            </a:r>
            <a:endParaRPr lang="de-DE" dirty="0"/>
          </a:p>
          <a:p>
            <a:r>
              <a:rPr lang="de-DE" dirty="0" err="1"/>
              <a:t>if</a:t>
            </a:r>
            <a:r>
              <a:rPr lang="de-DE" dirty="0"/>
              <a:t> normal </a:t>
            </a:r>
            <a:r>
              <a:rPr lang="de-DE" dirty="0" err="1"/>
              <a:t>directions</a:t>
            </a:r>
            <a:r>
              <a:rPr lang="de-DE" dirty="0"/>
              <a:t> do not </a:t>
            </a:r>
            <a:r>
              <a:rPr lang="de-DE" dirty="0" err="1"/>
              <a:t>represent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acquired</a:t>
            </a:r>
            <a:r>
              <a:rPr lang="de-DE" dirty="0"/>
              <a:t> </a:t>
            </a:r>
            <a:r>
              <a:rPr lang="de-DE" dirty="0" err="1"/>
              <a:t>geometry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Ellipse 6"/>
          <p:cNvSpPr/>
          <p:nvPr/>
        </p:nvSpPr>
        <p:spPr bwMode="auto">
          <a:xfrm>
            <a:off x="8928409" y="2981128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9216441" y="2765104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9576481" y="2693096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9936521" y="2809306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10235235" y="2684340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10437939" y="2405064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 bwMode="auto">
          <a:xfrm flipH="1" flipV="1">
            <a:off x="8692520" y="2743102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Gerade Verbindung mit Pfeil 14"/>
          <p:cNvCxnSpPr/>
          <p:nvPr/>
        </p:nvCxnSpPr>
        <p:spPr bwMode="auto">
          <a:xfrm>
            <a:off x="9001779" y="3052225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Gerade Verbindung mit Pfeil 17"/>
          <p:cNvCxnSpPr/>
          <p:nvPr/>
        </p:nvCxnSpPr>
        <p:spPr bwMode="auto">
          <a:xfrm rot="715179" flipH="1" flipV="1">
            <a:off x="9010487" y="2496455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rade Verbindung mit Pfeil 18"/>
          <p:cNvCxnSpPr/>
          <p:nvPr/>
        </p:nvCxnSpPr>
        <p:spPr bwMode="auto">
          <a:xfrm rot="715179">
            <a:off x="9249890" y="2861755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 Verbindung mit Pfeil 22"/>
          <p:cNvCxnSpPr/>
          <p:nvPr/>
        </p:nvCxnSpPr>
        <p:spPr bwMode="auto">
          <a:xfrm rot="2911990" flipH="1" flipV="1">
            <a:off x="9502136" y="2389613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Gerade Verbindung mit Pfeil 23"/>
          <p:cNvCxnSpPr/>
          <p:nvPr/>
        </p:nvCxnSpPr>
        <p:spPr bwMode="auto">
          <a:xfrm rot="2911990">
            <a:off x="9479042" y="2822989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 Verbindung mit Pfeil 25"/>
          <p:cNvCxnSpPr/>
          <p:nvPr/>
        </p:nvCxnSpPr>
        <p:spPr bwMode="auto">
          <a:xfrm rot="2371738" flipH="1" flipV="1">
            <a:off x="9830642" y="2511336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Gerade Verbindung mit Pfeil 26"/>
          <p:cNvCxnSpPr/>
          <p:nvPr/>
        </p:nvCxnSpPr>
        <p:spPr bwMode="auto">
          <a:xfrm rot="2371738">
            <a:off x="9875311" y="2943844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8"/>
          <p:cNvCxnSpPr/>
          <p:nvPr/>
        </p:nvCxnSpPr>
        <p:spPr bwMode="auto">
          <a:xfrm rot="371853" flipH="1" flipV="1">
            <a:off x="10012337" y="2427828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Gerade Verbindung mit Pfeil 29"/>
          <p:cNvCxnSpPr/>
          <p:nvPr/>
        </p:nvCxnSpPr>
        <p:spPr bwMode="auto">
          <a:xfrm rot="371853">
            <a:off x="10286732" y="2767977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Gerade Verbindung mit Pfeil 31"/>
          <p:cNvCxnSpPr/>
          <p:nvPr/>
        </p:nvCxnSpPr>
        <p:spPr bwMode="auto">
          <a:xfrm rot="21102400" flipH="1" flipV="1">
            <a:off x="10179498" y="2189971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Gerade Verbindung mit Pfeil 32"/>
          <p:cNvCxnSpPr/>
          <p:nvPr/>
        </p:nvCxnSpPr>
        <p:spPr bwMode="auto">
          <a:xfrm rot="21102400">
            <a:off x="10529786" y="2452042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5" name="Grafik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64200">
            <a:off x="8216654" y="1549621"/>
            <a:ext cx="525998" cy="525998"/>
          </a:xfrm>
          <a:prstGeom prst="rect">
            <a:avLst/>
          </a:prstGeom>
        </p:spPr>
      </p:pic>
      <p:cxnSp>
        <p:nvCxnSpPr>
          <p:cNvPr id="36" name="Gerade Verbindung mit Pfeil 35"/>
          <p:cNvCxnSpPr/>
          <p:nvPr/>
        </p:nvCxnSpPr>
        <p:spPr bwMode="auto">
          <a:xfrm>
            <a:off x="8998201" y="3052225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Gerade Verbindung mit Pfeil 36"/>
          <p:cNvCxnSpPr/>
          <p:nvPr/>
        </p:nvCxnSpPr>
        <p:spPr bwMode="auto">
          <a:xfrm rot="715179">
            <a:off x="9246312" y="2861755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Gerade Verbindung mit Pfeil 37"/>
          <p:cNvCxnSpPr/>
          <p:nvPr/>
        </p:nvCxnSpPr>
        <p:spPr bwMode="auto">
          <a:xfrm rot="2911990">
            <a:off x="9475464" y="2822989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Gerade Verbindung mit Pfeil 38"/>
          <p:cNvCxnSpPr/>
          <p:nvPr/>
        </p:nvCxnSpPr>
        <p:spPr bwMode="auto">
          <a:xfrm rot="2371738">
            <a:off x="9871733" y="2943844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Gerade Verbindung mit Pfeil 39"/>
          <p:cNvCxnSpPr/>
          <p:nvPr/>
        </p:nvCxnSpPr>
        <p:spPr bwMode="auto">
          <a:xfrm rot="371853">
            <a:off x="10283154" y="2767977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Gerade Verbindung mit Pfeil 40"/>
          <p:cNvCxnSpPr/>
          <p:nvPr/>
        </p:nvCxnSpPr>
        <p:spPr bwMode="auto">
          <a:xfrm rot="21102400">
            <a:off x="10526208" y="2452042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Gerader Verbinder 42"/>
          <p:cNvCxnSpPr/>
          <p:nvPr/>
        </p:nvCxnSpPr>
        <p:spPr bwMode="auto">
          <a:xfrm flipH="1" flipV="1">
            <a:off x="8617108" y="2142303"/>
            <a:ext cx="381000" cy="90487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Gerader Verbinder 45"/>
          <p:cNvCxnSpPr/>
          <p:nvPr/>
        </p:nvCxnSpPr>
        <p:spPr bwMode="auto">
          <a:xfrm flipH="1" flipV="1">
            <a:off x="8700452" y="2097059"/>
            <a:ext cx="589302" cy="73437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Gerader Verbinder 47"/>
          <p:cNvCxnSpPr/>
          <p:nvPr/>
        </p:nvCxnSpPr>
        <p:spPr bwMode="auto">
          <a:xfrm flipH="1" flipV="1">
            <a:off x="8759983" y="2039909"/>
            <a:ext cx="876327" cy="71282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Gerader Verbinder 49"/>
          <p:cNvCxnSpPr/>
          <p:nvPr/>
        </p:nvCxnSpPr>
        <p:spPr bwMode="auto">
          <a:xfrm flipH="1" flipV="1">
            <a:off x="8781415" y="2023241"/>
            <a:ext cx="1222054" cy="85980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Gerader Verbinder 51"/>
          <p:cNvCxnSpPr/>
          <p:nvPr/>
        </p:nvCxnSpPr>
        <p:spPr bwMode="auto">
          <a:xfrm flipH="1" flipV="1">
            <a:off x="8807608" y="1980378"/>
            <a:ext cx="1498016" cy="77459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Gerader Verbinder 52"/>
          <p:cNvCxnSpPr/>
          <p:nvPr/>
        </p:nvCxnSpPr>
        <p:spPr bwMode="auto">
          <a:xfrm flipH="1" flipV="1">
            <a:off x="8833802" y="1927991"/>
            <a:ext cx="1670265" cy="54540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Ellipse 67"/>
          <p:cNvSpPr/>
          <p:nvPr/>
        </p:nvSpPr>
        <p:spPr bwMode="auto">
          <a:xfrm>
            <a:off x="8857627" y="4741079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69" name="Ellipse 68"/>
          <p:cNvSpPr/>
          <p:nvPr/>
        </p:nvSpPr>
        <p:spPr bwMode="auto">
          <a:xfrm>
            <a:off x="9216441" y="4741079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70" name="Ellipse 69"/>
          <p:cNvSpPr/>
          <p:nvPr/>
        </p:nvSpPr>
        <p:spPr bwMode="auto">
          <a:xfrm>
            <a:off x="9573049" y="4741079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71" name="Ellipse 70"/>
          <p:cNvSpPr/>
          <p:nvPr/>
        </p:nvSpPr>
        <p:spPr bwMode="auto">
          <a:xfrm>
            <a:off x="9931461" y="4741079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72" name="Ellipse 71"/>
          <p:cNvSpPr/>
          <p:nvPr/>
        </p:nvSpPr>
        <p:spPr bwMode="auto">
          <a:xfrm>
            <a:off x="9931461" y="5045591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73" name="Ellipse 72"/>
          <p:cNvSpPr/>
          <p:nvPr/>
        </p:nvSpPr>
        <p:spPr bwMode="auto">
          <a:xfrm>
            <a:off x="9931461" y="5350103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74" name="Gerade Verbindung mit Pfeil 73"/>
          <p:cNvCxnSpPr/>
          <p:nvPr/>
        </p:nvCxnSpPr>
        <p:spPr bwMode="auto">
          <a:xfrm rot="2672217" flipH="1" flipV="1">
            <a:off x="8775217" y="4445888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Gerade Verbindung mit Pfeil 74"/>
          <p:cNvCxnSpPr/>
          <p:nvPr/>
        </p:nvCxnSpPr>
        <p:spPr bwMode="auto">
          <a:xfrm rot="2672217">
            <a:off x="8779660" y="4877684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4" name="Gruppieren 113"/>
          <p:cNvGrpSpPr/>
          <p:nvPr/>
        </p:nvGrpSpPr>
        <p:grpSpPr>
          <a:xfrm rot="372796">
            <a:off x="9119788" y="4440187"/>
            <a:ext cx="342759" cy="731474"/>
            <a:chOff x="9407632" y="4263756"/>
            <a:chExt cx="342759" cy="731474"/>
          </a:xfrm>
        </p:grpSpPr>
        <p:cxnSp>
          <p:nvCxnSpPr>
            <p:cNvPr id="78" name="Gerade Verbindung mit Pfeil 77"/>
            <p:cNvCxnSpPr/>
            <p:nvPr/>
          </p:nvCxnSpPr>
          <p:spPr bwMode="auto">
            <a:xfrm rot="2956475" flipH="1" flipV="1">
              <a:off x="9441268" y="4263756"/>
              <a:ext cx="309123" cy="30912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mit Pfeil 78"/>
            <p:cNvCxnSpPr/>
            <p:nvPr/>
          </p:nvCxnSpPr>
          <p:spPr bwMode="auto">
            <a:xfrm rot="2956475">
              <a:off x="9410268" y="4694017"/>
              <a:ext cx="298577" cy="303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>
                  <a:alpha val="25098"/>
                </a:srgbClr>
              </a:solidFill>
              <a:prstDash val="solid"/>
              <a:round/>
              <a:headEnd type="oval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3" name="Gruppieren 112"/>
          <p:cNvGrpSpPr/>
          <p:nvPr/>
        </p:nvGrpSpPr>
        <p:grpSpPr>
          <a:xfrm rot="381426">
            <a:off x="9425251" y="4451470"/>
            <a:ext cx="442507" cy="710884"/>
            <a:chOff x="9713095" y="4275039"/>
            <a:chExt cx="442507" cy="710884"/>
          </a:xfrm>
        </p:grpSpPr>
        <p:cxnSp>
          <p:nvCxnSpPr>
            <p:cNvPr id="81" name="Gerade Verbindung mit Pfeil 80"/>
            <p:cNvCxnSpPr/>
            <p:nvPr/>
          </p:nvCxnSpPr>
          <p:spPr bwMode="auto">
            <a:xfrm rot="3774271" flipH="1" flipV="1">
              <a:off x="9846479" y="4275039"/>
              <a:ext cx="309123" cy="30912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>
                  <a:alpha val="25098"/>
                </a:srgbClr>
              </a:solidFill>
              <a:prstDash val="solid"/>
              <a:round/>
              <a:headEnd type="oval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Gerade Verbindung mit Pfeil 81"/>
            <p:cNvCxnSpPr/>
            <p:nvPr/>
          </p:nvCxnSpPr>
          <p:spPr bwMode="auto">
            <a:xfrm rot="3774271">
              <a:off x="9715731" y="4684710"/>
              <a:ext cx="298577" cy="303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oval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4" name="Gerade Verbindung mit Pfeil 83"/>
          <p:cNvCxnSpPr/>
          <p:nvPr/>
        </p:nvCxnSpPr>
        <p:spPr bwMode="auto">
          <a:xfrm rot="5128174" flipH="1" flipV="1">
            <a:off x="9989961" y="4492934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Gerade Verbindung mit Pfeil 84"/>
          <p:cNvCxnSpPr/>
          <p:nvPr/>
        </p:nvCxnSpPr>
        <p:spPr bwMode="auto">
          <a:xfrm rot="5128174">
            <a:off x="9713434" y="4819249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B2A5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Gerade Verbindung mit Pfeil 86"/>
          <p:cNvCxnSpPr/>
          <p:nvPr/>
        </p:nvCxnSpPr>
        <p:spPr bwMode="auto">
          <a:xfrm rot="6459749" flipH="1" flipV="1">
            <a:off x="10042085" y="4864706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Gerade Verbindung mit Pfeil 87"/>
          <p:cNvCxnSpPr/>
          <p:nvPr/>
        </p:nvCxnSpPr>
        <p:spPr bwMode="auto">
          <a:xfrm rot="6459749">
            <a:off x="9664173" y="5060599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Gerade Verbindung mit Pfeil 89"/>
          <p:cNvCxnSpPr/>
          <p:nvPr/>
        </p:nvCxnSpPr>
        <p:spPr bwMode="auto">
          <a:xfrm rot="7564060" flipH="1" flipV="1">
            <a:off x="10064615" y="5234183"/>
            <a:ext cx="309123" cy="309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Gerade Verbindung mit Pfeil 90"/>
          <p:cNvCxnSpPr/>
          <p:nvPr/>
        </p:nvCxnSpPr>
        <p:spPr bwMode="auto">
          <a:xfrm rot="7564060">
            <a:off x="9645286" y="5299205"/>
            <a:ext cx="298577" cy="303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>
                <a:alpha val="25098"/>
              </a:srgbClr>
            </a:solidFill>
            <a:prstDash val="solid"/>
            <a:round/>
            <a:headEnd type="oval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" name="Grafik 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64200">
            <a:off x="8244663" y="4110652"/>
            <a:ext cx="525998" cy="525998"/>
          </a:xfrm>
          <a:prstGeom prst="rect">
            <a:avLst/>
          </a:prstGeom>
        </p:spPr>
      </p:pic>
      <p:pic>
        <p:nvPicPr>
          <p:cNvPr id="93" name="Grafik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54047">
            <a:off x="10874957" y="4579467"/>
            <a:ext cx="525998" cy="525998"/>
          </a:xfrm>
          <a:prstGeom prst="rect">
            <a:avLst/>
          </a:prstGeom>
        </p:spPr>
      </p:pic>
      <p:cxnSp>
        <p:nvCxnSpPr>
          <p:cNvPr id="94" name="Gerader Verbinder 93"/>
          <p:cNvCxnSpPr/>
          <p:nvPr/>
        </p:nvCxnSpPr>
        <p:spPr bwMode="auto">
          <a:xfrm flipH="1" flipV="1">
            <a:off x="8737094" y="4634131"/>
            <a:ext cx="195263" cy="18415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Gerader Verbinder 97"/>
          <p:cNvCxnSpPr/>
          <p:nvPr/>
        </p:nvCxnSpPr>
        <p:spPr bwMode="auto">
          <a:xfrm flipH="1" flipV="1">
            <a:off x="8801387" y="4550787"/>
            <a:ext cx="492920" cy="264319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Gerader Verbinder 100"/>
          <p:cNvCxnSpPr/>
          <p:nvPr/>
        </p:nvCxnSpPr>
        <p:spPr bwMode="auto">
          <a:xfrm flipH="1" flipV="1">
            <a:off x="8825200" y="4498400"/>
            <a:ext cx="821533" cy="31353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Gerader Verbinder 103"/>
          <p:cNvCxnSpPr/>
          <p:nvPr/>
        </p:nvCxnSpPr>
        <p:spPr bwMode="auto">
          <a:xfrm flipH="1" flipV="1">
            <a:off x="8834725" y="4472206"/>
            <a:ext cx="1167608" cy="3429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Gerader Verbinder 106"/>
          <p:cNvCxnSpPr/>
          <p:nvPr/>
        </p:nvCxnSpPr>
        <p:spPr bwMode="auto">
          <a:xfrm flipV="1">
            <a:off x="10002332" y="4927025"/>
            <a:ext cx="770730" cy="19288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Gerader Verbinder 109"/>
          <p:cNvCxnSpPr/>
          <p:nvPr/>
        </p:nvCxnSpPr>
        <p:spPr bwMode="auto">
          <a:xfrm flipV="1">
            <a:off x="10008681" y="5019894"/>
            <a:ext cx="809625" cy="40163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613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4</a:t>
            </a:fld>
            <a:endParaRPr lang="de-DE" dirty="0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479266616"/>
              </p:ext>
            </p:extLst>
          </p:nvPr>
        </p:nvGraphicFramePr>
        <p:xfrm>
          <a:off x="2032000" y="1196752"/>
          <a:ext cx="7592392" cy="4941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899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Related</a:t>
            </a:r>
            <a:r>
              <a:rPr lang="de-DE" dirty="0"/>
              <a:t> Work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1601" y="1196752"/>
            <a:ext cx="8510744" cy="5040560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Propagation-</a:t>
            </a:r>
            <a:r>
              <a:rPr lang="de-DE" b="1" dirty="0" err="1"/>
              <a:t>Based</a:t>
            </a:r>
            <a:r>
              <a:rPr lang="de-DE" b="1" dirty="0"/>
              <a:t> </a:t>
            </a:r>
            <a:r>
              <a:rPr lang="de-DE" b="1" dirty="0" err="1"/>
              <a:t>Methods</a:t>
            </a:r>
            <a:r>
              <a:rPr lang="de-DE" b="1" dirty="0"/>
              <a:t> [Hoppe*92, Xie*03, …]</a:t>
            </a:r>
          </a:p>
          <a:p>
            <a:pPr marL="0" indent="0">
              <a:buNone/>
            </a:pP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neighbor</a:t>
            </a:r>
            <a:r>
              <a:rPr lang="de-DE" dirty="0"/>
              <a:t> </a:t>
            </a:r>
            <a:r>
              <a:rPr lang="de-DE" dirty="0" err="1"/>
              <a:t>graph</a:t>
            </a:r>
            <a:r>
              <a:rPr lang="de-DE" dirty="0"/>
              <a:t>, </a:t>
            </a:r>
            <a:r>
              <a:rPr lang="de-DE" dirty="0" err="1"/>
              <a:t>uncertainty</a:t>
            </a:r>
            <a:r>
              <a:rPr lang="de-DE" dirty="0"/>
              <a:t> </a:t>
            </a:r>
            <a:r>
              <a:rPr lang="de-DE" dirty="0" err="1"/>
              <a:t>measure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flip</a:t>
            </a:r>
            <a:r>
              <a:rPr lang="de-DE" dirty="0"/>
              <a:t> </a:t>
            </a:r>
            <a:r>
              <a:rPr lang="de-DE" dirty="0" err="1"/>
              <a:t>decider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Propagate </a:t>
            </a:r>
            <a:r>
              <a:rPr lang="de-DE" dirty="0" err="1"/>
              <a:t>orientation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MST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minimizes</a:t>
            </a:r>
            <a:r>
              <a:rPr lang="de-DE" dirty="0"/>
              <a:t> </a:t>
            </a:r>
            <a:r>
              <a:rPr lang="de-DE" dirty="0" err="1"/>
              <a:t>uncertainty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 err="1"/>
              <a:t>Volumetric</a:t>
            </a:r>
            <a:r>
              <a:rPr lang="de-DE" b="1" dirty="0"/>
              <a:t> </a:t>
            </a:r>
            <a:r>
              <a:rPr lang="de-DE" b="1" dirty="0" err="1"/>
              <a:t>Methods</a:t>
            </a:r>
            <a:endParaRPr lang="de-DE" b="1" dirty="0"/>
          </a:p>
          <a:p>
            <a:pPr marL="0" indent="0">
              <a:buNone/>
            </a:pPr>
            <a:r>
              <a:rPr lang="de-DE" dirty="0"/>
              <a:t>Interpret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implicit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(e.g.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).</a:t>
            </a:r>
          </a:p>
          <a:p>
            <a:pPr marL="0" indent="0">
              <a:buNone/>
            </a:pPr>
            <a:r>
              <a:rPr lang="de-DE" dirty="0"/>
              <a:t>Find </a:t>
            </a:r>
            <a:r>
              <a:rPr lang="de-DE" dirty="0" err="1"/>
              <a:t>sign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implicit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ray</a:t>
            </a:r>
            <a:r>
              <a:rPr lang="de-DE" dirty="0"/>
              <a:t>-shooting [Mullen*10]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connected-component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[Gong*12].</a:t>
            </a:r>
          </a:p>
          <a:p>
            <a:pPr marL="0" indent="0">
              <a:buNone/>
            </a:pPr>
            <a:r>
              <a:rPr lang="de-DE" dirty="0"/>
              <a:t>Problems </a:t>
            </a:r>
            <a:r>
              <a:rPr lang="de-DE" dirty="0" err="1"/>
              <a:t>arise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non-</a:t>
            </a: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surfaces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Other </a:t>
            </a:r>
            <a:r>
              <a:rPr lang="de-DE" b="1" dirty="0" err="1"/>
              <a:t>Methods</a:t>
            </a:r>
            <a:endParaRPr lang="de-DE" b="1" dirty="0"/>
          </a:p>
          <a:p>
            <a:pPr marL="0" indent="0">
              <a:buNone/>
            </a:pPr>
            <a:r>
              <a:rPr lang="de-DE" dirty="0" err="1"/>
              <a:t>Variational</a:t>
            </a:r>
            <a:r>
              <a:rPr lang="de-DE" dirty="0"/>
              <a:t> </a:t>
            </a:r>
            <a:r>
              <a:rPr lang="de-DE" dirty="0" err="1"/>
              <a:t>approaches</a:t>
            </a:r>
            <a:r>
              <a:rPr lang="de-DE" dirty="0"/>
              <a:t> find </a:t>
            </a:r>
            <a:r>
              <a:rPr lang="de-DE" dirty="0" err="1"/>
              <a:t>direction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orientation</a:t>
            </a:r>
            <a:r>
              <a:rPr lang="de-DE" dirty="0"/>
              <a:t> </a:t>
            </a:r>
            <a:r>
              <a:rPr lang="de-DE" dirty="0" err="1"/>
              <a:t>simultaneously</a:t>
            </a:r>
            <a:r>
              <a:rPr lang="de-DE" dirty="0"/>
              <a:t> [Wang*12].</a:t>
            </a:r>
          </a:p>
          <a:p>
            <a:pPr marL="0" indent="0">
              <a:buNone/>
            </a:pPr>
            <a:r>
              <a:rPr lang="de-DE" dirty="0" err="1"/>
              <a:t>Use</a:t>
            </a:r>
            <a:r>
              <a:rPr lang="de-DE" dirty="0"/>
              <a:t> a </a:t>
            </a:r>
            <a:r>
              <a:rPr lang="de-DE" dirty="0" err="1"/>
              <a:t>coarse</a:t>
            </a:r>
            <a:r>
              <a:rPr lang="de-DE" dirty="0"/>
              <a:t> </a:t>
            </a:r>
            <a:r>
              <a:rPr lang="de-DE" dirty="0" err="1"/>
              <a:t>triangulation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gather</a:t>
            </a:r>
            <a:r>
              <a:rPr lang="de-DE" dirty="0"/>
              <a:t> </a:t>
            </a:r>
            <a:r>
              <a:rPr lang="de-DE" dirty="0" err="1"/>
              <a:t>topological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[Liu*10].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835" y="2857537"/>
            <a:ext cx="2404329" cy="1718989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0908267" y="4598252"/>
            <a:ext cx="8418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latin typeface="+mj-lt"/>
              </a:rPr>
              <a:t>[Mullen*10]</a:t>
            </a:r>
          </a:p>
        </p:txBody>
      </p:sp>
      <p:sp>
        <p:nvSpPr>
          <p:cNvPr id="9" name="Ellipse 8"/>
          <p:cNvSpPr/>
          <p:nvPr/>
        </p:nvSpPr>
        <p:spPr bwMode="auto">
          <a:xfrm>
            <a:off x="9374595" y="1871617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9734635" y="2235528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9568358" y="1443440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9904317" y="194362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10130473" y="1443440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4" name="Ellipse 13"/>
          <p:cNvSpPr/>
          <p:nvPr/>
        </p:nvSpPr>
        <p:spPr bwMode="auto">
          <a:xfrm>
            <a:off x="10526723" y="1799609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5" name="Ellipse 14"/>
          <p:cNvSpPr/>
          <p:nvPr/>
        </p:nvSpPr>
        <p:spPr bwMode="auto">
          <a:xfrm>
            <a:off x="10369334" y="2235528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10664605" y="1515448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" name="Ellipse 16"/>
          <p:cNvSpPr/>
          <p:nvPr/>
        </p:nvSpPr>
        <p:spPr bwMode="auto">
          <a:xfrm>
            <a:off x="10664605" y="2163520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11005113" y="1808330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20" name="Gerader Verbinder 19"/>
          <p:cNvCxnSpPr/>
          <p:nvPr/>
        </p:nvCxnSpPr>
        <p:spPr bwMode="auto">
          <a:xfrm flipV="1">
            <a:off x="9448800" y="1514475"/>
            <a:ext cx="196850" cy="428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r Verbinder 22"/>
          <p:cNvCxnSpPr/>
          <p:nvPr/>
        </p:nvCxnSpPr>
        <p:spPr bwMode="auto">
          <a:xfrm>
            <a:off x="9445625" y="1943100"/>
            <a:ext cx="527050" cy="571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r Verbinder 25"/>
          <p:cNvCxnSpPr/>
          <p:nvPr/>
        </p:nvCxnSpPr>
        <p:spPr bwMode="auto">
          <a:xfrm flipH="1" flipV="1">
            <a:off x="9636125" y="1514475"/>
            <a:ext cx="342900" cy="4984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r Verbinder 28"/>
          <p:cNvCxnSpPr/>
          <p:nvPr/>
        </p:nvCxnSpPr>
        <p:spPr bwMode="auto">
          <a:xfrm flipH="1" flipV="1">
            <a:off x="9645650" y="1508125"/>
            <a:ext cx="561975" cy="6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Gerader Verbinder 31"/>
          <p:cNvCxnSpPr/>
          <p:nvPr/>
        </p:nvCxnSpPr>
        <p:spPr bwMode="auto">
          <a:xfrm flipV="1">
            <a:off x="9975850" y="1514475"/>
            <a:ext cx="228600" cy="4984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Gerader Verbinder 34"/>
          <p:cNvCxnSpPr/>
          <p:nvPr/>
        </p:nvCxnSpPr>
        <p:spPr bwMode="auto">
          <a:xfrm flipH="1" flipV="1">
            <a:off x="9448800" y="1949450"/>
            <a:ext cx="361950" cy="3524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Gerader Verbinder 37"/>
          <p:cNvCxnSpPr/>
          <p:nvPr/>
        </p:nvCxnSpPr>
        <p:spPr bwMode="auto">
          <a:xfrm flipV="1">
            <a:off x="9804400" y="2012951"/>
            <a:ext cx="168275" cy="2984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Gerader Verbinder 40"/>
          <p:cNvCxnSpPr/>
          <p:nvPr/>
        </p:nvCxnSpPr>
        <p:spPr bwMode="auto">
          <a:xfrm flipH="1" flipV="1">
            <a:off x="10198100" y="1514475"/>
            <a:ext cx="523875" cy="69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Gerader Verbinder 43"/>
          <p:cNvCxnSpPr/>
          <p:nvPr/>
        </p:nvCxnSpPr>
        <p:spPr bwMode="auto">
          <a:xfrm flipH="1" flipV="1">
            <a:off x="10207625" y="1511301"/>
            <a:ext cx="396875" cy="3555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Gerader Verbinder 46"/>
          <p:cNvCxnSpPr/>
          <p:nvPr/>
        </p:nvCxnSpPr>
        <p:spPr bwMode="auto">
          <a:xfrm flipV="1">
            <a:off x="10604500" y="1574801"/>
            <a:ext cx="136525" cy="2952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Gerader Verbinder 49"/>
          <p:cNvCxnSpPr/>
          <p:nvPr/>
        </p:nvCxnSpPr>
        <p:spPr bwMode="auto">
          <a:xfrm flipV="1">
            <a:off x="9994900" y="1866901"/>
            <a:ext cx="612775" cy="1460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Gerader Verbinder 52"/>
          <p:cNvCxnSpPr/>
          <p:nvPr/>
        </p:nvCxnSpPr>
        <p:spPr bwMode="auto">
          <a:xfrm flipV="1">
            <a:off x="9813926" y="2298700"/>
            <a:ext cx="625474" cy="3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Gerader Verbinder 55"/>
          <p:cNvCxnSpPr/>
          <p:nvPr/>
        </p:nvCxnSpPr>
        <p:spPr bwMode="auto">
          <a:xfrm flipH="1" flipV="1">
            <a:off x="9975850" y="2012951"/>
            <a:ext cx="469900" cy="2920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Gerader Verbinder 58"/>
          <p:cNvCxnSpPr/>
          <p:nvPr/>
        </p:nvCxnSpPr>
        <p:spPr bwMode="auto">
          <a:xfrm flipV="1">
            <a:off x="10439400" y="1866901"/>
            <a:ext cx="161925" cy="4381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Gerader Verbinder 61"/>
          <p:cNvCxnSpPr/>
          <p:nvPr/>
        </p:nvCxnSpPr>
        <p:spPr bwMode="auto">
          <a:xfrm flipH="1" flipV="1">
            <a:off x="10601325" y="1866901"/>
            <a:ext cx="130175" cy="3651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Gerader Verbinder 64"/>
          <p:cNvCxnSpPr/>
          <p:nvPr/>
        </p:nvCxnSpPr>
        <p:spPr bwMode="auto">
          <a:xfrm flipV="1">
            <a:off x="10426700" y="2235200"/>
            <a:ext cx="314325" cy="69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Gerader Verbinder 67"/>
          <p:cNvCxnSpPr/>
          <p:nvPr/>
        </p:nvCxnSpPr>
        <p:spPr bwMode="auto">
          <a:xfrm flipH="1" flipV="1">
            <a:off x="10734675" y="1590675"/>
            <a:ext cx="339725" cy="2952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Gerader Verbinder 69"/>
          <p:cNvCxnSpPr/>
          <p:nvPr/>
        </p:nvCxnSpPr>
        <p:spPr bwMode="auto">
          <a:xfrm flipV="1">
            <a:off x="10741025" y="1882775"/>
            <a:ext cx="342900" cy="3619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Gerader Verbinder 73"/>
          <p:cNvCxnSpPr/>
          <p:nvPr/>
        </p:nvCxnSpPr>
        <p:spPr bwMode="auto">
          <a:xfrm>
            <a:off x="10607675" y="1873250"/>
            <a:ext cx="469900" cy="63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Gerader Verbinder 76"/>
          <p:cNvCxnSpPr/>
          <p:nvPr/>
        </p:nvCxnSpPr>
        <p:spPr bwMode="auto">
          <a:xfrm flipV="1">
            <a:off x="9445625" y="1508125"/>
            <a:ext cx="755650" cy="4381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Gerader Verbinder 79"/>
          <p:cNvCxnSpPr/>
          <p:nvPr/>
        </p:nvCxnSpPr>
        <p:spPr bwMode="auto">
          <a:xfrm>
            <a:off x="9972675" y="2016125"/>
            <a:ext cx="774700" cy="2254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Gerader Verbinder 82"/>
          <p:cNvCxnSpPr/>
          <p:nvPr/>
        </p:nvCxnSpPr>
        <p:spPr bwMode="auto">
          <a:xfrm flipV="1">
            <a:off x="10734675" y="1584325"/>
            <a:ext cx="0" cy="6572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B2A51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0316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 </a:t>
            </a:r>
            <a:r>
              <a:rPr lang="de-DE" dirty="0" err="1"/>
              <a:t>Formulation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Markov</a:t>
            </a:r>
            <a:r>
              <a:rPr lang="de-DE" dirty="0"/>
              <a:t> Random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681601" y="1196752"/>
                <a:ext cx="9132885" cy="50405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e-DE" dirty="0"/>
                  <a:t>Start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set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points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unoriented</a:t>
                </a:r>
                <a:r>
                  <a:rPr lang="de-DE" dirty="0"/>
                  <a:t> </a:t>
                </a:r>
                <a:r>
                  <a:rPr lang="de-DE" dirty="0" err="1"/>
                  <a:t>normals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𝒫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r>
                  <a:rPr lang="de-DE" dirty="0" err="1"/>
                  <a:t>Define</a:t>
                </a:r>
                <a:r>
                  <a:rPr lang="de-DE" dirty="0"/>
                  <a:t> a </a:t>
                </a:r>
                <a:r>
                  <a:rPr lang="de-DE" dirty="0" err="1"/>
                  <a:t>neighbor</a:t>
                </a:r>
                <a:r>
                  <a:rPr lang="de-DE" dirty="0"/>
                  <a:t> </a:t>
                </a:r>
                <a:r>
                  <a:rPr lang="de-DE" dirty="0" err="1"/>
                  <a:t>graph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</a:rPr>
                      <m:t>𝒢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𝒫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ℰ</m:t>
                        </m:r>
                      </m:e>
                    </m:d>
                  </m:oMath>
                </a14:m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r>
                  <a:rPr lang="de-DE" dirty="0" err="1"/>
                  <a:t>Define</a:t>
                </a:r>
                <a:r>
                  <a:rPr lang="de-DE" dirty="0"/>
                  <a:t> a </a:t>
                </a:r>
                <a:r>
                  <a:rPr lang="de-DE" dirty="0" err="1"/>
                  <a:t>flip</a:t>
                </a:r>
                <a:r>
                  <a:rPr lang="de-DE" dirty="0"/>
                  <a:t> </a:t>
                </a:r>
                <a:r>
                  <a:rPr lang="de-DE" dirty="0" err="1"/>
                  <a:t>criterion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ℰ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de-DE" dirty="0"/>
                  <a:t>, such </a:t>
                </a:r>
                <a:r>
                  <a:rPr lang="de-DE" dirty="0" err="1"/>
                  <a:t>that</a:t>
                </a:r>
                <a:r>
                  <a:rPr lang="de-DE" dirty="0"/>
                  <a:t>:</a:t>
                </a:r>
                <a:br>
                  <a:rPr lang="de-DE" dirty="0"/>
                </a:br>
                <a:r>
                  <a:rPr lang="de-DE" dirty="0"/>
                  <a:t>	</a:t>
                </a:r>
                <a:r>
                  <a:rPr lang="de-DE" dirty="0" err="1"/>
                  <a:t>its</a:t>
                </a:r>
                <a:r>
                  <a:rPr lang="de-DE" dirty="0"/>
                  <a:t> absolute </a:t>
                </a:r>
                <a:r>
                  <a:rPr lang="de-DE" dirty="0" err="1"/>
                  <a:t>value</a:t>
                </a:r>
                <a:r>
                  <a:rPr lang="de-DE" dirty="0"/>
                  <a:t> </a:t>
                </a:r>
                <a:r>
                  <a:rPr lang="de-DE" dirty="0" err="1"/>
                  <a:t>represents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criterions</a:t>
                </a:r>
                <a:r>
                  <a:rPr lang="de-DE" dirty="0"/>
                  <a:t> </a:t>
                </a:r>
                <a:r>
                  <a:rPr lang="de-DE" dirty="0" err="1"/>
                  <a:t>certainty</a:t>
                </a:r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br>
                  <a:rPr lang="de-DE" dirty="0"/>
                </a:br>
                <a:r>
                  <a:rPr lang="de-DE" dirty="0"/>
                  <a:t>	</a:t>
                </a:r>
                <a:r>
                  <a:rPr lang="de-DE" dirty="0" err="1"/>
                  <a:t>its</a:t>
                </a:r>
                <a:r>
                  <a:rPr lang="de-DE" dirty="0"/>
                  <a:t> </a:t>
                </a:r>
                <a:r>
                  <a:rPr lang="de-DE" dirty="0" err="1"/>
                  <a:t>sign</a:t>
                </a:r>
                <a:r>
                  <a:rPr lang="de-DE" dirty="0"/>
                  <a:t> </a:t>
                </a:r>
                <a:r>
                  <a:rPr lang="de-DE" dirty="0" err="1"/>
                  <a:t>represents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flip</a:t>
                </a:r>
                <a:r>
                  <a:rPr lang="de-DE" dirty="0"/>
                  <a:t> </a:t>
                </a:r>
                <a:r>
                  <a:rPr lang="de-DE" dirty="0" err="1"/>
                  <a:t>decision</a:t>
                </a:r>
                <a:r>
                  <a:rPr lang="de-DE" dirty="0"/>
                  <a:t> (positive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consistent</a:t>
                </a:r>
                <a:r>
                  <a:rPr lang="de-DE" dirty="0"/>
                  <a:t> </a:t>
                </a:r>
                <a:r>
                  <a:rPr lang="de-DE" dirty="0" err="1"/>
                  <a:t>orientation</a:t>
                </a:r>
                <a:r>
                  <a:rPr lang="de-DE" dirty="0"/>
                  <a:t>).</a:t>
                </a:r>
                <a:br>
                  <a:rPr lang="de-DE" dirty="0"/>
                </a:br>
                <a:r>
                  <a:rPr lang="de-DE" dirty="0"/>
                  <a:t>	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𝐻𝑜𝑝𝑝𝑒</m:t>
                        </m:r>
                      </m:sub>
                    </m:sSub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r>
                  <a:rPr lang="de-DE" dirty="0" err="1"/>
                  <a:t>Assign</a:t>
                </a:r>
                <a:r>
                  <a:rPr lang="de-DE" dirty="0"/>
                  <a:t> a </a:t>
                </a:r>
                <a:r>
                  <a:rPr lang="de-DE" dirty="0" err="1"/>
                  <a:t>label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−1,+1</m:t>
                        </m:r>
                      </m:e>
                    </m:d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each</a:t>
                </a:r>
                <a:r>
                  <a:rPr lang="de-DE" dirty="0"/>
                  <a:t> </a:t>
                </a:r>
                <a:r>
                  <a:rPr lang="de-DE" dirty="0" err="1"/>
                  <a:t>point</a:t>
                </a:r>
                <a:r>
                  <a:rPr lang="de-DE" dirty="0"/>
                  <a:t>, such </a:t>
                </a:r>
                <a:r>
                  <a:rPr lang="de-DE" dirty="0" err="1"/>
                  <a:t>that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oriented</a:t>
                </a:r>
                <a:r>
                  <a:rPr lang="de-DE" dirty="0"/>
                  <a:t> normal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r>
                  <a:rPr lang="de-DE" dirty="0" err="1"/>
                  <a:t>Define</a:t>
                </a:r>
                <a:r>
                  <a:rPr lang="de-DE" dirty="0"/>
                  <a:t> a </a:t>
                </a:r>
                <a:r>
                  <a:rPr lang="de-DE" dirty="0" err="1"/>
                  <a:t>pairwise</a:t>
                </a:r>
                <a:r>
                  <a:rPr lang="de-DE" dirty="0"/>
                  <a:t> potential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each</a:t>
                </a:r>
                <a:r>
                  <a:rPr lang="de-DE" dirty="0"/>
                  <a:t> </a:t>
                </a:r>
                <a:r>
                  <a:rPr lang="de-DE" dirty="0" err="1"/>
                  <a:t>edge</a:t>
                </a:r>
                <a:r>
                  <a:rPr lang="de-DE" dirty="0"/>
                  <a:t>:</a:t>
                </a:r>
                <a:br>
                  <a:rPr lang="de-DE" dirty="0"/>
                </a:br>
                <a:r>
                  <a:rPr lang="de-DE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</m:d>
                                </m:e>
                              </m:d>
                              <m:d>
                                <m:d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de-DE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e-DE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e-DE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𝑝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e-DE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de-DE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de-DE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e-DE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𝑝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e-DE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p>
                                          <m: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≥0⊕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dirty="0"/>
              </a:p>
              <a:p>
                <a:pPr marL="0" indent="0">
                  <a:buNone/>
                </a:pPr>
                <a:r>
                  <a:rPr lang="de-DE" dirty="0" err="1"/>
                  <a:t>Optimize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labels</a:t>
                </a:r>
                <a:r>
                  <a:rPr lang="de-DE" dirty="0"/>
                  <a:t>:</a:t>
                </a:r>
                <a:br>
                  <a:rPr lang="de-DE" dirty="0"/>
                </a:br>
                <a:r>
                  <a:rPr lang="de-DE" b="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de-DE">
                                <a:latin typeface="Cambria Math" panose="02040503050406030204" pitchFamily="18" charset="0"/>
                              </a:rPr>
                              <m:t>arg</m:t>
                            </m:r>
                            <m:r>
                              <a:rPr lang="de-DE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de-DE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−1,+1</m:t>
                                    </m:r>
                                  </m:e>
                                </m:d>
                              </m:e>
                              <m:sup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𝒫</m:t>
                                    </m:r>
                                  </m:e>
                                </m:d>
                              </m:sup>
                            </m:sSup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ℰ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1601" y="1196752"/>
                <a:ext cx="9132885" cy="5040560"/>
              </a:xfrm>
              <a:blipFill>
                <a:blip r:embed="rId2"/>
                <a:stretch>
                  <a:fillRect l="-1736" t="-605" r="-668" b="-362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 dirty="0"/>
              <a:t>Towards Globally Optimal Normal Orientations for Large Point Clouds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6</a:t>
            </a:fld>
            <a:endParaRPr lang="de-DE" dirty="0"/>
          </a:p>
        </p:txBody>
      </p:sp>
      <p:grpSp>
        <p:nvGrpSpPr>
          <p:cNvPr id="43" name="Gruppieren 42"/>
          <p:cNvGrpSpPr/>
          <p:nvPr/>
        </p:nvGrpSpPr>
        <p:grpSpPr>
          <a:xfrm>
            <a:off x="8853731" y="1412776"/>
            <a:ext cx="2930277" cy="1545783"/>
            <a:chOff x="8760296" y="1556792"/>
            <a:chExt cx="2930277" cy="1545783"/>
          </a:xfrm>
        </p:grpSpPr>
        <p:sp>
          <p:nvSpPr>
            <p:cNvPr id="7" name="Ellipse 6"/>
            <p:cNvSpPr/>
            <p:nvPr/>
          </p:nvSpPr>
          <p:spPr bwMode="auto">
            <a:xfrm>
              <a:off x="8760296" y="2263838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8" name="Ellipse 7"/>
            <p:cNvSpPr/>
            <p:nvPr/>
          </p:nvSpPr>
          <p:spPr bwMode="auto">
            <a:xfrm>
              <a:off x="9354828" y="2864762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9" name="Ellipse 8"/>
            <p:cNvSpPr/>
            <p:nvPr/>
          </p:nvSpPr>
          <p:spPr bwMode="auto">
            <a:xfrm>
              <a:off x="9080256" y="1556792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9635023" y="2382744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1" name="Ellipse 10"/>
            <p:cNvSpPr/>
            <p:nvPr/>
          </p:nvSpPr>
          <p:spPr bwMode="auto">
            <a:xfrm>
              <a:off x="10008472" y="1556792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2" name="Ellipse 11"/>
            <p:cNvSpPr/>
            <p:nvPr/>
          </p:nvSpPr>
          <p:spPr bwMode="auto">
            <a:xfrm>
              <a:off x="10662798" y="2144931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3" name="Ellipse 12"/>
            <p:cNvSpPr/>
            <p:nvPr/>
          </p:nvSpPr>
          <p:spPr bwMode="auto">
            <a:xfrm>
              <a:off x="10402902" y="2864762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4" name="Ellipse 13"/>
            <p:cNvSpPr/>
            <p:nvPr/>
          </p:nvSpPr>
          <p:spPr bwMode="auto">
            <a:xfrm>
              <a:off x="10890481" y="1675698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5" name="Ellipse 14"/>
            <p:cNvSpPr/>
            <p:nvPr/>
          </p:nvSpPr>
          <p:spPr bwMode="auto">
            <a:xfrm>
              <a:off x="10890481" y="2745856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16" name="Ellipse 15"/>
            <p:cNvSpPr/>
            <p:nvPr/>
          </p:nvSpPr>
          <p:spPr bwMode="auto">
            <a:xfrm>
              <a:off x="11452760" y="2159333"/>
              <a:ext cx="237813" cy="23781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</p:grpSp>
      <p:grpSp>
        <p:nvGrpSpPr>
          <p:cNvPr id="40" name="Gruppieren 39"/>
          <p:cNvGrpSpPr/>
          <p:nvPr/>
        </p:nvGrpSpPr>
        <p:grpSpPr>
          <a:xfrm>
            <a:off x="8971022" y="1519590"/>
            <a:ext cx="2705315" cy="1326443"/>
            <a:chOff x="4556491" y="3841426"/>
            <a:chExt cx="3150577" cy="1544759"/>
          </a:xfrm>
        </p:grpSpPr>
        <p:cxnSp>
          <p:nvCxnSpPr>
            <p:cNvPr id="17" name="Gerader Verbinder 16"/>
            <p:cNvCxnSpPr/>
            <p:nvPr/>
          </p:nvCxnSpPr>
          <p:spPr bwMode="auto">
            <a:xfrm flipV="1">
              <a:off x="4562597" y="3853638"/>
              <a:ext cx="378558" cy="82427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Gerader Verbinder 17"/>
            <p:cNvCxnSpPr/>
            <p:nvPr/>
          </p:nvCxnSpPr>
          <p:spPr bwMode="auto">
            <a:xfrm>
              <a:off x="4556491" y="4677917"/>
              <a:ext cx="1013558" cy="10990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Gerader Verbinder 18"/>
            <p:cNvCxnSpPr/>
            <p:nvPr/>
          </p:nvCxnSpPr>
          <p:spPr bwMode="auto">
            <a:xfrm flipH="1" flipV="1">
              <a:off x="4922837" y="3853638"/>
              <a:ext cx="659423" cy="95860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Gerader Verbinder 19"/>
            <p:cNvCxnSpPr/>
            <p:nvPr/>
          </p:nvCxnSpPr>
          <p:spPr bwMode="auto">
            <a:xfrm flipH="1" flipV="1">
              <a:off x="4941155" y="3841426"/>
              <a:ext cx="1080721" cy="122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Gerader Verbinder 20"/>
            <p:cNvCxnSpPr/>
            <p:nvPr/>
          </p:nvCxnSpPr>
          <p:spPr bwMode="auto">
            <a:xfrm flipV="1">
              <a:off x="5576154" y="3853638"/>
              <a:ext cx="439615" cy="95860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Gerader Verbinder 21"/>
            <p:cNvCxnSpPr/>
            <p:nvPr/>
          </p:nvCxnSpPr>
          <p:spPr bwMode="auto">
            <a:xfrm flipH="1" flipV="1">
              <a:off x="4562597" y="4690128"/>
              <a:ext cx="696058" cy="6777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Gerader Verbinder 22"/>
            <p:cNvCxnSpPr/>
            <p:nvPr/>
          </p:nvCxnSpPr>
          <p:spPr bwMode="auto">
            <a:xfrm flipV="1">
              <a:off x="5246443" y="4812245"/>
              <a:ext cx="323606" cy="5739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Gerader Verbinder 23"/>
            <p:cNvCxnSpPr/>
            <p:nvPr/>
          </p:nvCxnSpPr>
          <p:spPr bwMode="auto">
            <a:xfrm flipH="1" flipV="1">
              <a:off x="6003558" y="3853638"/>
              <a:ext cx="1007452" cy="13432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Gerader Verbinder 24"/>
            <p:cNvCxnSpPr/>
            <p:nvPr/>
          </p:nvCxnSpPr>
          <p:spPr bwMode="auto">
            <a:xfrm flipH="1" flipV="1">
              <a:off x="6021876" y="3847534"/>
              <a:ext cx="763221" cy="6838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Gerader Verbinder 25"/>
            <p:cNvCxnSpPr/>
            <p:nvPr/>
          </p:nvCxnSpPr>
          <p:spPr bwMode="auto">
            <a:xfrm flipV="1">
              <a:off x="6785097" y="3969649"/>
              <a:ext cx="262548" cy="56783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Gerader Verbinder 26"/>
            <p:cNvCxnSpPr/>
            <p:nvPr/>
          </p:nvCxnSpPr>
          <p:spPr bwMode="auto">
            <a:xfrm flipV="1">
              <a:off x="5612789" y="4531380"/>
              <a:ext cx="1178413" cy="28086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Gerader Verbinder 27"/>
            <p:cNvCxnSpPr/>
            <p:nvPr/>
          </p:nvCxnSpPr>
          <p:spPr bwMode="auto">
            <a:xfrm flipV="1">
              <a:off x="5264762" y="5361763"/>
              <a:ext cx="1202834" cy="61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Gerader Verbinder 28"/>
            <p:cNvCxnSpPr/>
            <p:nvPr/>
          </p:nvCxnSpPr>
          <p:spPr bwMode="auto">
            <a:xfrm flipH="1" flipV="1">
              <a:off x="5576154" y="4812245"/>
              <a:ext cx="903654" cy="561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Gerader Verbinder 29"/>
            <p:cNvCxnSpPr/>
            <p:nvPr/>
          </p:nvCxnSpPr>
          <p:spPr bwMode="auto">
            <a:xfrm flipV="1">
              <a:off x="6467597" y="4531380"/>
              <a:ext cx="311394" cy="8425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Gerader Verbinder 30"/>
            <p:cNvCxnSpPr/>
            <p:nvPr/>
          </p:nvCxnSpPr>
          <p:spPr bwMode="auto">
            <a:xfrm flipH="1" flipV="1">
              <a:off x="6778991" y="4531380"/>
              <a:ext cx="250337" cy="7021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r Verbinder 31"/>
            <p:cNvCxnSpPr/>
            <p:nvPr/>
          </p:nvCxnSpPr>
          <p:spPr bwMode="auto">
            <a:xfrm flipV="1">
              <a:off x="6443174" y="5239647"/>
              <a:ext cx="604471" cy="13432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r Verbinder 32"/>
            <p:cNvCxnSpPr/>
            <p:nvPr/>
          </p:nvCxnSpPr>
          <p:spPr bwMode="auto">
            <a:xfrm flipH="1" flipV="1">
              <a:off x="7035433" y="4000176"/>
              <a:ext cx="653317" cy="5678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Gerader Verbinder 33"/>
            <p:cNvCxnSpPr/>
            <p:nvPr/>
          </p:nvCxnSpPr>
          <p:spPr bwMode="auto">
            <a:xfrm flipV="1">
              <a:off x="7047645" y="4561907"/>
              <a:ext cx="659423" cy="6960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r Verbinder 34"/>
            <p:cNvCxnSpPr/>
            <p:nvPr/>
          </p:nvCxnSpPr>
          <p:spPr bwMode="auto">
            <a:xfrm>
              <a:off x="6791202" y="4543590"/>
              <a:ext cx="903654" cy="1221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r Verbinder 35"/>
            <p:cNvCxnSpPr/>
            <p:nvPr/>
          </p:nvCxnSpPr>
          <p:spPr bwMode="auto">
            <a:xfrm flipV="1">
              <a:off x="4556491" y="3841426"/>
              <a:ext cx="1453173" cy="8425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r Verbinder 36"/>
            <p:cNvCxnSpPr/>
            <p:nvPr/>
          </p:nvCxnSpPr>
          <p:spPr bwMode="auto">
            <a:xfrm>
              <a:off x="5570049" y="4818349"/>
              <a:ext cx="1489808" cy="43351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r Verbinder 37"/>
            <p:cNvCxnSpPr/>
            <p:nvPr/>
          </p:nvCxnSpPr>
          <p:spPr bwMode="auto">
            <a:xfrm flipV="1">
              <a:off x="7035433" y="3987965"/>
              <a:ext cx="0" cy="12638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B2A5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4" name="Grafik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087" y="3702908"/>
            <a:ext cx="4230921" cy="204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8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Care </a:t>
            </a:r>
            <a:r>
              <a:rPr lang="de-DE" dirty="0" err="1"/>
              <a:t>about</a:t>
            </a:r>
            <a:r>
              <a:rPr lang="de-DE" dirty="0"/>
              <a:t> Global </a:t>
            </a:r>
            <a:r>
              <a:rPr lang="de-DE" dirty="0" err="1"/>
              <a:t>Optimality</a:t>
            </a:r>
            <a:r>
              <a:rPr lang="de-DE" dirty="0"/>
              <a:t>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056"/>
          <a:stretch/>
        </p:blipFill>
        <p:spPr>
          <a:xfrm>
            <a:off x="671759" y="1340768"/>
            <a:ext cx="4152900" cy="3701107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824" y="1360016"/>
            <a:ext cx="3724275" cy="363855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1379066"/>
            <a:ext cx="3495675" cy="3619500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1583499" y="4897859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0" dirty="0" err="1">
                <a:latin typeface="+mj-lt"/>
              </a:rPr>
              <a:t>Distance-weighted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output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of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flip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criterion</a:t>
            </a:r>
            <a:endParaRPr lang="de-DE" sz="2000" b="0" dirty="0">
              <a:latin typeface="+mj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978758" y="4897859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0" dirty="0">
                <a:latin typeface="+mj-lt"/>
              </a:rPr>
              <a:t>MST </a:t>
            </a:r>
            <a:r>
              <a:rPr lang="de-DE" sz="2000" b="0" dirty="0" err="1">
                <a:latin typeface="+mj-lt"/>
              </a:rPr>
              <a:t>solution</a:t>
            </a:r>
            <a:r>
              <a:rPr lang="de-DE" sz="2000" b="0" dirty="0">
                <a:latin typeface="+mj-lt"/>
              </a:rPr>
              <a:t>, E=2.4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534781" y="4897859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0" dirty="0">
                <a:latin typeface="+mj-lt"/>
              </a:rPr>
              <a:t>Optimal Solution, E=2.0</a:t>
            </a:r>
          </a:p>
        </p:txBody>
      </p:sp>
    </p:spTree>
    <p:extLst>
      <p:ext uri="{BB962C8B-B14F-4D97-AF65-F5344CB8AC3E}">
        <p14:creationId xmlns:p14="http://schemas.microsoft.com/office/powerpoint/2010/main" val="230833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Solving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Orientation Problem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The </a:t>
            </a:r>
            <a:r>
              <a:rPr lang="de-DE" dirty="0" err="1"/>
              <a:t>orientation</a:t>
            </a:r>
            <a:r>
              <a:rPr lang="de-DE" dirty="0"/>
              <a:t> </a:t>
            </a:r>
            <a:r>
              <a:rPr lang="de-DE" dirty="0" err="1"/>
              <a:t>problem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NP-</a:t>
            </a:r>
            <a:r>
              <a:rPr lang="de-DE" dirty="0" err="1"/>
              <a:t>hard</a:t>
            </a:r>
            <a:r>
              <a:rPr lang="de-DE" dirty="0"/>
              <a:t> (</a:t>
            </a:r>
            <a:r>
              <a:rPr lang="de-DE" dirty="0" err="1"/>
              <a:t>unless</a:t>
            </a:r>
            <a:r>
              <a:rPr lang="de-DE" dirty="0"/>
              <a:t> </a:t>
            </a:r>
            <a:r>
              <a:rPr lang="de-DE" dirty="0" err="1"/>
              <a:t>unoriented</a:t>
            </a:r>
            <a:r>
              <a:rPr lang="de-DE" dirty="0"/>
              <a:t> </a:t>
            </a:r>
            <a:r>
              <a:rPr lang="de-DE" dirty="0" err="1"/>
              <a:t>normals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consistent</a:t>
            </a:r>
            <a:r>
              <a:rPr lang="de-DE" dirty="0"/>
              <a:t>).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Exact</a:t>
            </a:r>
            <a:r>
              <a:rPr lang="de-DE" dirty="0"/>
              <a:t> </a:t>
            </a:r>
            <a:r>
              <a:rPr lang="de-DE" dirty="0" err="1"/>
              <a:t>globally</a:t>
            </a:r>
            <a:r>
              <a:rPr lang="de-DE" dirty="0"/>
              <a:t> optimal </a:t>
            </a:r>
            <a:r>
              <a:rPr lang="de-DE" dirty="0" err="1"/>
              <a:t>solvers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/>
              <a:t>Exist</a:t>
            </a:r>
            <a:r>
              <a:rPr lang="de-DE" dirty="0"/>
              <a:t>, but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slow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require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memory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	E.g. </a:t>
            </a:r>
            <a:r>
              <a:rPr lang="de-DE" dirty="0" err="1"/>
              <a:t>Multicut</a:t>
            </a:r>
            <a:r>
              <a:rPr lang="de-DE" dirty="0"/>
              <a:t>, General Integer Linear </a:t>
            </a:r>
            <a:r>
              <a:rPr lang="de-DE" dirty="0" err="1"/>
              <a:t>Programming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Approximate</a:t>
            </a:r>
            <a:r>
              <a:rPr lang="de-DE" dirty="0"/>
              <a:t> </a:t>
            </a:r>
            <a:r>
              <a:rPr lang="de-DE" dirty="0" err="1"/>
              <a:t>solvers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/>
              <a:t>Spanning</a:t>
            </a:r>
            <a:r>
              <a:rPr lang="de-DE" dirty="0"/>
              <a:t> </a:t>
            </a:r>
            <a:r>
              <a:rPr lang="de-DE" dirty="0" err="1"/>
              <a:t>tree-based</a:t>
            </a:r>
            <a:r>
              <a:rPr lang="de-DE" dirty="0"/>
              <a:t> (</a:t>
            </a:r>
            <a:r>
              <a:rPr lang="de-DE" dirty="0" err="1"/>
              <a:t>Signed</a:t>
            </a:r>
            <a:r>
              <a:rPr lang="de-DE" dirty="0"/>
              <a:t> Union Find)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/>
              <a:t>Local</a:t>
            </a:r>
            <a:r>
              <a:rPr lang="de-DE" dirty="0"/>
              <a:t> Submodular Approximation (LSA-TR)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Semi-</a:t>
            </a:r>
            <a:r>
              <a:rPr lang="de-DE" dirty="0" err="1"/>
              <a:t>approximate</a:t>
            </a:r>
            <a:r>
              <a:rPr lang="de-DE" dirty="0"/>
              <a:t> </a:t>
            </a:r>
            <a:r>
              <a:rPr lang="de-DE" dirty="0" err="1"/>
              <a:t>solvers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/>
              <a:t>Quadratic</a:t>
            </a:r>
            <a:r>
              <a:rPr lang="de-DE" dirty="0"/>
              <a:t> Pseudo-Boolean </a:t>
            </a:r>
            <a:r>
              <a:rPr lang="de-DE" dirty="0" err="1"/>
              <a:t>Optimization</a:t>
            </a:r>
            <a:r>
              <a:rPr lang="de-DE" dirty="0"/>
              <a:t> (QPBO)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variants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423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QPBO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Generate</a:t>
            </a:r>
            <a:r>
              <a:rPr lang="de-DE" dirty="0"/>
              <a:t> a </a:t>
            </a:r>
            <a:r>
              <a:rPr lang="de-DE" dirty="0" err="1"/>
              <a:t>graph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vertices</a:t>
            </a:r>
            <a:r>
              <a:rPr lang="de-DE" dirty="0"/>
              <a:t> per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find a </a:t>
            </a:r>
            <a:r>
              <a:rPr lang="de-DE" dirty="0" err="1"/>
              <a:t>minimum</a:t>
            </a:r>
            <a:r>
              <a:rPr lang="de-DE" dirty="0"/>
              <a:t> </a:t>
            </a:r>
            <a:r>
              <a:rPr lang="de-DE" dirty="0" err="1"/>
              <a:t>cut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earlier</a:t>
            </a:r>
            <a:r>
              <a:rPr lang="de-DE" dirty="0"/>
              <a:t> (</a:t>
            </a:r>
            <a:r>
              <a:rPr lang="de-DE" dirty="0" err="1"/>
              <a:t>slightly</a:t>
            </a:r>
            <a:r>
              <a:rPr lang="de-DE" dirty="0"/>
              <a:t> </a:t>
            </a:r>
            <a:r>
              <a:rPr lang="de-DE" dirty="0" err="1"/>
              <a:t>modified</a:t>
            </a:r>
            <a:r>
              <a:rPr lang="de-DE" dirty="0"/>
              <a:t>):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9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llipse 8"/>
              <p:cNvSpPr/>
              <p:nvPr/>
            </p:nvSpPr>
            <p:spPr bwMode="auto">
              <a:xfrm>
                <a:off x="4351039" y="2904753"/>
                <a:ext cx="720080" cy="720080"/>
              </a:xfrm>
              <a:prstGeom prst="ellipse">
                <a:avLst/>
              </a:prstGeom>
              <a:solidFill>
                <a:srgbClr val="9F5C1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Ellips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1039" y="2904753"/>
                <a:ext cx="720080" cy="72008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llipse 9"/>
              <p:cNvSpPr/>
              <p:nvPr/>
            </p:nvSpPr>
            <p:spPr bwMode="auto">
              <a:xfrm>
                <a:off x="4351039" y="3915920"/>
                <a:ext cx="720080" cy="720080"/>
              </a:xfrm>
              <a:prstGeom prst="ellipse">
                <a:avLst/>
              </a:prstGeom>
              <a:solidFill>
                <a:srgbClr val="FDC72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Ellips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1039" y="3915920"/>
                <a:ext cx="720080" cy="72008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llipse 6"/>
              <p:cNvSpPr/>
              <p:nvPr/>
            </p:nvSpPr>
            <p:spPr bwMode="auto">
              <a:xfrm>
                <a:off x="5858818" y="2907808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" name="Ellips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58818" y="2907808"/>
                <a:ext cx="720080" cy="72008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llipse 7"/>
              <p:cNvSpPr/>
              <p:nvPr/>
            </p:nvSpPr>
            <p:spPr bwMode="auto">
              <a:xfrm>
                <a:off x="5860828" y="3915920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Ellips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0828" y="3915920"/>
                <a:ext cx="720080" cy="72008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hteck 14"/>
          <p:cNvSpPr/>
          <p:nvPr/>
        </p:nvSpPr>
        <p:spPr bwMode="auto">
          <a:xfrm>
            <a:off x="5714802" y="2763792"/>
            <a:ext cx="1029079" cy="199577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llipse 10"/>
              <p:cNvSpPr/>
              <p:nvPr/>
            </p:nvSpPr>
            <p:spPr bwMode="auto">
              <a:xfrm>
                <a:off x="7532539" y="2943551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1" name="Ellips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2539" y="2943551"/>
                <a:ext cx="720080" cy="72008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llipse 11"/>
              <p:cNvSpPr/>
              <p:nvPr/>
            </p:nvSpPr>
            <p:spPr bwMode="auto">
              <a:xfrm>
                <a:off x="7534549" y="3951663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Ellips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4549" y="3951663"/>
                <a:ext cx="720080" cy="72008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hteck 15"/>
          <p:cNvSpPr/>
          <p:nvPr/>
        </p:nvSpPr>
        <p:spPr bwMode="auto">
          <a:xfrm>
            <a:off x="7378039" y="2799535"/>
            <a:ext cx="1029079" cy="199577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llipse 12"/>
              <p:cNvSpPr/>
              <p:nvPr/>
            </p:nvSpPr>
            <p:spPr bwMode="auto">
              <a:xfrm>
                <a:off x="10870455" y="2930468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3" name="Ellips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70455" y="2930468"/>
                <a:ext cx="720080" cy="72008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llipse 13"/>
              <p:cNvSpPr/>
              <p:nvPr/>
            </p:nvSpPr>
            <p:spPr bwMode="auto">
              <a:xfrm>
                <a:off x="10872465" y="3938580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4" name="Ellips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72465" y="3938580"/>
                <a:ext cx="720080" cy="72008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hteck 16"/>
          <p:cNvSpPr/>
          <p:nvPr/>
        </p:nvSpPr>
        <p:spPr bwMode="auto">
          <a:xfrm>
            <a:off x="10704512" y="2796674"/>
            <a:ext cx="1029079" cy="199577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Ellipse 65"/>
              <p:cNvSpPr/>
              <p:nvPr/>
            </p:nvSpPr>
            <p:spPr bwMode="auto">
              <a:xfrm>
                <a:off x="1543688" y="2564904"/>
                <a:ext cx="720080" cy="72008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6" name="Ellips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3688" y="2564904"/>
                <a:ext cx="720080" cy="720080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Ellipse 66"/>
              <p:cNvSpPr/>
              <p:nvPr/>
            </p:nvSpPr>
            <p:spPr bwMode="auto">
              <a:xfrm>
                <a:off x="695400" y="3518453"/>
                <a:ext cx="720080" cy="72008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7" name="Ellips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400" y="3518453"/>
                <a:ext cx="720080" cy="720080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Ellipse 67"/>
              <p:cNvSpPr/>
              <p:nvPr/>
            </p:nvSpPr>
            <p:spPr bwMode="auto">
              <a:xfrm>
                <a:off x="2423592" y="3501008"/>
                <a:ext cx="720080" cy="72008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8" name="Ellips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3592" y="3501008"/>
                <a:ext cx="720080" cy="72008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Ellipse 68"/>
              <p:cNvSpPr/>
              <p:nvPr/>
            </p:nvSpPr>
            <p:spPr bwMode="auto">
              <a:xfrm>
                <a:off x="1543688" y="4437112"/>
                <a:ext cx="720080" cy="72008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9" name="Ellips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3688" y="4437112"/>
                <a:ext cx="720080" cy="720080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Gerade Verbindung mit Pfeil 69"/>
          <p:cNvCxnSpPr>
            <a:stCxn id="67" idx="7"/>
            <a:endCxn id="66" idx="3"/>
          </p:cNvCxnSpPr>
          <p:nvPr/>
        </p:nvCxnSpPr>
        <p:spPr bwMode="auto">
          <a:xfrm flipV="1">
            <a:off x="1310027" y="3179531"/>
            <a:ext cx="339114" cy="44437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Gerade Verbindung mit Pfeil 72"/>
          <p:cNvCxnSpPr>
            <a:stCxn id="68" idx="1"/>
            <a:endCxn id="66" idx="5"/>
          </p:cNvCxnSpPr>
          <p:nvPr/>
        </p:nvCxnSpPr>
        <p:spPr bwMode="auto">
          <a:xfrm flipH="1" flipV="1">
            <a:off x="2158315" y="3179531"/>
            <a:ext cx="370730" cy="4269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Gerade Verbindung mit Pfeil 75"/>
          <p:cNvCxnSpPr>
            <a:stCxn id="69" idx="7"/>
            <a:endCxn id="68" idx="3"/>
          </p:cNvCxnSpPr>
          <p:nvPr/>
        </p:nvCxnSpPr>
        <p:spPr bwMode="auto">
          <a:xfrm flipV="1">
            <a:off x="2158315" y="4115635"/>
            <a:ext cx="370730" cy="4269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Gerade Verbindung mit Pfeil 78"/>
          <p:cNvCxnSpPr>
            <a:stCxn id="69" idx="1"/>
            <a:endCxn id="67" idx="5"/>
          </p:cNvCxnSpPr>
          <p:nvPr/>
        </p:nvCxnSpPr>
        <p:spPr bwMode="auto">
          <a:xfrm flipH="1" flipV="1">
            <a:off x="1310027" y="4133080"/>
            <a:ext cx="339114" cy="40948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hteck 85"/>
              <p:cNvSpPr/>
              <p:nvPr/>
            </p:nvSpPr>
            <p:spPr>
              <a:xfrm>
                <a:off x="704694" y="2979476"/>
                <a:ext cx="8494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6" name="Rechteck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94" y="2979476"/>
                <a:ext cx="84940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hteck 86"/>
              <p:cNvSpPr/>
              <p:nvPr/>
            </p:nvSpPr>
            <p:spPr>
              <a:xfrm>
                <a:off x="2294272" y="3001608"/>
                <a:ext cx="8494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7" name="Rechteck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272" y="3001608"/>
                <a:ext cx="849400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/>
              <p:cNvSpPr/>
              <p:nvPr/>
            </p:nvSpPr>
            <p:spPr>
              <a:xfrm>
                <a:off x="2294272" y="4342510"/>
                <a:ext cx="6570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8" name="Rechteck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272" y="4342510"/>
                <a:ext cx="657039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hteck 88"/>
              <p:cNvSpPr/>
              <p:nvPr/>
            </p:nvSpPr>
            <p:spPr>
              <a:xfrm>
                <a:off x="847750" y="4322034"/>
                <a:ext cx="6570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9" name="Rechteck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50" y="4322034"/>
                <a:ext cx="657039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Gerade Verbindung mit Pfeil 89"/>
          <p:cNvCxnSpPr>
            <a:stCxn id="69" idx="0"/>
            <a:endCxn id="66" idx="4"/>
          </p:cNvCxnSpPr>
          <p:nvPr/>
        </p:nvCxnSpPr>
        <p:spPr bwMode="auto">
          <a:xfrm flipV="1">
            <a:off x="1903728" y="3284984"/>
            <a:ext cx="0" cy="115212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hteck 92"/>
              <p:cNvSpPr/>
              <p:nvPr/>
            </p:nvSpPr>
            <p:spPr>
              <a:xfrm>
                <a:off x="1805030" y="3656815"/>
                <a:ext cx="6570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3" name="Rechteck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030" y="3656815"/>
                <a:ext cx="657039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Ellipse 95"/>
              <p:cNvSpPr/>
              <p:nvPr/>
            </p:nvSpPr>
            <p:spPr bwMode="auto">
              <a:xfrm>
                <a:off x="9207219" y="2930468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6" name="Ellips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07219" y="2930468"/>
                <a:ext cx="720080" cy="720080"/>
              </a:xfrm>
              <a:prstGeom prst="ellipse">
                <a:avLst/>
              </a:prstGeom>
              <a:blipFill>
                <a:blip r:embed="rId1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Ellipse 96"/>
              <p:cNvSpPr/>
              <p:nvPr/>
            </p:nvSpPr>
            <p:spPr bwMode="auto">
              <a:xfrm>
                <a:off x="9209229" y="3938580"/>
                <a:ext cx="720080" cy="72008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0" lang="de-DE" sz="20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kumimoji="0" lang="de-DE" sz="20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7" name="Ellipse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09229" y="3938580"/>
                <a:ext cx="720080" cy="720080"/>
              </a:xfrm>
              <a:prstGeom prst="ellipse">
                <a:avLst/>
              </a:prstGeom>
              <a:blipFill>
                <a:blip r:embed="rId2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Rechteck 97"/>
          <p:cNvSpPr/>
          <p:nvPr/>
        </p:nvSpPr>
        <p:spPr bwMode="auto">
          <a:xfrm>
            <a:off x="9041276" y="2796674"/>
            <a:ext cx="1029079" cy="199577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04" name="Gerade Verbindung mit Pfeil 103"/>
          <p:cNvCxnSpPr>
            <a:stCxn id="12" idx="2"/>
            <a:endCxn id="7" idx="6"/>
          </p:cNvCxnSpPr>
          <p:nvPr/>
        </p:nvCxnSpPr>
        <p:spPr bwMode="auto">
          <a:xfrm flipH="1" flipV="1">
            <a:off x="6578898" y="3267848"/>
            <a:ext cx="955651" cy="104385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Gerade Verbindung mit Pfeil 108"/>
          <p:cNvCxnSpPr>
            <a:stCxn id="11" idx="2"/>
            <a:endCxn id="8" idx="6"/>
          </p:cNvCxnSpPr>
          <p:nvPr/>
        </p:nvCxnSpPr>
        <p:spPr bwMode="auto">
          <a:xfrm flipH="1">
            <a:off x="6580908" y="3303591"/>
            <a:ext cx="951631" cy="97236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Gerade Verbindung mit Pfeil 111"/>
          <p:cNvCxnSpPr>
            <a:stCxn id="13" idx="2"/>
            <a:endCxn id="96" idx="6"/>
          </p:cNvCxnSpPr>
          <p:nvPr/>
        </p:nvCxnSpPr>
        <p:spPr bwMode="auto">
          <a:xfrm flipH="1">
            <a:off x="9927299" y="3290508"/>
            <a:ext cx="943156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Gerade Verbindung mit Pfeil 114"/>
          <p:cNvCxnSpPr>
            <a:stCxn id="14" idx="2"/>
            <a:endCxn id="97" idx="6"/>
          </p:cNvCxnSpPr>
          <p:nvPr/>
        </p:nvCxnSpPr>
        <p:spPr bwMode="auto">
          <a:xfrm flipH="1">
            <a:off x="9929309" y="4298620"/>
            <a:ext cx="943156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0" name="Gerade Verbindung mit Pfeil 119"/>
          <p:cNvCxnSpPr>
            <a:stCxn id="97" idx="1"/>
            <a:endCxn id="7" idx="0"/>
          </p:cNvCxnSpPr>
          <p:nvPr/>
        </p:nvCxnSpPr>
        <p:spPr bwMode="auto">
          <a:xfrm rot="16200000" flipV="1">
            <a:off x="7198658" y="1928009"/>
            <a:ext cx="1136225" cy="3095824"/>
          </a:xfrm>
          <a:prstGeom prst="curvedConnector3">
            <a:avLst>
              <a:gd name="adj1" fmla="val 131855"/>
            </a:avLst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Gerade Verbindung mit Pfeil 119"/>
          <p:cNvCxnSpPr>
            <a:stCxn id="96" idx="3"/>
            <a:endCxn id="8" idx="4"/>
          </p:cNvCxnSpPr>
          <p:nvPr/>
        </p:nvCxnSpPr>
        <p:spPr bwMode="auto">
          <a:xfrm rot="5400000">
            <a:off x="7221318" y="2544645"/>
            <a:ext cx="1090905" cy="3091804"/>
          </a:xfrm>
          <a:prstGeom prst="curvedConnector3">
            <a:avLst>
              <a:gd name="adj1" fmla="val 135798"/>
            </a:avLst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Gerade Verbindung mit Pfeil 119"/>
          <p:cNvCxnSpPr>
            <a:stCxn id="14" idx="4"/>
            <a:endCxn id="12" idx="4"/>
          </p:cNvCxnSpPr>
          <p:nvPr/>
        </p:nvCxnSpPr>
        <p:spPr bwMode="auto">
          <a:xfrm rot="5400000">
            <a:off x="9557006" y="2996243"/>
            <a:ext cx="13083" cy="3337916"/>
          </a:xfrm>
          <a:prstGeom prst="curvedConnector3">
            <a:avLst>
              <a:gd name="adj1" fmla="val 3084981"/>
            </a:avLst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Gerade Verbindung mit Pfeil 119"/>
          <p:cNvCxnSpPr>
            <a:stCxn id="13" idx="0"/>
            <a:endCxn id="11" idx="0"/>
          </p:cNvCxnSpPr>
          <p:nvPr/>
        </p:nvCxnSpPr>
        <p:spPr bwMode="auto">
          <a:xfrm rot="16200000" flipH="1" flipV="1">
            <a:off x="9554995" y="1268051"/>
            <a:ext cx="13083" cy="3337916"/>
          </a:xfrm>
          <a:prstGeom prst="curvedConnector3">
            <a:avLst>
              <a:gd name="adj1" fmla="val -2475365"/>
            </a:avLst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Gerade Verbindung mit Pfeil 119"/>
          <p:cNvCxnSpPr>
            <a:stCxn id="13" idx="0"/>
            <a:endCxn id="7" idx="0"/>
          </p:cNvCxnSpPr>
          <p:nvPr/>
        </p:nvCxnSpPr>
        <p:spPr bwMode="auto">
          <a:xfrm rot="16200000" flipV="1">
            <a:off x="8713347" y="413319"/>
            <a:ext cx="22660" cy="5011637"/>
          </a:xfrm>
          <a:prstGeom prst="curvedConnector3">
            <a:avLst>
              <a:gd name="adj1" fmla="val 2748169"/>
            </a:avLst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1" name="Gerade Verbindung mit Pfeil 119"/>
          <p:cNvCxnSpPr>
            <a:stCxn id="14" idx="4"/>
            <a:endCxn id="8" idx="4"/>
          </p:cNvCxnSpPr>
          <p:nvPr/>
        </p:nvCxnSpPr>
        <p:spPr bwMode="auto">
          <a:xfrm rot="5400000" flipH="1">
            <a:off x="8715357" y="2141512"/>
            <a:ext cx="22660" cy="5011637"/>
          </a:xfrm>
          <a:prstGeom prst="curvedConnector3">
            <a:avLst>
              <a:gd name="adj1" fmla="val -2984453"/>
            </a:avLst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9" name="Gerade Verbindung mit Pfeil 148"/>
          <p:cNvCxnSpPr>
            <a:stCxn id="7" idx="2"/>
            <a:endCxn id="9" idx="6"/>
          </p:cNvCxnSpPr>
          <p:nvPr/>
        </p:nvCxnSpPr>
        <p:spPr bwMode="auto">
          <a:xfrm flipH="1" flipV="1">
            <a:off x="5071119" y="3264793"/>
            <a:ext cx="787699" cy="305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Gerade Verbindung mit Pfeil 151"/>
          <p:cNvCxnSpPr>
            <a:stCxn id="8" idx="2"/>
            <a:endCxn id="10" idx="6"/>
          </p:cNvCxnSpPr>
          <p:nvPr/>
        </p:nvCxnSpPr>
        <p:spPr bwMode="auto">
          <a:xfrm flipH="1">
            <a:off x="5071119" y="4275960"/>
            <a:ext cx="789709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echteck 156"/>
              <p:cNvSpPr/>
              <p:nvPr/>
            </p:nvSpPr>
            <p:spPr>
              <a:xfrm>
                <a:off x="5168223" y="2914987"/>
                <a:ext cx="4716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7" name="Rechteck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223" y="2914987"/>
                <a:ext cx="471603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Rechteck 157"/>
              <p:cNvSpPr/>
              <p:nvPr/>
            </p:nvSpPr>
            <p:spPr>
              <a:xfrm>
                <a:off x="5168222" y="3907628"/>
                <a:ext cx="4716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8" name="Rechteck 1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222" y="3907628"/>
                <a:ext cx="471603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Rechteck 158"/>
              <p:cNvSpPr/>
              <p:nvPr/>
            </p:nvSpPr>
            <p:spPr>
              <a:xfrm>
                <a:off x="6642530" y="3144984"/>
                <a:ext cx="8109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9" name="Rechteck 1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530" y="3144984"/>
                <a:ext cx="810928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Rechteck 159"/>
              <p:cNvSpPr/>
              <p:nvPr/>
            </p:nvSpPr>
            <p:spPr>
              <a:xfrm>
                <a:off x="10033698" y="2657239"/>
                <a:ext cx="53412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de-DE" sz="20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160" name="Rechteck 1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698" y="2657239"/>
                <a:ext cx="534121" cy="400110"/>
              </a:xfrm>
              <a:prstGeom prst="rect">
                <a:avLst/>
              </a:prstGeom>
              <a:blipFill>
                <a:blip r:embed="rId24"/>
                <a:stretch>
                  <a:fillRect t="-9091" r="-11364" b="-257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Rechteck 160"/>
              <p:cNvSpPr/>
              <p:nvPr/>
            </p:nvSpPr>
            <p:spPr>
              <a:xfrm>
                <a:off x="10040586" y="3208643"/>
                <a:ext cx="6570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1" name="Rechteck 1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0586" y="3208643"/>
                <a:ext cx="657038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Rechteck 161"/>
              <p:cNvSpPr/>
              <p:nvPr/>
            </p:nvSpPr>
            <p:spPr>
              <a:xfrm>
                <a:off x="10058916" y="3915231"/>
                <a:ext cx="657038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2" name="Rechteck 1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916" y="3915231"/>
                <a:ext cx="657038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Rechteck 162"/>
              <p:cNvSpPr/>
              <p:nvPr/>
            </p:nvSpPr>
            <p:spPr>
              <a:xfrm>
                <a:off x="10025686" y="4608743"/>
                <a:ext cx="534121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de-DE" sz="20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163" name="Rechteck 1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5686" y="4608743"/>
                <a:ext cx="534121" cy="400110"/>
              </a:xfrm>
              <a:prstGeom prst="rect">
                <a:avLst/>
              </a:prstGeom>
              <a:blipFill>
                <a:blip r:embed="rId27"/>
                <a:stretch>
                  <a:fillRect t="-7576" r="-12644" b="-257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hteck 163"/>
              <p:cNvSpPr/>
              <p:nvPr/>
            </p:nvSpPr>
            <p:spPr>
              <a:xfrm>
                <a:off x="7174668" y="2488607"/>
                <a:ext cx="8109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4" name="Rechteck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4668" y="2488607"/>
                <a:ext cx="810928" cy="40011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Rechteck 164"/>
              <p:cNvSpPr/>
              <p:nvPr/>
            </p:nvSpPr>
            <p:spPr>
              <a:xfrm>
                <a:off x="7181245" y="4690531"/>
                <a:ext cx="8109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5" name="Rechteck 1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245" y="4690531"/>
                <a:ext cx="810928" cy="40011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echteck 166"/>
              <p:cNvSpPr/>
              <p:nvPr/>
            </p:nvSpPr>
            <p:spPr>
              <a:xfrm>
                <a:off x="8369356" y="1879400"/>
                <a:ext cx="657039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7" name="Rechteck 1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356" y="1879400"/>
                <a:ext cx="657039" cy="40011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hteck 167"/>
              <p:cNvSpPr/>
              <p:nvPr/>
            </p:nvSpPr>
            <p:spPr>
              <a:xfrm>
                <a:off x="8369356" y="4984474"/>
                <a:ext cx="6570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8" name="Rechteck 1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356" y="4984474"/>
                <a:ext cx="657039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Rechteck 168"/>
              <p:cNvSpPr/>
              <p:nvPr/>
            </p:nvSpPr>
            <p:spPr>
              <a:xfrm>
                <a:off x="2951311" y="5454763"/>
                <a:ext cx="260084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DE" sz="2000" b="0" dirty="0">
                    <a:solidFill>
                      <a:schemeClr val="tx1"/>
                    </a:solidFill>
                    <a:latin typeface="+mj-lt"/>
                  </a:rPr>
                  <a:t>Additional </a:t>
                </a:r>
                <a:r>
                  <a:rPr lang="de-DE" sz="2000" b="0" dirty="0" err="1">
                    <a:solidFill>
                      <a:schemeClr val="tx1"/>
                    </a:solidFill>
                    <a:latin typeface="+mj-lt"/>
                  </a:rPr>
                  <a:t>assumption</a:t>
                </a:r>
                <a:r>
                  <a:rPr lang="de-DE" sz="2000" b="0" dirty="0">
                    <a:solidFill>
                      <a:schemeClr val="tx1"/>
                    </a:solidFill>
                    <a:latin typeface="+mj-lt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9" name="Rechteck 1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311" y="5454763"/>
                <a:ext cx="2600840" cy="707886"/>
              </a:xfrm>
              <a:prstGeom prst="rect">
                <a:avLst/>
              </a:prstGeom>
              <a:blipFill>
                <a:blip r:embed="rId32"/>
                <a:stretch>
                  <a:fillRect l="-2342" t="-5172" r="-1639" b="-172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hteck 169"/>
              <p:cNvSpPr/>
              <p:nvPr/>
            </p:nvSpPr>
            <p:spPr>
              <a:xfrm>
                <a:off x="5655569" y="5471466"/>
                <a:ext cx="115211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2000" b="0" dirty="0" err="1">
                    <a:solidFill>
                      <a:schemeClr val="tx1"/>
                    </a:solidFill>
                    <a:latin typeface="+mj-lt"/>
                  </a:rPr>
                  <a:t>Clearly</a:t>
                </a:r>
                <a:r>
                  <a:rPr lang="de-DE" sz="2000" b="0" dirty="0">
                    <a:solidFill>
                      <a:schemeClr val="tx1"/>
                    </a:solidFill>
                    <a:latin typeface="+mj-lt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0" name="Rechteck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569" y="5471466"/>
                <a:ext cx="1152110" cy="707886"/>
              </a:xfrm>
              <a:prstGeom prst="rect">
                <a:avLst/>
              </a:prstGeom>
              <a:blipFill>
                <a:blip r:embed="rId33"/>
                <a:stretch>
                  <a:fillRect t="-5172" b="-172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Rechteck 170"/>
              <p:cNvSpPr/>
              <p:nvPr/>
            </p:nvSpPr>
            <p:spPr>
              <a:xfrm>
                <a:off x="7316523" y="5479652"/>
                <a:ext cx="115211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2000" b="0" dirty="0">
                    <a:solidFill>
                      <a:schemeClr val="tx1"/>
                    </a:solidFill>
                    <a:latin typeface="+mj-lt"/>
                  </a:rPr>
                  <a:t>Clearly: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1" name="Rechteck 1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523" y="5479652"/>
                <a:ext cx="1152110" cy="707886"/>
              </a:xfrm>
              <a:prstGeom prst="rect">
                <a:avLst/>
              </a:prstGeom>
              <a:blipFill>
                <a:blip r:embed="rId34"/>
                <a:stretch>
                  <a:fillRect t="-5172" b="-172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Rechteck 171"/>
              <p:cNvSpPr/>
              <p:nvPr/>
            </p:nvSpPr>
            <p:spPr>
              <a:xfrm>
                <a:off x="8987492" y="5524193"/>
                <a:ext cx="115211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2000" b="0" dirty="0">
                    <a:solidFill>
                      <a:schemeClr val="tx1"/>
                    </a:solidFill>
                    <a:latin typeface="+mj-lt"/>
                  </a:rPr>
                  <a:t>Clearly: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de-DE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de-DE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de-DE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2" name="Rechteck 1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492" y="5524193"/>
                <a:ext cx="1152110" cy="707886"/>
              </a:xfrm>
              <a:prstGeom prst="rect">
                <a:avLst/>
              </a:prstGeom>
              <a:blipFill>
                <a:blip r:embed="rId35"/>
                <a:stretch>
                  <a:fillRect t="-4310" b="-258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" name="Rechteck 172"/>
          <p:cNvSpPr/>
          <p:nvPr/>
        </p:nvSpPr>
        <p:spPr>
          <a:xfrm>
            <a:off x="10592918" y="5524193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000" b="0" dirty="0" err="1">
                <a:solidFill>
                  <a:schemeClr val="tx1"/>
                </a:solidFill>
                <a:latin typeface="+mj-lt"/>
              </a:rPr>
              <a:t>Unlabeled</a:t>
            </a:r>
            <a:endParaRPr lang="de-DE" sz="20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4" name="Pfeil nach rechts 173"/>
          <p:cNvSpPr/>
          <p:nvPr/>
        </p:nvSpPr>
        <p:spPr bwMode="auto">
          <a:xfrm>
            <a:off x="3561271" y="3434376"/>
            <a:ext cx="518505" cy="83681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76" name="Gerade Verbindung mit Pfeil 175"/>
          <p:cNvCxnSpPr/>
          <p:nvPr/>
        </p:nvCxnSpPr>
        <p:spPr bwMode="auto">
          <a:xfrm flipV="1">
            <a:off x="4711079" y="4462077"/>
            <a:ext cx="491174" cy="9676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7148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5" dur="indefinite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7" dur="indefinite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5C15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5C15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5C15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C721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C721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C721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C721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C721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 animBg="1"/>
      <p:bldP spid="8" grpId="0" animBg="1"/>
      <p:bldP spid="15" grpId="0" animBg="1"/>
      <p:bldP spid="11" grpId="0" animBg="1"/>
      <p:bldP spid="12" grpId="0" animBg="1"/>
      <p:bldP spid="16" grpId="0" animBg="1"/>
      <p:bldP spid="13" grpId="0" animBg="1"/>
      <p:bldP spid="14" grpId="0" animBg="1"/>
      <p:bldP spid="17" grpId="0" animBg="1"/>
      <p:bldP spid="96" grpId="0" animBg="1"/>
      <p:bldP spid="97" grpId="0" animBg="1"/>
      <p:bldP spid="98" grpId="0" animBg="1"/>
      <p:bldP spid="157" grpId="0"/>
      <p:bldP spid="158" grpId="0"/>
      <p:bldP spid="159" grpId="0"/>
      <p:bldP spid="160" grpId="0"/>
      <p:bldP spid="161" grpId="0"/>
      <p:bldP spid="162" grpId="0"/>
      <p:bldP spid="162" grpId="1"/>
      <p:bldP spid="163" grpId="0"/>
      <p:bldP spid="163" grpId="1"/>
      <p:bldP spid="164" grpId="0"/>
      <p:bldP spid="165" grpId="0"/>
      <p:bldP spid="167" grpId="0"/>
      <p:bldP spid="167" grpId="1"/>
      <p:bldP spid="168" grpId="0"/>
      <p:bldP spid="169" grpId="0"/>
      <p:bldP spid="170" grpId="0"/>
      <p:bldP spid="171" grpId="0"/>
      <p:bldP spid="172" grpId="0"/>
      <p:bldP spid="173" grpId="0"/>
      <p:bldP spid="1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MST + QPBO-I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QPBO </a:t>
            </a:r>
            <a:r>
              <a:rPr lang="de-DE" dirty="0" err="1"/>
              <a:t>needs</a:t>
            </a:r>
            <a:r>
              <a:rPr lang="de-DE" dirty="0"/>
              <a:t> at least </a:t>
            </a:r>
            <a:r>
              <a:rPr lang="de-DE" dirty="0" err="1"/>
              <a:t>one</a:t>
            </a:r>
            <a:r>
              <a:rPr lang="de-DE" dirty="0"/>
              <a:t> additional </a:t>
            </a:r>
            <a:r>
              <a:rPr lang="de-DE" dirty="0" err="1"/>
              <a:t>unary</a:t>
            </a:r>
            <a:r>
              <a:rPr lang="de-DE" dirty="0"/>
              <a:t> </a:t>
            </a:r>
            <a:r>
              <a:rPr lang="de-DE" dirty="0" err="1"/>
              <a:t>term</a:t>
            </a:r>
            <a:r>
              <a:rPr lang="de-DE" dirty="0"/>
              <a:t> per </a:t>
            </a:r>
            <a:r>
              <a:rPr lang="de-DE" dirty="0" err="1"/>
              <a:t>connected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symmetric</a:t>
            </a:r>
            <a:r>
              <a:rPr lang="de-DE" dirty="0"/>
              <a:t> </a:t>
            </a:r>
            <a:r>
              <a:rPr lang="de-DE" dirty="0" err="1"/>
              <a:t>energies</a:t>
            </a:r>
            <a:r>
              <a:rPr lang="de-DE" dirty="0"/>
              <a:t>).</a:t>
            </a:r>
          </a:p>
          <a:p>
            <a:pPr marL="0" indent="0">
              <a:buNone/>
            </a:pPr>
            <a:r>
              <a:rPr lang="de-DE" dirty="0"/>
              <a:t>Still,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</a:t>
            </a:r>
            <a:r>
              <a:rPr lang="de-DE" dirty="0" err="1"/>
              <a:t>unlabeled</a:t>
            </a:r>
            <a:r>
              <a:rPr lang="de-DE" dirty="0"/>
              <a:t>. </a:t>
            </a:r>
            <a:r>
              <a:rPr lang="de-DE" dirty="0" err="1"/>
              <a:t>Therefore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MST </a:t>
            </a:r>
            <a:r>
              <a:rPr lang="de-DE" dirty="0" err="1"/>
              <a:t>and</a:t>
            </a:r>
            <a:r>
              <a:rPr lang="de-DE" dirty="0"/>
              <a:t> QPBO-I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Abgerundetes Rechteck 6"/>
          <p:cNvSpPr/>
          <p:nvPr/>
        </p:nvSpPr>
        <p:spPr bwMode="auto">
          <a:xfrm>
            <a:off x="1199656" y="3789040"/>
            <a:ext cx="1800000" cy="864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Solve</a:t>
            </a: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 MST</a:t>
            </a:r>
          </a:p>
        </p:txBody>
      </p:sp>
      <p:sp>
        <p:nvSpPr>
          <p:cNvPr id="8" name="Abgerundetes Rechteck 7"/>
          <p:cNvSpPr/>
          <p:nvPr/>
        </p:nvSpPr>
        <p:spPr bwMode="auto">
          <a:xfrm>
            <a:off x="3647928" y="3789040"/>
            <a:ext cx="1800000" cy="864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Solve</a:t>
            </a: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 QPBO</a:t>
            </a:r>
          </a:p>
        </p:txBody>
      </p:sp>
      <p:sp>
        <p:nvSpPr>
          <p:cNvPr id="9" name="Flussdiagramm: Verzweigung 8"/>
          <p:cNvSpPr/>
          <p:nvPr/>
        </p:nvSpPr>
        <p:spPr bwMode="auto">
          <a:xfrm>
            <a:off x="5951984" y="3752988"/>
            <a:ext cx="1944216" cy="936104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All </a:t>
            </a: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labeled</a:t>
            </a:r>
            <a:endParaRPr kumimoji="0" lang="de-DE" sz="20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+mj-lt"/>
            </a:endParaRP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6023992" y="2232466"/>
            <a:ext cx="1800200" cy="86409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Fix </a:t>
            </a: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random</a:t>
            </a: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label</a:t>
            </a: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to</a:t>
            </a: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 MST </a:t>
            </a: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solution</a:t>
            </a:r>
            <a:endParaRPr kumimoji="0" lang="de-DE" sz="20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+mj-lt"/>
            </a:endParaRPr>
          </a:p>
        </p:txBody>
      </p:sp>
      <p:sp>
        <p:nvSpPr>
          <p:cNvPr id="12" name="Flussdiagramm: Verzweigung 11"/>
          <p:cNvSpPr/>
          <p:nvPr/>
        </p:nvSpPr>
        <p:spPr bwMode="auto">
          <a:xfrm>
            <a:off x="8544272" y="3747070"/>
            <a:ext cx="1944216" cy="936104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Repeat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n </a:t>
            </a:r>
            <a:r>
              <a:rPr lang="de-DE" sz="2000" dirty="0" err="1">
                <a:solidFill>
                  <a:schemeClr val="bg1">
                    <a:lumMod val="75000"/>
                  </a:schemeClr>
                </a:solidFill>
                <a:latin typeface="+mj-lt"/>
              </a:rPr>
              <a:t>times</a:t>
            </a:r>
            <a:endParaRPr kumimoji="0" lang="de-DE" sz="20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+mj-lt"/>
            </a:endParaRPr>
          </a:p>
        </p:txBody>
      </p:sp>
      <p:cxnSp>
        <p:nvCxnSpPr>
          <p:cNvPr id="15" name="Gerade Verbindung mit Pfeil 14"/>
          <p:cNvCxnSpPr>
            <a:stCxn id="7" idx="3"/>
            <a:endCxn id="8" idx="1"/>
          </p:cNvCxnSpPr>
          <p:nvPr/>
        </p:nvCxnSpPr>
        <p:spPr bwMode="auto">
          <a:xfrm>
            <a:off x="2999656" y="4221040"/>
            <a:ext cx="6482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rade Verbindung mit Pfeil 18"/>
          <p:cNvCxnSpPr>
            <a:stCxn id="8" idx="3"/>
            <a:endCxn id="9" idx="1"/>
          </p:cNvCxnSpPr>
          <p:nvPr/>
        </p:nvCxnSpPr>
        <p:spPr bwMode="auto">
          <a:xfrm>
            <a:off x="5447928" y="4221040"/>
            <a:ext cx="50405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Gerade Verbindung mit Pfeil 20"/>
          <p:cNvCxnSpPr>
            <a:stCxn id="9" idx="3"/>
            <a:endCxn id="12" idx="1"/>
          </p:cNvCxnSpPr>
          <p:nvPr/>
        </p:nvCxnSpPr>
        <p:spPr bwMode="auto">
          <a:xfrm flipV="1">
            <a:off x="7896200" y="4215122"/>
            <a:ext cx="648072" cy="59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 Verbindung mit Pfeil 22"/>
          <p:cNvCxnSpPr>
            <a:stCxn id="9" idx="0"/>
            <a:endCxn id="10" idx="2"/>
          </p:cNvCxnSpPr>
          <p:nvPr/>
        </p:nvCxnSpPr>
        <p:spPr bwMode="auto">
          <a:xfrm flipV="1">
            <a:off x="6924092" y="3096562"/>
            <a:ext cx="0" cy="6564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Gerade Verbindung mit Pfeil 24"/>
          <p:cNvCxnSpPr>
            <a:stCxn id="12" idx="3"/>
          </p:cNvCxnSpPr>
          <p:nvPr/>
        </p:nvCxnSpPr>
        <p:spPr bwMode="auto">
          <a:xfrm>
            <a:off x="10488488" y="4215122"/>
            <a:ext cx="11521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Gerade Verbindung mit Pfeil 26"/>
          <p:cNvCxnSpPr>
            <a:endCxn id="7" idx="1"/>
          </p:cNvCxnSpPr>
          <p:nvPr/>
        </p:nvCxnSpPr>
        <p:spPr bwMode="auto">
          <a:xfrm>
            <a:off x="767408" y="4215122"/>
            <a:ext cx="432248" cy="59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8"/>
          <p:cNvCxnSpPr>
            <a:stCxn id="10" idx="1"/>
            <a:endCxn id="8" idx="0"/>
          </p:cNvCxnSpPr>
          <p:nvPr/>
        </p:nvCxnSpPr>
        <p:spPr bwMode="auto">
          <a:xfrm rot="10800000" flipV="1">
            <a:off x="4547928" y="2664514"/>
            <a:ext cx="1476064" cy="1124526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feld 32"/>
          <p:cNvSpPr txBox="1"/>
          <p:nvPr/>
        </p:nvSpPr>
        <p:spPr>
          <a:xfrm>
            <a:off x="6923992" y="3334967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err="1">
                <a:latin typeface="+mj-lt"/>
              </a:rPr>
              <a:t>No</a:t>
            </a:r>
            <a:endParaRPr lang="de-DE" sz="1400" b="0" dirty="0">
              <a:latin typeface="+mj-lt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7974705" y="3943397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latin typeface="+mj-lt"/>
              </a:rPr>
              <a:t>Yes</a:t>
            </a:r>
          </a:p>
        </p:txBody>
      </p:sp>
      <p:sp>
        <p:nvSpPr>
          <p:cNvPr id="38" name="Abgerundetes Rechteck 37"/>
          <p:cNvSpPr/>
          <p:nvPr/>
        </p:nvSpPr>
        <p:spPr bwMode="auto">
          <a:xfrm>
            <a:off x="5951984" y="5301304"/>
            <a:ext cx="1800000" cy="864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Revert</a:t>
            </a:r>
            <a:r>
              <a:rPr kumimoji="0" lang="de-DE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de-DE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fixing</a:t>
            </a:r>
            <a:endParaRPr kumimoji="0" lang="de-DE" sz="2000" b="1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+mj-lt"/>
            </a:endParaRPr>
          </a:p>
        </p:txBody>
      </p:sp>
      <p:cxnSp>
        <p:nvCxnSpPr>
          <p:cNvPr id="40" name="Gerade Verbindung mit Pfeil 39"/>
          <p:cNvCxnSpPr>
            <a:stCxn id="12" idx="2"/>
            <a:endCxn id="38" idx="3"/>
          </p:cNvCxnSpPr>
          <p:nvPr/>
        </p:nvCxnSpPr>
        <p:spPr bwMode="auto">
          <a:xfrm rot="5400000">
            <a:off x="8109117" y="4326041"/>
            <a:ext cx="1050130" cy="1764396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Gerade Verbindung mit Pfeil 42"/>
          <p:cNvCxnSpPr>
            <a:stCxn id="38" idx="1"/>
            <a:endCxn id="8" idx="2"/>
          </p:cNvCxnSpPr>
          <p:nvPr/>
        </p:nvCxnSpPr>
        <p:spPr bwMode="auto">
          <a:xfrm rot="10800000">
            <a:off x="4547928" y="4653040"/>
            <a:ext cx="1404056" cy="108026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feld 43"/>
          <p:cNvSpPr txBox="1"/>
          <p:nvPr/>
        </p:nvSpPr>
        <p:spPr>
          <a:xfrm>
            <a:off x="10488488" y="3941988"/>
            <a:ext cx="1189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0" dirty="0">
                <a:latin typeface="+mj-lt"/>
              </a:rPr>
              <a:t>Return </a:t>
            </a:r>
            <a:r>
              <a:rPr lang="de-DE" sz="1400" b="0" dirty="0" err="1">
                <a:latin typeface="+mj-lt"/>
              </a:rPr>
              <a:t>best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solution</a:t>
            </a:r>
            <a:endParaRPr lang="de-DE" sz="14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9360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MST + QPBO-I </a:t>
            </a:r>
            <a:r>
              <a:rPr lang="de-DE" dirty="0" err="1"/>
              <a:t>Results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7" y="1223584"/>
            <a:ext cx="2094704" cy="4320000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1223584"/>
            <a:ext cx="2094704" cy="432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02" y="1367609"/>
            <a:ext cx="2147249" cy="432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65" y="1367609"/>
            <a:ext cx="2147249" cy="432000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 flipH="1">
            <a:off x="1343472" y="5678870"/>
            <a:ext cx="1178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0" dirty="0">
                <a:latin typeface="+mj-lt"/>
              </a:rPr>
              <a:t>Xie, MST</a:t>
            </a:r>
          </a:p>
        </p:txBody>
      </p:sp>
      <p:sp>
        <p:nvSpPr>
          <p:cNvPr id="12" name="Textfeld 11"/>
          <p:cNvSpPr txBox="1"/>
          <p:nvPr/>
        </p:nvSpPr>
        <p:spPr>
          <a:xfrm flipH="1">
            <a:off x="3185838" y="5684967"/>
            <a:ext cx="2278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0" dirty="0">
                <a:latin typeface="+mj-lt"/>
              </a:rPr>
              <a:t>Xie, MST + QPBO-I</a:t>
            </a:r>
          </a:p>
        </p:txBody>
      </p:sp>
      <p:sp>
        <p:nvSpPr>
          <p:cNvPr id="13" name="Textfeld 12"/>
          <p:cNvSpPr txBox="1"/>
          <p:nvPr/>
        </p:nvSpPr>
        <p:spPr>
          <a:xfrm flipH="1">
            <a:off x="7052418" y="5571330"/>
            <a:ext cx="196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0" dirty="0">
                <a:latin typeface="+mj-lt"/>
              </a:rPr>
              <a:t>Hoppe, MST</a:t>
            </a:r>
          </a:p>
        </p:txBody>
      </p:sp>
      <p:sp>
        <p:nvSpPr>
          <p:cNvPr id="14" name="Textfeld 13"/>
          <p:cNvSpPr txBox="1"/>
          <p:nvPr/>
        </p:nvSpPr>
        <p:spPr>
          <a:xfrm flipH="1">
            <a:off x="9022161" y="5577427"/>
            <a:ext cx="2814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0" dirty="0">
                <a:latin typeface="+mj-lt"/>
              </a:rPr>
              <a:t>Hoppe, MST + QPBO-I</a:t>
            </a:r>
          </a:p>
        </p:txBody>
      </p:sp>
    </p:spTree>
    <p:extLst>
      <p:ext uri="{BB962C8B-B14F-4D97-AF65-F5344CB8AC3E}">
        <p14:creationId xmlns:p14="http://schemas.microsoft.com/office/powerpoint/2010/main" val="2279883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Processing Large Point Clouds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DE" dirty="0"/>
                  <a:t>Additional Problems:</a:t>
                </a:r>
              </a:p>
              <a:p>
                <a:pPr marL="0" indent="0">
                  <a:buNone/>
                </a:pPr>
                <a:r>
                  <a:rPr lang="de-DE" dirty="0"/>
                  <a:t>	</a:t>
                </a:r>
                <a:r>
                  <a:rPr lang="de-DE" dirty="0" err="1"/>
                  <a:t>Beyond</a:t>
                </a:r>
                <a:r>
                  <a:rPr lang="de-DE" dirty="0"/>
                  <a:t>-linear time </a:t>
                </a:r>
                <a:r>
                  <a:rPr lang="de-DE" dirty="0" err="1"/>
                  <a:t>complexity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QPBO.</a:t>
                </a:r>
              </a:p>
              <a:p>
                <a:pPr marL="0" indent="0">
                  <a:buNone/>
                </a:pPr>
                <a:r>
                  <a:rPr lang="de-DE" dirty="0"/>
                  <a:t>	Data </a:t>
                </a:r>
                <a:r>
                  <a:rPr lang="de-DE" dirty="0" err="1"/>
                  <a:t>set</a:t>
                </a:r>
                <a:r>
                  <a:rPr lang="de-DE" dirty="0"/>
                  <a:t> </a:t>
                </a:r>
                <a:r>
                  <a:rPr lang="de-DE" dirty="0" err="1"/>
                  <a:t>may</a:t>
                </a:r>
                <a:r>
                  <a:rPr lang="de-DE" dirty="0"/>
                  <a:t> </a:t>
                </a:r>
                <a:r>
                  <a:rPr lang="de-DE" dirty="0" err="1"/>
                  <a:t>exceed</a:t>
                </a:r>
                <a:r>
                  <a:rPr lang="de-DE" dirty="0"/>
                  <a:t> </a:t>
                </a:r>
                <a:r>
                  <a:rPr lang="de-DE" dirty="0" err="1"/>
                  <a:t>main</a:t>
                </a:r>
                <a:r>
                  <a:rPr lang="de-DE" dirty="0"/>
                  <a:t> </a:t>
                </a:r>
                <a:r>
                  <a:rPr lang="de-DE" dirty="0" err="1"/>
                  <a:t>memory</a:t>
                </a:r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r>
                  <a:rPr lang="de-DE" dirty="0"/>
                  <a:t>	</a:t>
                </a:r>
              </a:p>
              <a:p>
                <a:pPr marL="0" indent="0">
                  <a:buNone/>
                </a:pPr>
                <a:r>
                  <a:rPr lang="de-DE" dirty="0"/>
                  <a:t>Point </a:t>
                </a:r>
                <a:r>
                  <a:rPr lang="de-DE" dirty="0" err="1"/>
                  <a:t>clouds</a:t>
                </a:r>
                <a:r>
                  <a:rPr lang="de-DE" dirty="0"/>
                  <a:t> </a:t>
                </a:r>
                <a:r>
                  <a:rPr lang="de-DE" dirty="0" err="1"/>
                  <a:t>comprise</a:t>
                </a:r>
                <a:r>
                  <a:rPr lang="de-DE" dirty="0"/>
                  <a:t> </a:t>
                </a:r>
                <a:r>
                  <a:rPr lang="de-DE" dirty="0" err="1"/>
                  <a:t>locally</a:t>
                </a:r>
                <a:r>
                  <a:rPr lang="de-DE" dirty="0"/>
                  <a:t> </a:t>
                </a:r>
                <a:r>
                  <a:rPr lang="de-DE" dirty="0" err="1"/>
                  <a:t>orientable</a:t>
                </a:r>
                <a:r>
                  <a:rPr lang="de-DE" dirty="0"/>
                  <a:t> </a:t>
                </a:r>
                <a:r>
                  <a:rPr lang="de-DE" dirty="0" err="1"/>
                  <a:t>segments</a:t>
                </a:r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Use</a:t>
                </a:r>
                <a:r>
                  <a:rPr lang="de-DE" dirty="0"/>
                  <a:t> simple </a:t>
                </a:r>
                <a:r>
                  <a:rPr lang="de-DE" dirty="0" err="1"/>
                  <a:t>propagation</a:t>
                </a:r>
                <a:r>
                  <a:rPr lang="de-DE" dirty="0"/>
                  <a:t> </a:t>
                </a:r>
                <a:r>
                  <a:rPr lang="de-DE" dirty="0" err="1"/>
                  <a:t>inside</a:t>
                </a:r>
                <a:r>
                  <a:rPr lang="de-DE" dirty="0"/>
                  <a:t> </a:t>
                </a:r>
                <a:r>
                  <a:rPr lang="de-DE" dirty="0" err="1"/>
                  <a:t>segments</a:t>
                </a:r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Run </a:t>
                </a:r>
                <a:r>
                  <a:rPr lang="de-DE" dirty="0" err="1"/>
                  <a:t>orientation</a:t>
                </a:r>
                <a:r>
                  <a:rPr lang="de-DE" dirty="0"/>
                  <a:t> </a:t>
                </a:r>
                <a:r>
                  <a:rPr lang="de-DE" dirty="0" err="1"/>
                  <a:t>solver</a:t>
                </a:r>
                <a:r>
                  <a:rPr lang="de-DE" dirty="0"/>
                  <a:t> on </a:t>
                </a:r>
                <a:r>
                  <a:rPr lang="de-DE" dirty="0" err="1"/>
                  <a:t>segment</a:t>
                </a:r>
                <a:r>
                  <a:rPr lang="de-DE" dirty="0"/>
                  <a:t> graph.</a:t>
                </a:r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r>
                  <a:rPr lang="de-DE" dirty="0"/>
                  <a:t>Streaming out-</a:t>
                </a:r>
                <a:r>
                  <a:rPr lang="de-DE" dirty="0" err="1"/>
                  <a:t>of</a:t>
                </a:r>
                <a:r>
                  <a:rPr lang="de-DE" dirty="0"/>
                  <a:t>-core </a:t>
                </a:r>
                <a:r>
                  <a:rPr lang="de-DE" dirty="0" err="1"/>
                  <a:t>processing</a:t>
                </a:r>
                <a:r>
                  <a:rPr lang="de-DE" dirty="0"/>
                  <a:t> [Pajarola05].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One-the-fly</a:t>
                </a:r>
                <a:r>
                  <a:rPr lang="de-DE" dirty="0"/>
                  <a:t> </a:t>
                </a:r>
                <a:r>
                  <a:rPr lang="de-DE" dirty="0" err="1"/>
                  <a:t>segmentation</a:t>
                </a:r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r>
                  <a:rPr lang="de-DE" dirty="0"/>
                  <a:t> </a:t>
                </a:r>
                <a:r>
                  <a:rPr lang="de-DE" dirty="0" err="1"/>
                  <a:t>local</a:t>
                </a:r>
                <a:r>
                  <a:rPr lang="de-DE" dirty="0"/>
                  <a:t> </a:t>
                </a:r>
                <a:r>
                  <a:rPr lang="de-DE" dirty="0" err="1"/>
                  <a:t>orientation</a:t>
                </a:r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6" t="-6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1" t="6822" r="15601" b="6198"/>
          <a:stretch/>
        </p:blipFill>
        <p:spPr>
          <a:xfrm flipH="1">
            <a:off x="7551378" y="1115762"/>
            <a:ext cx="3425948" cy="264732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2264" y="3763086"/>
            <a:ext cx="2281122" cy="233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82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Segment-</a:t>
            </a:r>
            <a:r>
              <a:rPr lang="de-DE" dirty="0" err="1"/>
              <a:t>Based</a:t>
            </a:r>
            <a:r>
              <a:rPr lang="de-DE" dirty="0"/>
              <a:t> Orientation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SGP, 24 June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13</a:t>
            </a:fld>
            <a:endParaRPr lang="de-DE" dirty="0"/>
          </a:p>
        </p:txBody>
      </p:sp>
      <p:cxnSp>
        <p:nvCxnSpPr>
          <p:cNvPr id="40" name="Gerader Verbinder 39"/>
          <p:cNvCxnSpPr/>
          <p:nvPr/>
        </p:nvCxnSpPr>
        <p:spPr bwMode="auto">
          <a:xfrm flipV="1">
            <a:off x="870883" y="2548323"/>
            <a:ext cx="378264" cy="5266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Gerader Verbinder 41"/>
          <p:cNvCxnSpPr/>
          <p:nvPr/>
        </p:nvCxnSpPr>
        <p:spPr bwMode="auto">
          <a:xfrm>
            <a:off x="1253173" y="2544310"/>
            <a:ext cx="508592" cy="4022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Gerader Verbinder 43"/>
          <p:cNvCxnSpPr/>
          <p:nvPr/>
        </p:nvCxnSpPr>
        <p:spPr bwMode="auto">
          <a:xfrm flipH="1">
            <a:off x="1073153" y="2946528"/>
            <a:ext cx="692982" cy="6071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Gerader Verbinder 45"/>
          <p:cNvCxnSpPr/>
          <p:nvPr/>
        </p:nvCxnSpPr>
        <p:spPr bwMode="auto">
          <a:xfrm>
            <a:off x="870883" y="3074963"/>
            <a:ext cx="202270" cy="4953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Gerader Verbinder 57"/>
          <p:cNvCxnSpPr/>
          <p:nvPr/>
        </p:nvCxnSpPr>
        <p:spPr bwMode="auto">
          <a:xfrm flipH="1">
            <a:off x="1007677" y="3573996"/>
            <a:ext cx="61450" cy="7652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Gerader Verbinder 65"/>
          <p:cNvCxnSpPr/>
          <p:nvPr/>
        </p:nvCxnSpPr>
        <p:spPr bwMode="auto">
          <a:xfrm>
            <a:off x="1069127" y="3550807"/>
            <a:ext cx="692638" cy="5814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Gerader Verbinder 67"/>
          <p:cNvCxnSpPr/>
          <p:nvPr/>
        </p:nvCxnSpPr>
        <p:spPr bwMode="auto">
          <a:xfrm flipV="1">
            <a:off x="1012853" y="4130378"/>
            <a:ext cx="744925" cy="2161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Gerader Verbinder 69"/>
          <p:cNvCxnSpPr/>
          <p:nvPr/>
        </p:nvCxnSpPr>
        <p:spPr bwMode="auto">
          <a:xfrm flipH="1">
            <a:off x="1601933" y="4145110"/>
            <a:ext cx="170325" cy="896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Gerader Verbinder 71"/>
          <p:cNvCxnSpPr/>
          <p:nvPr/>
        </p:nvCxnSpPr>
        <p:spPr bwMode="auto">
          <a:xfrm>
            <a:off x="1026928" y="4353823"/>
            <a:ext cx="574859" cy="669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Gerader Verbinder 75"/>
          <p:cNvCxnSpPr/>
          <p:nvPr/>
        </p:nvCxnSpPr>
        <p:spPr bwMode="auto">
          <a:xfrm>
            <a:off x="1761765" y="4135911"/>
            <a:ext cx="606519" cy="6727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Gerader Verbinder 77"/>
          <p:cNvCxnSpPr/>
          <p:nvPr/>
        </p:nvCxnSpPr>
        <p:spPr bwMode="auto">
          <a:xfrm flipV="1">
            <a:off x="1596320" y="4809071"/>
            <a:ext cx="779581" cy="2397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Gerader Verbinder 79"/>
          <p:cNvCxnSpPr/>
          <p:nvPr/>
        </p:nvCxnSpPr>
        <p:spPr bwMode="auto">
          <a:xfrm flipV="1">
            <a:off x="1069127" y="3403617"/>
            <a:ext cx="756083" cy="1537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Gerader Verbinder 81"/>
          <p:cNvCxnSpPr/>
          <p:nvPr/>
        </p:nvCxnSpPr>
        <p:spPr bwMode="auto">
          <a:xfrm>
            <a:off x="1761765" y="2940400"/>
            <a:ext cx="75915" cy="4687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Gerader Verbinder 83"/>
          <p:cNvCxnSpPr/>
          <p:nvPr/>
        </p:nvCxnSpPr>
        <p:spPr bwMode="auto">
          <a:xfrm flipH="1">
            <a:off x="1761765" y="3426458"/>
            <a:ext cx="81158" cy="705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Gerader Verbinder 85"/>
          <p:cNvCxnSpPr/>
          <p:nvPr/>
        </p:nvCxnSpPr>
        <p:spPr bwMode="auto">
          <a:xfrm flipV="1">
            <a:off x="1761329" y="4079859"/>
            <a:ext cx="776041" cy="45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Gerader Verbinder 87"/>
          <p:cNvCxnSpPr/>
          <p:nvPr/>
        </p:nvCxnSpPr>
        <p:spPr bwMode="auto">
          <a:xfrm>
            <a:off x="1837680" y="3421664"/>
            <a:ext cx="768552" cy="716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Gerader Verbinder 89"/>
          <p:cNvCxnSpPr/>
          <p:nvPr/>
        </p:nvCxnSpPr>
        <p:spPr bwMode="auto">
          <a:xfrm flipV="1">
            <a:off x="1757778" y="2831841"/>
            <a:ext cx="618123" cy="923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Gerader Verbinder 91"/>
          <p:cNvCxnSpPr/>
          <p:nvPr/>
        </p:nvCxnSpPr>
        <p:spPr bwMode="auto">
          <a:xfrm>
            <a:off x="2375901" y="2845425"/>
            <a:ext cx="230331" cy="6420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Gerader Verbinder 93"/>
          <p:cNvCxnSpPr/>
          <p:nvPr/>
        </p:nvCxnSpPr>
        <p:spPr bwMode="auto">
          <a:xfrm flipH="1">
            <a:off x="2544357" y="3512248"/>
            <a:ext cx="74345" cy="5628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Gerader Verbinder 95"/>
          <p:cNvCxnSpPr/>
          <p:nvPr/>
        </p:nvCxnSpPr>
        <p:spPr bwMode="auto">
          <a:xfrm flipV="1">
            <a:off x="2345054" y="4569340"/>
            <a:ext cx="862180" cy="2538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Gerader Verbinder 97"/>
          <p:cNvCxnSpPr/>
          <p:nvPr/>
        </p:nvCxnSpPr>
        <p:spPr bwMode="auto">
          <a:xfrm>
            <a:off x="2528116" y="4085392"/>
            <a:ext cx="664608" cy="4740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Gerader Verbinder 99"/>
          <p:cNvCxnSpPr/>
          <p:nvPr/>
        </p:nvCxnSpPr>
        <p:spPr bwMode="auto">
          <a:xfrm flipH="1">
            <a:off x="2375901" y="4099864"/>
            <a:ext cx="159660" cy="6892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Gerader Verbinder 101"/>
          <p:cNvCxnSpPr/>
          <p:nvPr/>
        </p:nvCxnSpPr>
        <p:spPr bwMode="auto">
          <a:xfrm flipV="1">
            <a:off x="2557999" y="3919211"/>
            <a:ext cx="584651" cy="1606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Gerader Verbinder 103"/>
          <p:cNvCxnSpPr/>
          <p:nvPr/>
        </p:nvCxnSpPr>
        <p:spPr bwMode="auto">
          <a:xfrm>
            <a:off x="2618702" y="3525646"/>
            <a:ext cx="513014" cy="3924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Gerader Verbinder 105"/>
          <p:cNvCxnSpPr/>
          <p:nvPr/>
        </p:nvCxnSpPr>
        <p:spPr bwMode="auto">
          <a:xfrm>
            <a:off x="3138372" y="3919211"/>
            <a:ext cx="68862" cy="6501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Gerader Verbinder 107"/>
          <p:cNvCxnSpPr/>
          <p:nvPr/>
        </p:nvCxnSpPr>
        <p:spPr bwMode="auto">
          <a:xfrm flipV="1">
            <a:off x="2371065" y="2352616"/>
            <a:ext cx="416625" cy="4590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Gerader Verbinder 109"/>
          <p:cNvCxnSpPr/>
          <p:nvPr/>
        </p:nvCxnSpPr>
        <p:spPr bwMode="auto">
          <a:xfrm>
            <a:off x="2795636" y="2362284"/>
            <a:ext cx="254177" cy="5931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Gerader Verbinder 111"/>
          <p:cNvCxnSpPr/>
          <p:nvPr/>
        </p:nvCxnSpPr>
        <p:spPr bwMode="auto">
          <a:xfrm>
            <a:off x="2382743" y="2811643"/>
            <a:ext cx="681770" cy="1517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Gerader Verbinder 113"/>
          <p:cNvCxnSpPr/>
          <p:nvPr/>
        </p:nvCxnSpPr>
        <p:spPr bwMode="auto">
          <a:xfrm flipV="1">
            <a:off x="2579377" y="2965734"/>
            <a:ext cx="476174" cy="5143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0" name="Gerader Verbinder 119"/>
          <p:cNvCxnSpPr/>
          <p:nvPr/>
        </p:nvCxnSpPr>
        <p:spPr bwMode="auto">
          <a:xfrm>
            <a:off x="3055551" y="2955466"/>
            <a:ext cx="446188" cy="5018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Gerader Verbinder 121"/>
          <p:cNvCxnSpPr/>
          <p:nvPr/>
        </p:nvCxnSpPr>
        <p:spPr bwMode="auto">
          <a:xfrm flipV="1">
            <a:off x="3134944" y="3443336"/>
            <a:ext cx="350551" cy="4845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Gerader Verbinder 123"/>
          <p:cNvCxnSpPr/>
          <p:nvPr/>
        </p:nvCxnSpPr>
        <p:spPr bwMode="auto">
          <a:xfrm flipV="1">
            <a:off x="2602921" y="3466229"/>
            <a:ext cx="898697" cy="271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llipse 6"/>
          <p:cNvSpPr/>
          <p:nvPr/>
        </p:nvSpPr>
        <p:spPr bwMode="auto">
          <a:xfrm>
            <a:off x="889107" y="3365891"/>
            <a:ext cx="360040" cy="3600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1573182" y="2746667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695400" y="2888157"/>
            <a:ext cx="360040" cy="3600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1073153" y="2358562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833876" y="4167185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4" name="Ellipse 13"/>
          <p:cNvSpPr/>
          <p:nvPr/>
        </p:nvSpPr>
        <p:spPr bwMode="auto">
          <a:xfrm>
            <a:off x="1572050" y="3941775"/>
            <a:ext cx="360040" cy="360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" name="Ellipse 16"/>
          <p:cNvSpPr/>
          <p:nvPr/>
        </p:nvSpPr>
        <p:spPr bwMode="auto">
          <a:xfrm>
            <a:off x="1392030" y="4843342"/>
            <a:ext cx="360040" cy="360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2188264" y="4629051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9" name="Ellipse 18"/>
          <p:cNvSpPr/>
          <p:nvPr/>
        </p:nvSpPr>
        <p:spPr bwMode="auto">
          <a:xfrm>
            <a:off x="2357350" y="3900480"/>
            <a:ext cx="360040" cy="360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0" name="Ellipse 19"/>
          <p:cNvSpPr/>
          <p:nvPr/>
        </p:nvSpPr>
        <p:spPr bwMode="auto">
          <a:xfrm>
            <a:off x="2426212" y="3300641"/>
            <a:ext cx="360040" cy="36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1" name="Ellipse 20"/>
          <p:cNvSpPr/>
          <p:nvPr/>
        </p:nvSpPr>
        <p:spPr bwMode="auto">
          <a:xfrm>
            <a:off x="2209064" y="2651821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2" name="Ellipse 21"/>
          <p:cNvSpPr/>
          <p:nvPr/>
        </p:nvSpPr>
        <p:spPr bwMode="auto">
          <a:xfrm>
            <a:off x="2962630" y="3752513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3" name="Ellipse 22"/>
          <p:cNvSpPr/>
          <p:nvPr/>
        </p:nvSpPr>
        <p:spPr bwMode="auto">
          <a:xfrm>
            <a:off x="3310664" y="3237125"/>
            <a:ext cx="360040" cy="36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4" name="Ellipse 23"/>
          <p:cNvSpPr/>
          <p:nvPr/>
        </p:nvSpPr>
        <p:spPr bwMode="auto">
          <a:xfrm>
            <a:off x="3012704" y="4379453"/>
            <a:ext cx="360040" cy="36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5" name="Ellipse 24"/>
          <p:cNvSpPr/>
          <p:nvPr/>
        </p:nvSpPr>
        <p:spPr bwMode="auto">
          <a:xfrm>
            <a:off x="2874093" y="2766508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6" name="Ellipse 25"/>
          <p:cNvSpPr/>
          <p:nvPr/>
        </p:nvSpPr>
        <p:spPr bwMode="auto">
          <a:xfrm>
            <a:off x="2607670" y="2188283"/>
            <a:ext cx="360040" cy="36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1" name="Pfeil nach rechts 130"/>
          <p:cNvSpPr/>
          <p:nvPr/>
        </p:nvSpPr>
        <p:spPr bwMode="auto">
          <a:xfrm>
            <a:off x="4007768" y="3356992"/>
            <a:ext cx="518505" cy="83681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36" name="Gerader Verbinder 135"/>
          <p:cNvCxnSpPr/>
          <p:nvPr/>
        </p:nvCxnSpPr>
        <p:spPr bwMode="auto">
          <a:xfrm>
            <a:off x="9253721" y="3140968"/>
            <a:ext cx="703812" cy="15476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Gerader Verbinder 137"/>
          <p:cNvCxnSpPr/>
          <p:nvPr/>
        </p:nvCxnSpPr>
        <p:spPr bwMode="auto">
          <a:xfrm flipV="1">
            <a:off x="9984432" y="3698275"/>
            <a:ext cx="1152128" cy="9979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0" name="Gerader Verbinder 139"/>
          <p:cNvCxnSpPr/>
          <p:nvPr/>
        </p:nvCxnSpPr>
        <p:spPr bwMode="auto">
          <a:xfrm>
            <a:off x="9253721" y="3131812"/>
            <a:ext cx="1882839" cy="5664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2" name="Ellipse 131"/>
          <p:cNvSpPr/>
          <p:nvPr/>
        </p:nvSpPr>
        <p:spPr bwMode="auto">
          <a:xfrm>
            <a:off x="8904312" y="2780928"/>
            <a:ext cx="720080" cy="7200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3" name="Ellipse 132"/>
          <p:cNvSpPr/>
          <p:nvPr/>
        </p:nvSpPr>
        <p:spPr bwMode="auto">
          <a:xfrm>
            <a:off x="10704512" y="3356992"/>
            <a:ext cx="720080" cy="72008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4" name="Ellipse 133"/>
          <p:cNvSpPr/>
          <p:nvPr/>
        </p:nvSpPr>
        <p:spPr bwMode="auto">
          <a:xfrm>
            <a:off x="9624392" y="4293096"/>
            <a:ext cx="720080" cy="720080"/>
          </a:xfrm>
          <a:prstGeom prst="ellipse">
            <a:avLst/>
          </a:prstGeom>
          <a:solidFill>
            <a:srgbClr val="FDC72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1645190" y="3213956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42" name="Gerade Verbindung mit Pfeil 141"/>
          <p:cNvCxnSpPr/>
          <p:nvPr/>
        </p:nvCxnSpPr>
        <p:spPr bwMode="auto">
          <a:xfrm>
            <a:off x="10621235" y="4260520"/>
            <a:ext cx="299301" cy="1112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" name="Textfeld 142"/>
          <p:cNvSpPr txBox="1"/>
          <p:nvPr/>
        </p:nvSpPr>
        <p:spPr>
          <a:xfrm>
            <a:off x="9408107" y="5440759"/>
            <a:ext cx="2112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err="1">
                <a:latin typeface="+mj-lt"/>
              </a:rPr>
              <a:t>Sum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of</a:t>
            </a:r>
            <a:r>
              <a:rPr lang="de-DE" sz="1400" b="0" dirty="0">
                <a:latin typeface="+mj-lt"/>
              </a:rPr>
              <a:t> original </a:t>
            </a:r>
            <a:r>
              <a:rPr lang="de-DE" sz="1400" b="0" dirty="0" err="1">
                <a:latin typeface="+mj-lt"/>
              </a:rPr>
              <a:t>flip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criteria</a:t>
            </a:r>
            <a:endParaRPr lang="de-DE" sz="1400" b="0" dirty="0">
              <a:latin typeface="+mj-lt"/>
            </a:endParaRPr>
          </a:p>
        </p:txBody>
      </p:sp>
      <p:cxnSp>
        <p:nvCxnSpPr>
          <p:cNvPr id="144" name="Gerader Verbinder 143"/>
          <p:cNvCxnSpPr/>
          <p:nvPr/>
        </p:nvCxnSpPr>
        <p:spPr bwMode="auto">
          <a:xfrm flipV="1">
            <a:off x="4903331" y="2554051"/>
            <a:ext cx="378264" cy="5266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5" name="Gerader Verbinder 144"/>
          <p:cNvCxnSpPr/>
          <p:nvPr/>
        </p:nvCxnSpPr>
        <p:spPr bwMode="auto">
          <a:xfrm>
            <a:off x="5285621" y="2550038"/>
            <a:ext cx="508592" cy="4022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6" name="Gerader Verbinder 145"/>
          <p:cNvCxnSpPr/>
          <p:nvPr/>
        </p:nvCxnSpPr>
        <p:spPr bwMode="auto">
          <a:xfrm flipH="1">
            <a:off x="5105601" y="2952256"/>
            <a:ext cx="692982" cy="6071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7" name="Gerader Verbinder 146"/>
          <p:cNvCxnSpPr/>
          <p:nvPr/>
        </p:nvCxnSpPr>
        <p:spPr bwMode="auto">
          <a:xfrm>
            <a:off x="4903331" y="3080691"/>
            <a:ext cx="202270" cy="4953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Gerader Verbinder 147"/>
          <p:cNvCxnSpPr/>
          <p:nvPr/>
        </p:nvCxnSpPr>
        <p:spPr bwMode="auto">
          <a:xfrm flipH="1">
            <a:off x="5040125" y="3579724"/>
            <a:ext cx="61450" cy="7652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9" name="Gerader Verbinder 148"/>
          <p:cNvCxnSpPr/>
          <p:nvPr/>
        </p:nvCxnSpPr>
        <p:spPr bwMode="auto">
          <a:xfrm>
            <a:off x="5101575" y="3556535"/>
            <a:ext cx="692638" cy="5814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Gerader Verbinder 149"/>
          <p:cNvCxnSpPr/>
          <p:nvPr/>
        </p:nvCxnSpPr>
        <p:spPr bwMode="auto">
          <a:xfrm flipV="1">
            <a:off x="5045301" y="4136106"/>
            <a:ext cx="744925" cy="2161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1" name="Gerader Verbinder 150"/>
          <p:cNvCxnSpPr/>
          <p:nvPr/>
        </p:nvCxnSpPr>
        <p:spPr bwMode="auto">
          <a:xfrm flipH="1">
            <a:off x="5634381" y="4150838"/>
            <a:ext cx="170325" cy="896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Gerader Verbinder 151"/>
          <p:cNvCxnSpPr/>
          <p:nvPr/>
        </p:nvCxnSpPr>
        <p:spPr bwMode="auto">
          <a:xfrm>
            <a:off x="5059376" y="4359551"/>
            <a:ext cx="574859" cy="669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Gerader Verbinder 152"/>
          <p:cNvCxnSpPr/>
          <p:nvPr/>
        </p:nvCxnSpPr>
        <p:spPr bwMode="auto">
          <a:xfrm>
            <a:off x="5794213" y="4141639"/>
            <a:ext cx="606519" cy="6727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Gerader Verbinder 153"/>
          <p:cNvCxnSpPr/>
          <p:nvPr/>
        </p:nvCxnSpPr>
        <p:spPr bwMode="auto">
          <a:xfrm flipV="1">
            <a:off x="5628768" y="4814799"/>
            <a:ext cx="779581" cy="2397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Gerader Verbinder 154"/>
          <p:cNvCxnSpPr/>
          <p:nvPr/>
        </p:nvCxnSpPr>
        <p:spPr bwMode="auto">
          <a:xfrm flipV="1">
            <a:off x="5101575" y="3409345"/>
            <a:ext cx="756083" cy="1537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Gerader Verbinder 155"/>
          <p:cNvCxnSpPr/>
          <p:nvPr/>
        </p:nvCxnSpPr>
        <p:spPr bwMode="auto">
          <a:xfrm>
            <a:off x="5794213" y="2946128"/>
            <a:ext cx="75915" cy="4687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Gerader Verbinder 156"/>
          <p:cNvCxnSpPr/>
          <p:nvPr/>
        </p:nvCxnSpPr>
        <p:spPr bwMode="auto">
          <a:xfrm flipH="1">
            <a:off x="5794213" y="3432186"/>
            <a:ext cx="81158" cy="7058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" name="Gerader Verbinder 157"/>
          <p:cNvCxnSpPr/>
          <p:nvPr/>
        </p:nvCxnSpPr>
        <p:spPr bwMode="auto">
          <a:xfrm flipV="1">
            <a:off x="5793777" y="4085587"/>
            <a:ext cx="776041" cy="45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Gerader Verbinder 158"/>
          <p:cNvCxnSpPr/>
          <p:nvPr/>
        </p:nvCxnSpPr>
        <p:spPr bwMode="auto">
          <a:xfrm>
            <a:off x="5870128" y="3427392"/>
            <a:ext cx="768552" cy="716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" name="Gerader Verbinder 159"/>
          <p:cNvCxnSpPr/>
          <p:nvPr/>
        </p:nvCxnSpPr>
        <p:spPr bwMode="auto">
          <a:xfrm flipV="1">
            <a:off x="5790226" y="2837569"/>
            <a:ext cx="618123" cy="923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Gerader Verbinder 160"/>
          <p:cNvCxnSpPr/>
          <p:nvPr/>
        </p:nvCxnSpPr>
        <p:spPr bwMode="auto">
          <a:xfrm>
            <a:off x="6408349" y="2851153"/>
            <a:ext cx="230331" cy="6420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" name="Gerader Verbinder 161"/>
          <p:cNvCxnSpPr/>
          <p:nvPr/>
        </p:nvCxnSpPr>
        <p:spPr bwMode="auto">
          <a:xfrm flipH="1">
            <a:off x="6576805" y="3517976"/>
            <a:ext cx="74345" cy="5628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Gerader Verbinder 162"/>
          <p:cNvCxnSpPr/>
          <p:nvPr/>
        </p:nvCxnSpPr>
        <p:spPr bwMode="auto">
          <a:xfrm flipV="1">
            <a:off x="6377502" y="4575068"/>
            <a:ext cx="862180" cy="2538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Gerader Verbinder 163"/>
          <p:cNvCxnSpPr/>
          <p:nvPr/>
        </p:nvCxnSpPr>
        <p:spPr bwMode="auto">
          <a:xfrm>
            <a:off x="6560564" y="4091120"/>
            <a:ext cx="664608" cy="4740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5" name="Gerader Verbinder 164"/>
          <p:cNvCxnSpPr/>
          <p:nvPr/>
        </p:nvCxnSpPr>
        <p:spPr bwMode="auto">
          <a:xfrm flipH="1">
            <a:off x="6408349" y="4105592"/>
            <a:ext cx="159660" cy="6892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6" name="Gerader Verbinder 165"/>
          <p:cNvCxnSpPr/>
          <p:nvPr/>
        </p:nvCxnSpPr>
        <p:spPr bwMode="auto">
          <a:xfrm flipV="1">
            <a:off x="6590447" y="3924939"/>
            <a:ext cx="584651" cy="1606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Gerader Verbinder 166"/>
          <p:cNvCxnSpPr/>
          <p:nvPr/>
        </p:nvCxnSpPr>
        <p:spPr bwMode="auto">
          <a:xfrm>
            <a:off x="6651150" y="3531374"/>
            <a:ext cx="513014" cy="3924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Gerader Verbinder 167"/>
          <p:cNvCxnSpPr/>
          <p:nvPr/>
        </p:nvCxnSpPr>
        <p:spPr bwMode="auto">
          <a:xfrm>
            <a:off x="7170820" y="3924939"/>
            <a:ext cx="68862" cy="6501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Gerader Verbinder 168"/>
          <p:cNvCxnSpPr/>
          <p:nvPr/>
        </p:nvCxnSpPr>
        <p:spPr bwMode="auto">
          <a:xfrm flipV="1">
            <a:off x="6403513" y="2358344"/>
            <a:ext cx="416625" cy="4590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Gerader Verbinder 169"/>
          <p:cNvCxnSpPr/>
          <p:nvPr/>
        </p:nvCxnSpPr>
        <p:spPr bwMode="auto">
          <a:xfrm>
            <a:off x="6828084" y="2368012"/>
            <a:ext cx="254177" cy="5931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1" name="Gerader Verbinder 170"/>
          <p:cNvCxnSpPr/>
          <p:nvPr/>
        </p:nvCxnSpPr>
        <p:spPr bwMode="auto">
          <a:xfrm>
            <a:off x="6415191" y="2817371"/>
            <a:ext cx="681770" cy="1517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2" name="Gerader Verbinder 171"/>
          <p:cNvCxnSpPr/>
          <p:nvPr/>
        </p:nvCxnSpPr>
        <p:spPr bwMode="auto">
          <a:xfrm flipV="1">
            <a:off x="6611825" y="2971462"/>
            <a:ext cx="476174" cy="5143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3" name="Gerader Verbinder 172"/>
          <p:cNvCxnSpPr/>
          <p:nvPr/>
        </p:nvCxnSpPr>
        <p:spPr bwMode="auto">
          <a:xfrm>
            <a:off x="7087999" y="2961194"/>
            <a:ext cx="446188" cy="5018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" name="Gerader Verbinder 173"/>
          <p:cNvCxnSpPr/>
          <p:nvPr/>
        </p:nvCxnSpPr>
        <p:spPr bwMode="auto">
          <a:xfrm flipV="1">
            <a:off x="7167392" y="3449064"/>
            <a:ext cx="350551" cy="4845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5" name="Gerader Verbinder 174"/>
          <p:cNvCxnSpPr/>
          <p:nvPr/>
        </p:nvCxnSpPr>
        <p:spPr bwMode="auto">
          <a:xfrm flipV="1">
            <a:off x="6635369" y="3471957"/>
            <a:ext cx="898697" cy="271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6" name="Ellipse 175"/>
          <p:cNvSpPr/>
          <p:nvPr/>
        </p:nvSpPr>
        <p:spPr bwMode="auto">
          <a:xfrm>
            <a:off x="4921555" y="3371619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7" name="Ellipse 176"/>
          <p:cNvSpPr/>
          <p:nvPr/>
        </p:nvSpPr>
        <p:spPr bwMode="auto">
          <a:xfrm>
            <a:off x="5605630" y="2752395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8" name="Ellipse 177"/>
          <p:cNvSpPr/>
          <p:nvPr/>
        </p:nvSpPr>
        <p:spPr bwMode="auto">
          <a:xfrm>
            <a:off x="4727848" y="2893885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9" name="Ellipse 178"/>
          <p:cNvSpPr/>
          <p:nvPr/>
        </p:nvSpPr>
        <p:spPr bwMode="auto">
          <a:xfrm>
            <a:off x="5105601" y="2364290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0" name="Ellipse 179"/>
          <p:cNvSpPr/>
          <p:nvPr/>
        </p:nvSpPr>
        <p:spPr bwMode="auto">
          <a:xfrm>
            <a:off x="4866324" y="4172913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1" name="Ellipse 180"/>
          <p:cNvSpPr/>
          <p:nvPr/>
        </p:nvSpPr>
        <p:spPr bwMode="auto">
          <a:xfrm>
            <a:off x="5604498" y="3947503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2" name="Ellipse 181"/>
          <p:cNvSpPr/>
          <p:nvPr/>
        </p:nvSpPr>
        <p:spPr bwMode="auto">
          <a:xfrm>
            <a:off x="5424478" y="4849070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3" name="Ellipse 182"/>
          <p:cNvSpPr/>
          <p:nvPr/>
        </p:nvSpPr>
        <p:spPr bwMode="auto">
          <a:xfrm>
            <a:off x="6220712" y="4634779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4" name="Ellipse 183"/>
          <p:cNvSpPr/>
          <p:nvPr/>
        </p:nvSpPr>
        <p:spPr bwMode="auto">
          <a:xfrm>
            <a:off x="6389798" y="3906208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5" name="Ellipse 184"/>
          <p:cNvSpPr/>
          <p:nvPr/>
        </p:nvSpPr>
        <p:spPr bwMode="auto">
          <a:xfrm>
            <a:off x="6458660" y="3306369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6" name="Ellipse 185"/>
          <p:cNvSpPr/>
          <p:nvPr/>
        </p:nvSpPr>
        <p:spPr bwMode="auto">
          <a:xfrm>
            <a:off x="6241512" y="2657549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7" name="Ellipse 186"/>
          <p:cNvSpPr/>
          <p:nvPr/>
        </p:nvSpPr>
        <p:spPr bwMode="auto">
          <a:xfrm>
            <a:off x="6995078" y="3758241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8" name="Ellipse 187"/>
          <p:cNvSpPr/>
          <p:nvPr/>
        </p:nvSpPr>
        <p:spPr bwMode="auto">
          <a:xfrm>
            <a:off x="7343112" y="3242853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89" name="Ellipse 188"/>
          <p:cNvSpPr/>
          <p:nvPr/>
        </p:nvSpPr>
        <p:spPr bwMode="auto">
          <a:xfrm>
            <a:off x="7045152" y="4385181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90" name="Ellipse 189"/>
          <p:cNvSpPr/>
          <p:nvPr/>
        </p:nvSpPr>
        <p:spPr bwMode="auto">
          <a:xfrm>
            <a:off x="6906541" y="2772236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91" name="Ellipse 190"/>
          <p:cNvSpPr/>
          <p:nvPr/>
        </p:nvSpPr>
        <p:spPr bwMode="auto">
          <a:xfrm>
            <a:off x="6640118" y="2194011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92" name="Ellipse 191"/>
          <p:cNvSpPr/>
          <p:nvPr/>
        </p:nvSpPr>
        <p:spPr bwMode="auto">
          <a:xfrm>
            <a:off x="5677638" y="3219684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93" name="Pfeil nach rechts 192"/>
          <p:cNvSpPr/>
          <p:nvPr/>
        </p:nvSpPr>
        <p:spPr bwMode="auto">
          <a:xfrm>
            <a:off x="7953759" y="3366404"/>
            <a:ext cx="518505" cy="83681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01" name="Inhaltsplatzhalter 2"/>
          <p:cNvSpPr>
            <a:spLocks noGrp="1"/>
          </p:cNvSpPr>
          <p:nvPr>
            <p:ph idx="1"/>
          </p:nvPr>
        </p:nvSpPr>
        <p:spPr>
          <a:xfrm>
            <a:off x="681601" y="1628800"/>
            <a:ext cx="3080928" cy="40500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Input Graph</a:t>
            </a:r>
          </a:p>
        </p:txBody>
      </p:sp>
      <p:sp>
        <p:nvSpPr>
          <p:cNvPr id="202" name="Inhaltsplatzhalter 2"/>
          <p:cNvSpPr txBox="1">
            <a:spLocks/>
          </p:cNvSpPr>
          <p:nvPr/>
        </p:nvSpPr>
        <p:spPr bwMode="auto">
          <a:xfrm>
            <a:off x="4583832" y="1629234"/>
            <a:ext cx="3080928" cy="405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1145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b="0" kern="0" dirty="0"/>
              <a:t>In-Segment Orientation</a:t>
            </a:r>
          </a:p>
        </p:txBody>
      </p:sp>
      <p:sp>
        <p:nvSpPr>
          <p:cNvPr id="203" name="Inhaltsplatzhalter 2"/>
          <p:cNvSpPr txBox="1">
            <a:spLocks/>
          </p:cNvSpPr>
          <p:nvPr/>
        </p:nvSpPr>
        <p:spPr bwMode="auto">
          <a:xfrm>
            <a:off x="8832304" y="1629234"/>
            <a:ext cx="3080928" cy="405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1145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b="0" kern="0" dirty="0"/>
              <a:t>Segment Graph</a:t>
            </a:r>
          </a:p>
        </p:txBody>
      </p:sp>
    </p:spTree>
    <p:extLst>
      <p:ext uri="{BB962C8B-B14F-4D97-AF65-F5344CB8AC3E}">
        <p14:creationId xmlns:p14="http://schemas.microsoft.com/office/powerpoint/2010/main" val="280244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43" grpId="0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202" grpId="0"/>
      <p:bldP spid="2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Streaming Segmentation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1601" y="1196752"/>
            <a:ext cx="3326168" cy="5040560"/>
          </a:xfrm>
        </p:spPr>
        <p:txBody>
          <a:bodyPr/>
          <a:lstStyle/>
          <a:p>
            <a:pPr marL="0" indent="0">
              <a:buNone/>
            </a:pP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neighbors</a:t>
            </a:r>
            <a:r>
              <a:rPr lang="de-DE" dirty="0"/>
              <a:t>, </a:t>
            </a:r>
            <a:r>
              <a:rPr lang="de-DE" dirty="0" err="1"/>
              <a:t>assign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segment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highest</a:t>
            </a:r>
            <a:r>
              <a:rPr lang="de-DE" dirty="0"/>
              <a:t> absolute </a:t>
            </a:r>
            <a:r>
              <a:rPr lang="de-DE" dirty="0" err="1"/>
              <a:t>vote</a:t>
            </a:r>
            <a:r>
              <a:rPr lang="de-DE" dirty="0"/>
              <a:t>: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14</a:t>
            </a:fld>
            <a:endParaRPr lang="de-DE" dirty="0"/>
          </a:p>
        </p:txBody>
      </p:sp>
      <p:cxnSp>
        <p:nvCxnSpPr>
          <p:cNvPr id="17" name="Gerader Verbinder 16"/>
          <p:cNvCxnSpPr/>
          <p:nvPr/>
        </p:nvCxnSpPr>
        <p:spPr bwMode="auto">
          <a:xfrm flipV="1">
            <a:off x="803412" y="3454400"/>
            <a:ext cx="153877" cy="663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rader Verbinder 18"/>
          <p:cNvCxnSpPr/>
          <p:nvPr/>
        </p:nvCxnSpPr>
        <p:spPr bwMode="auto">
          <a:xfrm>
            <a:off x="953207" y="3459015"/>
            <a:ext cx="909246" cy="2170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Gerader Verbinder 20"/>
          <p:cNvCxnSpPr/>
          <p:nvPr/>
        </p:nvCxnSpPr>
        <p:spPr bwMode="auto">
          <a:xfrm flipV="1">
            <a:off x="1852036" y="3315855"/>
            <a:ext cx="721617" cy="3664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r Verbinder 22"/>
          <p:cNvCxnSpPr/>
          <p:nvPr/>
        </p:nvCxnSpPr>
        <p:spPr bwMode="auto">
          <a:xfrm>
            <a:off x="2561093" y="3335649"/>
            <a:ext cx="308124" cy="6082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Gerader Verbinder 24"/>
          <p:cNvCxnSpPr/>
          <p:nvPr/>
        </p:nvCxnSpPr>
        <p:spPr bwMode="auto">
          <a:xfrm flipH="1">
            <a:off x="2555180" y="3938005"/>
            <a:ext cx="316969" cy="8371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Gerader Verbinder 26"/>
          <p:cNvCxnSpPr/>
          <p:nvPr/>
        </p:nvCxnSpPr>
        <p:spPr bwMode="auto">
          <a:xfrm flipH="1">
            <a:off x="2028707" y="3944930"/>
            <a:ext cx="840510" cy="4146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r Verbinder 28"/>
          <p:cNvCxnSpPr/>
          <p:nvPr/>
        </p:nvCxnSpPr>
        <p:spPr bwMode="auto">
          <a:xfrm flipH="1" flipV="1">
            <a:off x="1856118" y="3671871"/>
            <a:ext cx="1013100" cy="2720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Gerader Verbinder 31"/>
          <p:cNvCxnSpPr/>
          <p:nvPr/>
        </p:nvCxnSpPr>
        <p:spPr bwMode="auto">
          <a:xfrm>
            <a:off x="2036138" y="4366263"/>
            <a:ext cx="519042" cy="3941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Gerader Verbinder 33"/>
          <p:cNvCxnSpPr/>
          <p:nvPr/>
        </p:nvCxnSpPr>
        <p:spPr bwMode="auto">
          <a:xfrm flipH="1">
            <a:off x="1225772" y="4365569"/>
            <a:ext cx="796383" cy="2315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Gerader Verbinder 35"/>
          <p:cNvCxnSpPr/>
          <p:nvPr/>
        </p:nvCxnSpPr>
        <p:spPr bwMode="auto">
          <a:xfrm flipH="1" flipV="1">
            <a:off x="803412" y="4118025"/>
            <a:ext cx="436343" cy="4807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Gerader Verbinder 37"/>
          <p:cNvCxnSpPr/>
          <p:nvPr/>
        </p:nvCxnSpPr>
        <p:spPr bwMode="auto">
          <a:xfrm>
            <a:off x="963936" y="3463630"/>
            <a:ext cx="1064770" cy="8929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Gerader Verbinder 39"/>
          <p:cNvCxnSpPr/>
          <p:nvPr/>
        </p:nvCxnSpPr>
        <p:spPr bwMode="auto">
          <a:xfrm>
            <a:off x="798653" y="4127261"/>
            <a:ext cx="1243398" cy="2257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Gerader Verbinder 41"/>
          <p:cNvCxnSpPr/>
          <p:nvPr/>
        </p:nvCxnSpPr>
        <p:spPr bwMode="auto">
          <a:xfrm flipV="1">
            <a:off x="807824" y="3678502"/>
            <a:ext cx="1054629" cy="4575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Gerader Verbinder 43"/>
          <p:cNvCxnSpPr/>
          <p:nvPr/>
        </p:nvCxnSpPr>
        <p:spPr bwMode="auto">
          <a:xfrm flipH="1">
            <a:off x="2035258" y="3314286"/>
            <a:ext cx="538395" cy="10452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Gerader Verbinder 45"/>
          <p:cNvCxnSpPr/>
          <p:nvPr/>
        </p:nvCxnSpPr>
        <p:spPr bwMode="auto">
          <a:xfrm>
            <a:off x="1875614" y="3678502"/>
            <a:ext cx="166437" cy="6798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Ellipse 7"/>
          <p:cNvSpPr/>
          <p:nvPr/>
        </p:nvSpPr>
        <p:spPr bwMode="auto">
          <a:xfrm>
            <a:off x="773187" y="3283610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1676098" y="3495353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2396178" y="3135313"/>
            <a:ext cx="360040" cy="3600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2696211" y="3757985"/>
            <a:ext cx="360040" cy="36004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1856118" y="4158984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623392" y="3938005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4" name="Ellipse 13"/>
          <p:cNvSpPr/>
          <p:nvPr/>
        </p:nvSpPr>
        <p:spPr bwMode="auto">
          <a:xfrm>
            <a:off x="1059735" y="4400421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5" name="Ellipse 14"/>
          <p:cNvSpPr/>
          <p:nvPr/>
        </p:nvSpPr>
        <p:spPr bwMode="auto">
          <a:xfrm>
            <a:off x="2381073" y="4580441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48" name="Gerade Verbindung mit Pfeil 47"/>
          <p:cNvCxnSpPr/>
          <p:nvPr/>
        </p:nvCxnSpPr>
        <p:spPr bwMode="auto">
          <a:xfrm flipV="1">
            <a:off x="2715155" y="3078375"/>
            <a:ext cx="344515" cy="4776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Gerade Verbindung mit Pfeil 49"/>
          <p:cNvCxnSpPr/>
          <p:nvPr/>
        </p:nvCxnSpPr>
        <p:spPr bwMode="auto">
          <a:xfrm flipV="1">
            <a:off x="2650056" y="3085300"/>
            <a:ext cx="542910" cy="7723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feld 53"/>
          <p:cNvSpPr txBox="1"/>
          <p:nvPr/>
        </p:nvSpPr>
        <p:spPr>
          <a:xfrm>
            <a:off x="2149072" y="2678136"/>
            <a:ext cx="1989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err="1">
                <a:latin typeface="+mj-lt"/>
              </a:rPr>
              <a:t>Vote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for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purple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segment</a:t>
            </a:r>
            <a:endParaRPr lang="de-DE" sz="1400" b="0" dirty="0">
              <a:latin typeface="+mj-lt"/>
            </a:endParaRPr>
          </a:p>
        </p:txBody>
      </p:sp>
      <p:cxnSp>
        <p:nvCxnSpPr>
          <p:cNvPr id="55" name="Gerade Verbindung mit Pfeil 54"/>
          <p:cNvCxnSpPr/>
          <p:nvPr/>
        </p:nvCxnSpPr>
        <p:spPr bwMode="auto">
          <a:xfrm>
            <a:off x="2640803" y="4114682"/>
            <a:ext cx="583967" cy="8362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Gerade Verbindung mit Pfeil 57"/>
          <p:cNvCxnSpPr/>
          <p:nvPr/>
        </p:nvCxnSpPr>
        <p:spPr bwMode="auto">
          <a:xfrm>
            <a:off x="2711624" y="4412514"/>
            <a:ext cx="375130" cy="5279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feld 59"/>
          <p:cNvSpPr txBox="1"/>
          <p:nvPr/>
        </p:nvSpPr>
        <p:spPr>
          <a:xfrm>
            <a:off x="2149072" y="4993431"/>
            <a:ext cx="195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err="1">
                <a:latin typeface="+mj-lt"/>
              </a:rPr>
              <a:t>Vote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for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yellow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segment</a:t>
            </a:r>
            <a:endParaRPr lang="de-DE" sz="1400" b="0" dirty="0">
              <a:latin typeface="+mj-lt"/>
            </a:endParaRPr>
          </a:p>
        </p:txBody>
      </p:sp>
      <p:sp>
        <p:nvSpPr>
          <p:cNvPr id="69" name="Inhaltsplatzhalter 2"/>
          <p:cNvSpPr txBox="1">
            <a:spLocks/>
          </p:cNvSpPr>
          <p:nvPr/>
        </p:nvSpPr>
        <p:spPr bwMode="auto">
          <a:xfrm>
            <a:off x="4462020" y="1196752"/>
            <a:ext cx="332616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1145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kern="0" dirty="0"/>
              <a:t>Intra-Segment </a:t>
            </a:r>
            <a:r>
              <a:rPr lang="de-DE" kern="0" dirty="0" err="1"/>
              <a:t>Criterion</a:t>
            </a:r>
            <a:r>
              <a:rPr lang="de-DE" kern="0" dirty="0"/>
              <a:t>:</a:t>
            </a:r>
          </a:p>
          <a:p>
            <a:pPr marL="0" indent="0">
              <a:buFont typeface="Arial" pitchFamily="34" charset="0"/>
              <a:buNone/>
            </a:pPr>
            <a:r>
              <a:rPr lang="de-DE" b="0" kern="0" dirty="0" err="1"/>
              <a:t>Ensure</a:t>
            </a:r>
            <a:r>
              <a:rPr lang="de-DE" b="0" kern="0" dirty="0"/>
              <a:t> same </a:t>
            </a:r>
            <a:r>
              <a:rPr lang="de-DE" b="0" kern="0" dirty="0" err="1"/>
              <a:t>signs</a:t>
            </a:r>
            <a:r>
              <a:rPr lang="de-DE" b="0" kern="0" dirty="0"/>
              <a:t> in </a:t>
            </a:r>
            <a:r>
              <a:rPr lang="de-DE" b="0" kern="0" dirty="0" err="1"/>
              <a:t>segment</a:t>
            </a:r>
            <a:r>
              <a:rPr lang="de-DE" b="0" kern="0" dirty="0"/>
              <a:t>.</a:t>
            </a:r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r>
              <a:rPr lang="de-DE" b="0" kern="0" dirty="0" err="1"/>
              <a:t>Fulfilled</a:t>
            </a:r>
            <a:r>
              <a:rPr lang="de-DE" b="0" kern="0" dirty="0"/>
              <a:t>:</a:t>
            </a:r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r>
              <a:rPr lang="de-DE" b="0" kern="0" dirty="0"/>
              <a:t>Not </a:t>
            </a:r>
            <a:r>
              <a:rPr lang="de-DE" b="0" kern="0" dirty="0" err="1"/>
              <a:t>fulfilled</a:t>
            </a:r>
            <a:r>
              <a:rPr lang="de-DE" b="0" kern="0" dirty="0"/>
              <a:t>:</a:t>
            </a:r>
          </a:p>
        </p:txBody>
      </p:sp>
      <p:sp>
        <p:nvSpPr>
          <p:cNvPr id="70" name="Inhaltsplatzhalter 2"/>
          <p:cNvSpPr txBox="1">
            <a:spLocks/>
          </p:cNvSpPr>
          <p:nvPr/>
        </p:nvSpPr>
        <p:spPr bwMode="auto">
          <a:xfrm>
            <a:off x="8242440" y="1196752"/>
            <a:ext cx="332616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1145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kern="0" dirty="0"/>
              <a:t>Inter-Segment </a:t>
            </a:r>
            <a:r>
              <a:rPr lang="de-DE" kern="0" dirty="0" err="1"/>
              <a:t>Criterion</a:t>
            </a:r>
            <a:r>
              <a:rPr lang="de-DE" kern="0" dirty="0"/>
              <a:t>:</a:t>
            </a:r>
          </a:p>
          <a:p>
            <a:pPr marL="0" indent="0">
              <a:buFont typeface="Arial" pitchFamily="34" charset="0"/>
              <a:buNone/>
            </a:pPr>
            <a:r>
              <a:rPr lang="de-DE" b="0" kern="0" dirty="0" err="1"/>
              <a:t>Ensure</a:t>
            </a:r>
            <a:r>
              <a:rPr lang="de-DE" b="0" kern="0" dirty="0"/>
              <a:t> same </a:t>
            </a:r>
            <a:r>
              <a:rPr lang="de-DE" b="0" kern="0" dirty="0" err="1"/>
              <a:t>signs</a:t>
            </a:r>
            <a:r>
              <a:rPr lang="de-DE" b="0" kern="0" dirty="0"/>
              <a:t> </a:t>
            </a:r>
            <a:r>
              <a:rPr lang="de-DE" b="0" kern="0" dirty="0" err="1"/>
              <a:t>across</a:t>
            </a:r>
            <a:r>
              <a:rPr lang="de-DE" b="0" kern="0" dirty="0"/>
              <a:t> </a:t>
            </a:r>
            <a:r>
              <a:rPr lang="de-DE" b="0" kern="0" dirty="0" err="1"/>
              <a:t>segment</a:t>
            </a:r>
            <a:r>
              <a:rPr lang="de-DE" b="0" kern="0" dirty="0"/>
              <a:t> </a:t>
            </a:r>
            <a:r>
              <a:rPr lang="de-DE" b="0" kern="0" dirty="0" err="1"/>
              <a:t>borders</a:t>
            </a:r>
            <a:r>
              <a:rPr lang="de-DE" b="0" kern="0" dirty="0"/>
              <a:t>.</a:t>
            </a:r>
          </a:p>
          <a:p>
            <a:pPr marL="0" indent="0">
              <a:buFont typeface="Arial" pitchFamily="34" charset="0"/>
              <a:buNone/>
            </a:pPr>
            <a:r>
              <a:rPr lang="de-DE" b="0" kern="0" dirty="0" err="1"/>
              <a:t>Fulfilled</a:t>
            </a:r>
            <a:r>
              <a:rPr lang="de-DE" b="0" kern="0" dirty="0"/>
              <a:t>:</a:t>
            </a:r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endParaRPr lang="de-DE" b="0" kern="0" dirty="0"/>
          </a:p>
          <a:p>
            <a:pPr marL="0" indent="0">
              <a:buFont typeface="Arial" pitchFamily="34" charset="0"/>
              <a:buNone/>
            </a:pPr>
            <a:r>
              <a:rPr lang="de-DE" b="0" kern="0" dirty="0"/>
              <a:t>Not </a:t>
            </a:r>
            <a:r>
              <a:rPr lang="de-DE" b="0" kern="0" dirty="0" err="1"/>
              <a:t>fulfilled</a:t>
            </a:r>
            <a:r>
              <a:rPr lang="de-DE" b="0" kern="0" dirty="0"/>
              <a:t>:</a:t>
            </a:r>
          </a:p>
        </p:txBody>
      </p:sp>
      <p:cxnSp>
        <p:nvCxnSpPr>
          <p:cNvPr id="89" name="Gerader Verbinder 88"/>
          <p:cNvCxnSpPr/>
          <p:nvPr/>
        </p:nvCxnSpPr>
        <p:spPr bwMode="auto">
          <a:xfrm flipH="1">
            <a:off x="6704413" y="3032956"/>
            <a:ext cx="316969" cy="83719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Gerader Verbinder 89"/>
          <p:cNvCxnSpPr/>
          <p:nvPr/>
        </p:nvCxnSpPr>
        <p:spPr bwMode="auto">
          <a:xfrm flipH="1">
            <a:off x="6177940" y="3039881"/>
            <a:ext cx="840510" cy="41463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Gerader Verbinder 90"/>
          <p:cNvCxnSpPr/>
          <p:nvPr/>
        </p:nvCxnSpPr>
        <p:spPr bwMode="auto">
          <a:xfrm>
            <a:off x="6185371" y="3461214"/>
            <a:ext cx="519042" cy="39419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2" name="Gerader Verbinder 91"/>
          <p:cNvCxnSpPr/>
          <p:nvPr/>
        </p:nvCxnSpPr>
        <p:spPr bwMode="auto">
          <a:xfrm flipH="1">
            <a:off x="5375005" y="3460520"/>
            <a:ext cx="796383" cy="231599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3" name="Gerader Verbinder 92"/>
          <p:cNvCxnSpPr/>
          <p:nvPr/>
        </p:nvCxnSpPr>
        <p:spPr bwMode="auto">
          <a:xfrm flipH="1" flipV="1">
            <a:off x="4952645" y="3212976"/>
            <a:ext cx="436343" cy="48071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4" name="Gerader Verbinder 93"/>
          <p:cNvCxnSpPr/>
          <p:nvPr/>
        </p:nvCxnSpPr>
        <p:spPr bwMode="auto">
          <a:xfrm>
            <a:off x="4947886" y="3222212"/>
            <a:ext cx="1243398" cy="22578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5" name="Ellipse 94"/>
          <p:cNvSpPr/>
          <p:nvPr/>
        </p:nvSpPr>
        <p:spPr bwMode="auto">
          <a:xfrm>
            <a:off x="6845444" y="2852936"/>
            <a:ext cx="360040" cy="360040"/>
          </a:xfrm>
          <a:prstGeom prst="ellipse">
            <a:avLst/>
          </a:prstGeom>
          <a:solidFill>
            <a:srgbClr val="FFF8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</a:rPr>
              <a:t>?</a:t>
            </a:r>
          </a:p>
        </p:txBody>
      </p:sp>
      <p:sp>
        <p:nvSpPr>
          <p:cNvPr id="96" name="Ellipse 95"/>
          <p:cNvSpPr/>
          <p:nvPr/>
        </p:nvSpPr>
        <p:spPr bwMode="auto">
          <a:xfrm>
            <a:off x="6005351" y="3253935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7" name="Ellipse 96"/>
          <p:cNvSpPr/>
          <p:nvPr/>
        </p:nvSpPr>
        <p:spPr bwMode="auto">
          <a:xfrm>
            <a:off x="4772625" y="3032956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8" name="Ellipse 97"/>
          <p:cNvSpPr/>
          <p:nvPr/>
        </p:nvSpPr>
        <p:spPr bwMode="auto">
          <a:xfrm>
            <a:off x="5208968" y="3495372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9" name="Ellipse 98"/>
          <p:cNvSpPr/>
          <p:nvPr/>
        </p:nvSpPr>
        <p:spPr bwMode="auto">
          <a:xfrm>
            <a:off x="6530306" y="3675392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00" name="Gerader Verbinder 99"/>
          <p:cNvCxnSpPr/>
          <p:nvPr/>
        </p:nvCxnSpPr>
        <p:spPr bwMode="auto">
          <a:xfrm flipH="1">
            <a:off x="6698500" y="4761148"/>
            <a:ext cx="316969" cy="83719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1" name="Gerader Verbinder 100"/>
          <p:cNvCxnSpPr/>
          <p:nvPr/>
        </p:nvCxnSpPr>
        <p:spPr bwMode="auto">
          <a:xfrm flipH="1">
            <a:off x="6172027" y="4768073"/>
            <a:ext cx="840510" cy="41463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Gerader Verbinder 101"/>
          <p:cNvCxnSpPr/>
          <p:nvPr/>
        </p:nvCxnSpPr>
        <p:spPr bwMode="auto">
          <a:xfrm>
            <a:off x="6179458" y="5189406"/>
            <a:ext cx="519042" cy="39419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3" name="Gerader Verbinder 102"/>
          <p:cNvCxnSpPr/>
          <p:nvPr/>
        </p:nvCxnSpPr>
        <p:spPr bwMode="auto">
          <a:xfrm flipH="1">
            <a:off x="5369092" y="5188712"/>
            <a:ext cx="796383" cy="231599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4" name="Gerader Verbinder 103"/>
          <p:cNvCxnSpPr/>
          <p:nvPr/>
        </p:nvCxnSpPr>
        <p:spPr bwMode="auto">
          <a:xfrm flipH="1" flipV="1">
            <a:off x="4946732" y="4941168"/>
            <a:ext cx="436343" cy="48071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5" name="Gerader Verbinder 104"/>
          <p:cNvCxnSpPr/>
          <p:nvPr/>
        </p:nvCxnSpPr>
        <p:spPr bwMode="auto">
          <a:xfrm>
            <a:off x="4941973" y="4950404"/>
            <a:ext cx="1243398" cy="22578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6" name="Ellipse 105"/>
          <p:cNvSpPr/>
          <p:nvPr/>
        </p:nvSpPr>
        <p:spPr bwMode="auto">
          <a:xfrm>
            <a:off x="6839531" y="4581128"/>
            <a:ext cx="360040" cy="360040"/>
          </a:xfrm>
          <a:prstGeom prst="ellipse">
            <a:avLst/>
          </a:prstGeom>
          <a:solidFill>
            <a:srgbClr val="FFF8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400" b="0" dirty="0">
                <a:latin typeface="+mj-lt"/>
              </a:rPr>
              <a:t>?</a:t>
            </a:r>
          </a:p>
        </p:txBody>
      </p:sp>
      <p:sp>
        <p:nvSpPr>
          <p:cNvPr id="107" name="Ellipse 106"/>
          <p:cNvSpPr/>
          <p:nvPr/>
        </p:nvSpPr>
        <p:spPr bwMode="auto">
          <a:xfrm>
            <a:off x="5999438" y="4982127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8" name="Ellipse 107"/>
          <p:cNvSpPr/>
          <p:nvPr/>
        </p:nvSpPr>
        <p:spPr bwMode="auto">
          <a:xfrm>
            <a:off x="4766712" y="4761148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9" name="Ellipse 108"/>
          <p:cNvSpPr/>
          <p:nvPr/>
        </p:nvSpPr>
        <p:spPr bwMode="auto">
          <a:xfrm>
            <a:off x="5203055" y="5223564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10" name="Ellipse 109"/>
          <p:cNvSpPr/>
          <p:nvPr/>
        </p:nvSpPr>
        <p:spPr bwMode="auto">
          <a:xfrm>
            <a:off x="6524393" y="5403584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11" name="Gerader Verbinder 110"/>
          <p:cNvCxnSpPr/>
          <p:nvPr/>
        </p:nvCxnSpPr>
        <p:spPr bwMode="auto">
          <a:xfrm flipV="1">
            <a:off x="8991162" y="2813163"/>
            <a:ext cx="134797" cy="58231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Gerader Verbinder 111"/>
          <p:cNvCxnSpPr/>
          <p:nvPr/>
        </p:nvCxnSpPr>
        <p:spPr bwMode="auto">
          <a:xfrm>
            <a:off x="9122383" y="2817212"/>
            <a:ext cx="796505" cy="19046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3" name="Gerader Verbinder 112"/>
          <p:cNvCxnSpPr/>
          <p:nvPr/>
        </p:nvCxnSpPr>
        <p:spPr bwMode="auto">
          <a:xfrm flipV="1">
            <a:off x="9909763" y="2691592"/>
            <a:ext cx="632141" cy="321547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4" name="Gerader Verbinder 113"/>
          <p:cNvCxnSpPr/>
          <p:nvPr/>
        </p:nvCxnSpPr>
        <p:spPr bwMode="auto">
          <a:xfrm>
            <a:off x="10530901" y="2708961"/>
            <a:ext cx="269919" cy="53375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5" name="Gerader Verbinder 114"/>
          <p:cNvCxnSpPr/>
          <p:nvPr/>
        </p:nvCxnSpPr>
        <p:spPr bwMode="auto">
          <a:xfrm flipH="1">
            <a:off x="10525722" y="3237517"/>
            <a:ext cx="277667" cy="73462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6" name="Gerader Verbinder 115"/>
          <p:cNvCxnSpPr/>
          <p:nvPr/>
        </p:nvCxnSpPr>
        <p:spPr bwMode="auto">
          <a:xfrm flipH="1">
            <a:off x="10064528" y="3243593"/>
            <a:ext cx="736292" cy="363833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7" name="Gerader Verbinder 116"/>
          <p:cNvCxnSpPr/>
          <p:nvPr/>
        </p:nvCxnSpPr>
        <p:spPr bwMode="auto">
          <a:xfrm flipH="1" flipV="1">
            <a:off x="9913339" y="3003989"/>
            <a:ext cx="887482" cy="23872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8" name="Gerader Verbinder 117"/>
          <p:cNvCxnSpPr/>
          <p:nvPr/>
        </p:nvCxnSpPr>
        <p:spPr bwMode="auto">
          <a:xfrm>
            <a:off x="10071038" y="3613305"/>
            <a:ext cx="454684" cy="345901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9" name="Gerader Verbinder 118"/>
          <p:cNvCxnSpPr/>
          <p:nvPr/>
        </p:nvCxnSpPr>
        <p:spPr bwMode="auto">
          <a:xfrm flipH="1">
            <a:off x="9361152" y="3612696"/>
            <a:ext cx="697637" cy="20322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0" name="Gerader Verbinder 119"/>
          <p:cNvCxnSpPr/>
          <p:nvPr/>
        </p:nvCxnSpPr>
        <p:spPr bwMode="auto">
          <a:xfrm flipH="1" flipV="1">
            <a:off x="8991162" y="3395481"/>
            <a:ext cx="382239" cy="42181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1" name="Gerader Verbinder 120"/>
          <p:cNvCxnSpPr/>
          <p:nvPr/>
        </p:nvCxnSpPr>
        <p:spPr bwMode="auto">
          <a:xfrm>
            <a:off x="9131782" y="2821262"/>
            <a:ext cx="932745" cy="78356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Gerader Verbinder 121"/>
          <p:cNvCxnSpPr/>
          <p:nvPr/>
        </p:nvCxnSpPr>
        <p:spPr bwMode="auto">
          <a:xfrm>
            <a:off x="8986993" y="3403585"/>
            <a:ext cx="1089225" cy="198123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3" name="Gerader Verbinder 122"/>
          <p:cNvCxnSpPr/>
          <p:nvPr/>
        </p:nvCxnSpPr>
        <p:spPr bwMode="auto">
          <a:xfrm flipV="1">
            <a:off x="8995027" y="3009808"/>
            <a:ext cx="923862" cy="40153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 bwMode="auto">
          <a:xfrm flipH="1">
            <a:off x="10070267" y="2690215"/>
            <a:ext cx="471637" cy="917211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Gerader Verbinder 124"/>
          <p:cNvCxnSpPr/>
          <p:nvPr/>
        </p:nvCxnSpPr>
        <p:spPr bwMode="auto">
          <a:xfrm>
            <a:off x="9930417" y="3009808"/>
            <a:ext cx="145800" cy="596581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6" name="Ellipse 125"/>
          <p:cNvSpPr/>
          <p:nvPr/>
        </p:nvSpPr>
        <p:spPr bwMode="auto">
          <a:xfrm>
            <a:off x="8964684" y="2663298"/>
            <a:ext cx="315397" cy="3159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7" name="Ellipse 126"/>
          <p:cNvSpPr/>
          <p:nvPr/>
        </p:nvSpPr>
        <p:spPr bwMode="auto">
          <a:xfrm>
            <a:off x="9755640" y="2849098"/>
            <a:ext cx="315397" cy="3159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8" name="Ellipse 127"/>
          <p:cNvSpPr/>
          <p:nvPr/>
        </p:nvSpPr>
        <p:spPr bwMode="auto">
          <a:xfrm>
            <a:off x="10386435" y="2533170"/>
            <a:ext cx="315397" cy="3159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9" name="Ellipse 128"/>
          <p:cNvSpPr/>
          <p:nvPr/>
        </p:nvSpPr>
        <p:spPr bwMode="auto">
          <a:xfrm>
            <a:off x="10649266" y="3079553"/>
            <a:ext cx="315397" cy="315928"/>
          </a:xfrm>
          <a:prstGeom prst="ellipse">
            <a:avLst/>
          </a:prstGeom>
          <a:solidFill>
            <a:srgbClr val="FFF8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</a:rPr>
              <a:t>?</a:t>
            </a:r>
          </a:p>
        </p:txBody>
      </p:sp>
      <p:sp>
        <p:nvSpPr>
          <p:cNvPr id="130" name="Ellipse 129"/>
          <p:cNvSpPr/>
          <p:nvPr/>
        </p:nvSpPr>
        <p:spPr bwMode="auto">
          <a:xfrm>
            <a:off x="9913339" y="3431422"/>
            <a:ext cx="315397" cy="3159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1" name="Ellipse 130"/>
          <p:cNvSpPr/>
          <p:nvPr/>
        </p:nvSpPr>
        <p:spPr bwMode="auto">
          <a:xfrm>
            <a:off x="8833463" y="3237517"/>
            <a:ext cx="315397" cy="3159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2" name="Ellipse 131"/>
          <p:cNvSpPr/>
          <p:nvPr/>
        </p:nvSpPr>
        <p:spPr bwMode="auto">
          <a:xfrm>
            <a:off x="9215702" y="3643278"/>
            <a:ext cx="315397" cy="3159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33" name="Ellipse 132"/>
          <p:cNvSpPr/>
          <p:nvPr/>
        </p:nvSpPr>
        <p:spPr bwMode="auto">
          <a:xfrm>
            <a:off x="10373203" y="3801242"/>
            <a:ext cx="315397" cy="3159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49" name="Gerader Verbinder 148"/>
          <p:cNvCxnSpPr/>
          <p:nvPr/>
        </p:nvCxnSpPr>
        <p:spPr bwMode="auto">
          <a:xfrm flipV="1">
            <a:off x="8991280" y="4760050"/>
            <a:ext cx="134898" cy="58177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0" name="Gerader Verbinder 149"/>
          <p:cNvCxnSpPr/>
          <p:nvPr/>
        </p:nvCxnSpPr>
        <p:spPr bwMode="auto">
          <a:xfrm>
            <a:off x="9122599" y="4764096"/>
            <a:ext cx="797101" cy="19028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1" name="Gerader Verbinder 150"/>
          <p:cNvCxnSpPr/>
          <p:nvPr/>
        </p:nvCxnSpPr>
        <p:spPr bwMode="auto">
          <a:xfrm flipV="1">
            <a:off x="9910567" y="4638593"/>
            <a:ext cx="632614" cy="32124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2" name="Gerader Verbinder 151"/>
          <p:cNvCxnSpPr/>
          <p:nvPr/>
        </p:nvCxnSpPr>
        <p:spPr bwMode="auto">
          <a:xfrm>
            <a:off x="10532170" y="4655946"/>
            <a:ext cx="270120" cy="53325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3" name="Gerader Verbinder 152"/>
          <p:cNvCxnSpPr/>
          <p:nvPr/>
        </p:nvCxnSpPr>
        <p:spPr bwMode="auto">
          <a:xfrm flipH="1">
            <a:off x="10526987" y="5184008"/>
            <a:ext cx="277874" cy="73393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4" name="Gerader Verbinder 153"/>
          <p:cNvCxnSpPr/>
          <p:nvPr/>
        </p:nvCxnSpPr>
        <p:spPr bwMode="auto">
          <a:xfrm flipH="1">
            <a:off x="10065448" y="5190079"/>
            <a:ext cx="736842" cy="36349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5" name="Gerader Verbinder 154"/>
          <p:cNvCxnSpPr/>
          <p:nvPr/>
        </p:nvCxnSpPr>
        <p:spPr bwMode="auto">
          <a:xfrm flipH="1" flipV="1">
            <a:off x="9914146" y="4950699"/>
            <a:ext cx="888145" cy="23850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6" name="Gerader Verbinder 155"/>
          <p:cNvCxnSpPr/>
          <p:nvPr/>
        </p:nvCxnSpPr>
        <p:spPr bwMode="auto">
          <a:xfrm>
            <a:off x="10071963" y="5559445"/>
            <a:ext cx="455024" cy="34557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7" name="Gerader Verbinder 156"/>
          <p:cNvCxnSpPr/>
          <p:nvPr/>
        </p:nvCxnSpPr>
        <p:spPr bwMode="auto">
          <a:xfrm flipH="1">
            <a:off x="9361546" y="5558837"/>
            <a:ext cx="698158" cy="20303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8" name="Gerader Verbinder 157"/>
          <p:cNvCxnSpPr/>
          <p:nvPr/>
        </p:nvCxnSpPr>
        <p:spPr bwMode="auto">
          <a:xfrm flipH="1" flipV="1">
            <a:off x="8991280" y="5341825"/>
            <a:ext cx="382525" cy="421422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9" name="Gerader Verbinder 158"/>
          <p:cNvCxnSpPr/>
          <p:nvPr/>
        </p:nvCxnSpPr>
        <p:spPr bwMode="auto">
          <a:xfrm>
            <a:off x="9132005" y="4768142"/>
            <a:ext cx="933443" cy="78283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0" name="Gerader Verbinder 159"/>
          <p:cNvCxnSpPr/>
          <p:nvPr/>
        </p:nvCxnSpPr>
        <p:spPr bwMode="auto">
          <a:xfrm>
            <a:off x="8987108" y="5349921"/>
            <a:ext cx="1090039" cy="19793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1" name="Gerader Verbinder 160"/>
          <p:cNvCxnSpPr/>
          <p:nvPr/>
        </p:nvCxnSpPr>
        <p:spPr bwMode="auto">
          <a:xfrm flipV="1">
            <a:off x="8995147" y="4956512"/>
            <a:ext cx="924552" cy="401157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Gerader Verbinder 161"/>
          <p:cNvCxnSpPr/>
          <p:nvPr/>
        </p:nvCxnSpPr>
        <p:spPr bwMode="auto">
          <a:xfrm flipH="1">
            <a:off x="10071191" y="4637218"/>
            <a:ext cx="471990" cy="916355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3" name="Gerader Verbinder 162"/>
          <p:cNvCxnSpPr/>
          <p:nvPr/>
        </p:nvCxnSpPr>
        <p:spPr bwMode="auto">
          <a:xfrm>
            <a:off x="9931237" y="4956512"/>
            <a:ext cx="145909" cy="59602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4" name="Ellipse 163"/>
          <p:cNvSpPr/>
          <p:nvPr/>
        </p:nvSpPr>
        <p:spPr bwMode="auto">
          <a:xfrm>
            <a:off x="8964782" y="4610325"/>
            <a:ext cx="315633" cy="31563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65" name="Ellipse 164"/>
          <p:cNvSpPr/>
          <p:nvPr/>
        </p:nvSpPr>
        <p:spPr bwMode="auto">
          <a:xfrm>
            <a:off x="9756329" y="4795952"/>
            <a:ext cx="315633" cy="31563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66" name="Ellipse 165"/>
          <p:cNvSpPr/>
          <p:nvPr/>
        </p:nvSpPr>
        <p:spPr bwMode="auto">
          <a:xfrm>
            <a:off x="10387596" y="4480319"/>
            <a:ext cx="315633" cy="31563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67" name="Ellipse 166"/>
          <p:cNvSpPr/>
          <p:nvPr/>
        </p:nvSpPr>
        <p:spPr bwMode="auto">
          <a:xfrm>
            <a:off x="10650623" y="5026191"/>
            <a:ext cx="315633" cy="315633"/>
          </a:xfrm>
          <a:prstGeom prst="ellipse">
            <a:avLst/>
          </a:prstGeom>
          <a:solidFill>
            <a:srgbClr val="FFF8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</a:rPr>
              <a:t>?</a:t>
            </a:r>
          </a:p>
        </p:txBody>
      </p:sp>
      <p:sp>
        <p:nvSpPr>
          <p:cNvPr id="168" name="Ellipse 167"/>
          <p:cNvSpPr/>
          <p:nvPr/>
        </p:nvSpPr>
        <p:spPr bwMode="auto">
          <a:xfrm>
            <a:off x="9914146" y="5377732"/>
            <a:ext cx="315633" cy="3156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69" name="Ellipse 168"/>
          <p:cNvSpPr/>
          <p:nvPr/>
        </p:nvSpPr>
        <p:spPr bwMode="auto">
          <a:xfrm>
            <a:off x="8833463" y="5184008"/>
            <a:ext cx="315633" cy="3156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0" name="Ellipse 169"/>
          <p:cNvSpPr/>
          <p:nvPr/>
        </p:nvSpPr>
        <p:spPr bwMode="auto">
          <a:xfrm>
            <a:off x="9215988" y="5589390"/>
            <a:ext cx="315633" cy="3156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71" name="Ellipse 170"/>
          <p:cNvSpPr/>
          <p:nvPr/>
        </p:nvSpPr>
        <p:spPr bwMode="auto">
          <a:xfrm>
            <a:off x="10374354" y="5747207"/>
            <a:ext cx="315633" cy="3156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cxnSp>
        <p:nvCxnSpPr>
          <p:cNvPr id="174" name="Gerader Verbinder 173"/>
          <p:cNvCxnSpPr/>
          <p:nvPr/>
        </p:nvCxnSpPr>
        <p:spPr bwMode="auto">
          <a:xfrm>
            <a:off x="892446" y="5761871"/>
            <a:ext cx="515384" cy="0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7" name="Textfeld 176"/>
          <p:cNvSpPr txBox="1"/>
          <p:nvPr/>
        </p:nvSpPr>
        <p:spPr>
          <a:xfrm>
            <a:off x="1421276" y="5603727"/>
            <a:ext cx="1687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latin typeface="+mj-lt"/>
              </a:rPr>
              <a:t>Positive </a:t>
            </a:r>
            <a:r>
              <a:rPr lang="de-DE" sz="1400" b="0" dirty="0" err="1">
                <a:latin typeface="+mj-lt"/>
              </a:rPr>
              <a:t>flip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criterion</a:t>
            </a:r>
            <a:endParaRPr lang="de-DE" sz="1400" b="0" dirty="0">
              <a:latin typeface="+mj-lt"/>
            </a:endParaRPr>
          </a:p>
        </p:txBody>
      </p:sp>
      <p:cxnSp>
        <p:nvCxnSpPr>
          <p:cNvPr id="178" name="Gerader Verbinder 177"/>
          <p:cNvCxnSpPr/>
          <p:nvPr/>
        </p:nvCxnSpPr>
        <p:spPr bwMode="auto">
          <a:xfrm>
            <a:off x="887381" y="6035037"/>
            <a:ext cx="515384" cy="0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9" name="Textfeld 178"/>
          <p:cNvSpPr txBox="1"/>
          <p:nvPr/>
        </p:nvSpPr>
        <p:spPr>
          <a:xfrm>
            <a:off x="1416211" y="5876893"/>
            <a:ext cx="1762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latin typeface="+mj-lt"/>
              </a:rPr>
              <a:t>Negative </a:t>
            </a:r>
            <a:r>
              <a:rPr lang="de-DE" sz="1400" b="0" dirty="0" err="1">
                <a:latin typeface="+mj-lt"/>
              </a:rPr>
              <a:t>flip</a:t>
            </a:r>
            <a:r>
              <a:rPr lang="de-DE" sz="1400" b="0" dirty="0">
                <a:latin typeface="+mj-lt"/>
              </a:rPr>
              <a:t> </a:t>
            </a:r>
            <a:r>
              <a:rPr lang="de-DE" sz="1400" b="0" dirty="0" err="1">
                <a:latin typeface="+mj-lt"/>
              </a:rPr>
              <a:t>criterion</a:t>
            </a:r>
            <a:endParaRPr lang="de-DE" sz="14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335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95" grpId="0" animBg="1"/>
      <p:bldP spid="96" grpId="0" animBg="1"/>
      <p:bldP spid="97" grpId="0" animBg="1"/>
      <p:bldP spid="98" grpId="0" animBg="1"/>
      <p:bldP spid="99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7" grpId="0"/>
      <p:bldP spid="1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85" y="1196975"/>
            <a:ext cx="9869355" cy="504031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0059925" y="1196975"/>
            <a:ext cx="15086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err="1">
                <a:latin typeface="+mj-lt"/>
              </a:rPr>
              <a:t>Gomantong</a:t>
            </a:r>
            <a:r>
              <a:rPr lang="de-DE" sz="1400" b="0" dirty="0">
                <a:latin typeface="+mj-lt"/>
              </a:rPr>
              <a:t> Caves</a:t>
            </a:r>
          </a:p>
          <a:p>
            <a:r>
              <a:rPr lang="de-DE" sz="1400" b="0" dirty="0">
                <a:latin typeface="+mj-lt"/>
              </a:rPr>
              <a:t>261 M </a:t>
            </a:r>
            <a:r>
              <a:rPr lang="de-DE" sz="1400" b="0" dirty="0" err="1">
                <a:latin typeface="+mj-lt"/>
              </a:rPr>
              <a:t>points</a:t>
            </a:r>
            <a:endParaRPr lang="de-DE" sz="1400" b="0" dirty="0">
              <a:latin typeface="+mj-lt"/>
            </a:endParaRPr>
          </a:p>
          <a:p>
            <a:r>
              <a:rPr lang="de-DE" sz="1400" b="0" dirty="0">
                <a:latin typeface="+mj-lt"/>
              </a:rPr>
              <a:t>71 </a:t>
            </a:r>
            <a:r>
              <a:rPr lang="de-DE" sz="1400" b="0" dirty="0" err="1">
                <a:latin typeface="+mj-lt"/>
              </a:rPr>
              <a:t>minutes</a:t>
            </a:r>
            <a:endParaRPr lang="de-DE" sz="14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4355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0059925" y="1196975"/>
            <a:ext cx="11480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latin typeface="+mj-lt"/>
              </a:rPr>
              <a:t>St Matthew</a:t>
            </a:r>
          </a:p>
          <a:p>
            <a:r>
              <a:rPr lang="de-DE" sz="1400" b="0" dirty="0">
                <a:latin typeface="+mj-lt"/>
              </a:rPr>
              <a:t>187 M </a:t>
            </a:r>
            <a:r>
              <a:rPr lang="de-DE" sz="1400" b="0" dirty="0" err="1">
                <a:latin typeface="+mj-lt"/>
              </a:rPr>
              <a:t>points</a:t>
            </a:r>
            <a:endParaRPr lang="de-DE" sz="1400" b="0" dirty="0">
              <a:latin typeface="+mj-lt"/>
            </a:endParaRPr>
          </a:p>
          <a:p>
            <a:r>
              <a:rPr lang="de-DE" sz="1400" b="0" dirty="0">
                <a:latin typeface="+mj-lt"/>
              </a:rPr>
              <a:t>16 </a:t>
            </a:r>
            <a:r>
              <a:rPr lang="de-DE" sz="1400" b="0" dirty="0" err="1">
                <a:latin typeface="+mj-lt"/>
              </a:rPr>
              <a:t>minutes</a:t>
            </a:r>
            <a:endParaRPr lang="de-DE" sz="1400" b="0" dirty="0">
              <a:latin typeface="+mj-lt"/>
            </a:endParaRPr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1196975"/>
            <a:ext cx="2085392" cy="5040313"/>
          </a:xfr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16" y="1196975"/>
            <a:ext cx="2085392" cy="504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44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 – Streaming Approach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11" y="2276872"/>
            <a:ext cx="3600000" cy="2523890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236" y="2276872"/>
            <a:ext cx="3600000" cy="252389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060" y="2276872"/>
            <a:ext cx="3600000" cy="252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57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Future Work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Development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possibly</a:t>
            </a:r>
            <a:r>
              <a:rPr lang="de-DE" dirty="0"/>
              <a:t> </a:t>
            </a:r>
            <a:r>
              <a:rPr lang="de-DE" dirty="0" err="1"/>
              <a:t>higher</a:t>
            </a:r>
            <a:r>
              <a:rPr lang="de-DE" dirty="0"/>
              <a:t>-order </a:t>
            </a:r>
            <a:r>
              <a:rPr lang="de-DE" dirty="0" err="1"/>
              <a:t>flip</a:t>
            </a:r>
            <a:r>
              <a:rPr lang="de-DE" dirty="0"/>
              <a:t> </a:t>
            </a:r>
            <a:r>
              <a:rPr lang="de-DE" dirty="0" err="1"/>
              <a:t>criterion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solvers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User-</a:t>
            </a:r>
            <a:r>
              <a:rPr lang="de-DE" dirty="0" err="1"/>
              <a:t>guided</a:t>
            </a:r>
            <a:r>
              <a:rPr lang="de-DE" dirty="0"/>
              <a:t> </a:t>
            </a:r>
            <a:r>
              <a:rPr lang="de-DE" dirty="0" err="1"/>
              <a:t>fixing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QPBO-I </a:t>
            </a:r>
            <a:r>
              <a:rPr lang="de-DE" dirty="0" err="1"/>
              <a:t>step</a:t>
            </a:r>
            <a:r>
              <a:rPr lang="de-DE" dirty="0"/>
              <a:t>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79451" y="6324600"/>
            <a:ext cx="2344208" cy="266700"/>
          </a:xfrm>
        </p:spPr>
        <p:txBody>
          <a:bodyPr/>
          <a:lstStyle/>
          <a:p>
            <a:r>
              <a:rPr lang="de-DE"/>
              <a:t>SGP, 24 June 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19669" y="6324600"/>
            <a:ext cx="6144683" cy="304800"/>
          </a:xfrm>
        </p:spPr>
        <p:txBody>
          <a:bodyPr/>
          <a:lstStyle/>
          <a:p>
            <a:r>
              <a:rPr lang="en-US"/>
              <a:t>Towards Globally Optimal Normal Orientations for Large Point Clouds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60364" y="6324600"/>
            <a:ext cx="2208245" cy="228600"/>
          </a:xfrm>
        </p:spPr>
        <p:txBody>
          <a:bodyPr/>
          <a:lstStyle/>
          <a:p>
            <a:fld id="{B84403B3-73A0-4FC3-A73F-428D462C922D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7" name="Ellipse 6"/>
          <p:cNvSpPr/>
          <p:nvPr/>
        </p:nvSpPr>
        <p:spPr bwMode="auto">
          <a:xfrm>
            <a:off x="8256240" y="1268760"/>
            <a:ext cx="432048" cy="432048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9336360" y="1268760"/>
            <a:ext cx="432048" cy="432048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8817446" y="2276872"/>
            <a:ext cx="432048" cy="432048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 bwMode="auto">
              <a:xfrm>
                <a:off x="8904312" y="1806151"/>
                <a:ext cx="262251" cy="262251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de-DE" sz="1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kumimoji="0" lang="de-DE" sz="10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Microsoft Sans Serif" pitchFamily="34" charset="0"/>
                </a:endParaRPr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4312" y="1806151"/>
                <a:ext cx="262251" cy="2622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Gerader Verbinder 11"/>
          <p:cNvCxnSpPr>
            <a:stCxn id="7" idx="5"/>
          </p:cNvCxnSpPr>
          <p:nvPr/>
        </p:nvCxnSpPr>
        <p:spPr bwMode="auto">
          <a:xfrm>
            <a:off x="8625016" y="1637536"/>
            <a:ext cx="279296" cy="1686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Gerader Verbinder 13"/>
          <p:cNvCxnSpPr>
            <a:stCxn id="8" idx="3"/>
          </p:cNvCxnSpPr>
          <p:nvPr/>
        </p:nvCxnSpPr>
        <p:spPr bwMode="auto">
          <a:xfrm flipH="1">
            <a:off x="9166563" y="1637536"/>
            <a:ext cx="233069" cy="1686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Gerader Verbinder 15"/>
          <p:cNvCxnSpPr>
            <a:stCxn id="9" idx="0"/>
            <a:endCxn id="10" idx="2"/>
          </p:cNvCxnSpPr>
          <p:nvPr/>
        </p:nvCxnSpPr>
        <p:spPr bwMode="auto">
          <a:xfrm flipV="1">
            <a:off x="9033470" y="2068402"/>
            <a:ext cx="1968" cy="2084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Grafik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597" y="2996952"/>
            <a:ext cx="3297510" cy="1381608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10272464" y="4342737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latin typeface="+mj-lt"/>
              </a:rPr>
              <a:t>[Beyer*14]</a:t>
            </a:r>
          </a:p>
        </p:txBody>
      </p:sp>
    </p:spTree>
    <p:extLst>
      <p:ext uri="{BB962C8B-B14F-4D97-AF65-F5344CB8AC3E}">
        <p14:creationId xmlns:p14="http://schemas.microsoft.com/office/powerpoint/2010/main" val="548901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9960431"/>
      </p:ext>
    </p:extLst>
  </p:cSld>
  <p:clrMapOvr>
    <a:masterClrMapping/>
  </p:clrMapOvr>
</p:sld>
</file>

<file path=ppt/theme/theme1.xml><?xml version="1.0" encoding="utf-8"?>
<a:theme xmlns:a="http://schemas.openxmlformats.org/drawingml/2006/main" name="TUD_Master">
  <a:themeElements>
    <a:clrScheme name="Benutzerdefiniert 2">
      <a:dk1>
        <a:srgbClr val="0B2A51"/>
      </a:dk1>
      <a:lt1>
        <a:srgbClr val="FFFFFF"/>
      </a:lt1>
      <a:dk2>
        <a:srgbClr val="000000"/>
      </a:dk2>
      <a:lt2>
        <a:srgbClr val="636C8E"/>
      </a:lt2>
      <a:accent1>
        <a:srgbClr val="002060"/>
      </a:accent1>
      <a:accent2>
        <a:srgbClr val="0070C0"/>
      </a:accent2>
      <a:accent3>
        <a:srgbClr val="80C535"/>
      </a:accent3>
      <a:accent4>
        <a:srgbClr val="FFC000"/>
      </a:accent4>
      <a:accent5>
        <a:srgbClr val="C00000"/>
      </a:accent5>
      <a:accent6>
        <a:srgbClr val="7030A0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UD-CGV-SGr-1.6.Calibri.potx" id="{C04C1D65-871E-42B4-ABD1-40941EEF0027}" vid="{ED934F3E-52F7-45C2-B4D1-2AC00C2E2260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TUD-CGV-SGr-1.6.Calibri.smlFont</Template>
  <TotalTime>0</TotalTime>
  <Words>842</Words>
  <Application>Microsoft Office PowerPoint</Application>
  <PresentationFormat>Breitbild</PresentationFormat>
  <Paragraphs>248</Paragraphs>
  <Slides>19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7" baseType="lpstr">
      <vt:lpstr>Arial</vt:lpstr>
      <vt:lpstr>Calibri</vt:lpstr>
      <vt:lpstr>Cambria Math</vt:lpstr>
      <vt:lpstr>DIN-BoldAlternate</vt:lpstr>
      <vt:lpstr>Microsoft Sans Serif</vt:lpstr>
      <vt:lpstr>Times New Roman</vt:lpstr>
      <vt:lpstr>Verdana</vt:lpstr>
      <vt:lpstr>TUD_Master</vt:lpstr>
      <vt:lpstr>Towards Globally Optimal Normal Orientations for Large Point Clouds</vt:lpstr>
      <vt:lpstr>Motivation</vt:lpstr>
      <vt:lpstr>Orientation from 3D Scans</vt:lpstr>
      <vt:lpstr>Agenda</vt:lpstr>
      <vt:lpstr>Related Work</vt:lpstr>
      <vt:lpstr>Problem Formulation as a Markov Random Field</vt:lpstr>
      <vt:lpstr>Why Should We Care about Global Optimality?</vt:lpstr>
      <vt:lpstr>Solving the Orientation Problem</vt:lpstr>
      <vt:lpstr>QPBO</vt:lpstr>
      <vt:lpstr>MST + QPBO-I</vt:lpstr>
      <vt:lpstr>MST + QPBO-I Results</vt:lpstr>
      <vt:lpstr>Processing Large Point Clouds</vt:lpstr>
      <vt:lpstr>Segment-Based Orientation</vt:lpstr>
      <vt:lpstr>Streaming Segmentation</vt:lpstr>
      <vt:lpstr>Results</vt:lpstr>
      <vt:lpstr>Results</vt:lpstr>
      <vt:lpstr>Comparison Direct – Streaming Approach</vt:lpstr>
      <vt:lpstr>Future Work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Globally Optimal Normal Orientations for Large Point Clouds</dc:title>
  <dc:creator>Nico Schertler</dc:creator>
  <cp:lastModifiedBy>Nico Schertler</cp:lastModifiedBy>
  <cp:revision>68</cp:revision>
  <dcterms:created xsi:type="dcterms:W3CDTF">2016-06-07T10:12:57Z</dcterms:created>
  <dcterms:modified xsi:type="dcterms:W3CDTF">2016-06-16T09:39:14Z</dcterms:modified>
</cp:coreProperties>
</file>