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2" r:id="rId1"/>
  </p:sldMasterIdLst>
  <p:notesMasterIdLst>
    <p:notesMasterId r:id="rId4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90" r:id="rId35"/>
    <p:sldId id="289" r:id="rId36"/>
    <p:sldId id="296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embeddedFontLst>
    <p:embeddedFont>
      <p:font typeface="Roboto" panose="02000000000000000000" pitchFamily="2" charset="0"/>
      <p:regular r:id="rId44"/>
      <p:bold r:id="rId45"/>
      <p:italic r:id="rId46"/>
      <p:boldItalic r:id="rId47"/>
    </p:embeddedFont>
    <p:embeddedFont>
      <p:font typeface="Space Mono" panose="02010509030202000204" pitchFamily="49" charset="77"/>
      <p:regular r:id="rId48"/>
      <p:bold r:id="rId49"/>
      <p:italic r:id="rId50"/>
      <p:boldItalic r:id="rId5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19"/>
    <p:restoredTop sz="88434"/>
  </p:normalViewPr>
  <p:slideViewPr>
    <p:cSldViewPr snapToGrid="0" showGuides="1">
      <p:cViewPr varScale="1">
        <p:scale>
          <a:sx n="194" d="100"/>
          <a:sy n="194" d="100"/>
        </p:scale>
        <p:origin x="208" y="1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Speaker Henry: 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&gt; Today we </a:t>
            </a:r>
            <a:r>
              <a:rPr lang="en" dirty="0" err="1"/>
              <a:t>wan’t</a:t>
            </a:r>
            <a:r>
              <a:rPr lang="en" dirty="0"/>
              <a:t> to share the automation case that we developed over the last months together at 50 Hertz in our session “How Workflow Driven Automation Becomes Operable under Air Gap and Compliance Constraints”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&gt; Before we start, just a short introduction of ourselves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e07dbc96b5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e07dbc96b5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Speaker Christian: 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&gt; Christian Miene. I work as an Network Automation Engineer and Architect </a:t>
            </a:r>
            <a:r>
              <a:rPr lang="en" dirty="0" err="1">
                <a:solidFill>
                  <a:schemeClr val="dk1"/>
                </a:solidFill>
              </a:rPr>
              <a:t>focussing</a:t>
            </a:r>
            <a:r>
              <a:rPr lang="en" dirty="0">
                <a:solidFill>
                  <a:schemeClr val="dk1"/>
                </a:solidFill>
              </a:rPr>
              <a:t> on automation and operations at 50 Hertz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Henry: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My name is Henry and I work as a Technical Consultant </a:t>
            </a:r>
            <a:r>
              <a:rPr lang="en" dirty="0" err="1">
                <a:solidFill>
                  <a:schemeClr val="dk1"/>
                </a:solidFill>
              </a:rPr>
              <a:t>focussing</a:t>
            </a:r>
            <a:r>
              <a:rPr lang="en" dirty="0">
                <a:solidFill>
                  <a:schemeClr val="dk1"/>
                </a:solidFill>
              </a:rPr>
              <a:t> on Automation &amp; AI projects </a:t>
            </a:r>
            <a:r>
              <a:rPr lang="en" dirty="0"/>
              <a:t>at NTT DATA and with me is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Henry: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Before we dive in, I want to tell you about my first meeting at 50 Hertz when that kicked off the automation effort back in 2024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e07dbc96b5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e07dbc96b5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Henry: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we want to start with the first meeting that I attended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Christian, what was the goals?</a:t>
            </a:r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a8c615a2b6_1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a8c615a2b6_1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Christian: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In the first meeting, we got three Topics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- Brownfield Automation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- Assess existing automations that were in place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- deployment of a python based web app that was created for reporting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Sounds fairly straight </a:t>
            </a:r>
            <a:r>
              <a:rPr lang="en" dirty="0" err="1"/>
              <a:t>foraward</a:t>
            </a:r>
            <a:r>
              <a:rPr lang="en" dirty="0"/>
              <a:t>, right? This was my first contact with the clients environment and I had no clue</a:t>
            </a: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e07dbc96b5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e07dbc96b5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Christian: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Lets deploy the app on a </a:t>
            </a:r>
            <a:r>
              <a:rPr lang="en" dirty="0" err="1"/>
              <a:t>friday</a:t>
            </a:r>
            <a:r>
              <a:rPr lang="en" dirty="0"/>
              <a:t> around 18 Months ago</a:t>
            </a:r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e07dbc96b5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3e07dbc96b5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(Dialog between Henry and Christian where we Henry face the limitations of critical infrastructure first hand)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dialog: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let´s deploy quickly our reporting Tool and after it the closing of this week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Okay, we will try it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Can you already prepare a git clone to the server?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There is no connectivity to Gitlab, but </a:t>
            </a:r>
            <a:r>
              <a:rPr lang="en" dirty="0" err="1"/>
              <a:t>i</a:t>
            </a:r>
            <a:r>
              <a:rPr lang="en" dirty="0"/>
              <a:t> will manage it via SSH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...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Oh, Django 5 does not support python3.9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let´s install python3.10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It´s not part of the Remote Repo and </a:t>
            </a:r>
            <a:r>
              <a:rPr lang="en" dirty="0" err="1"/>
              <a:t>i</a:t>
            </a:r>
            <a:r>
              <a:rPr lang="en" dirty="0"/>
              <a:t> don´t have rights to install it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Hm... okay, we will downgrade the App to Django 4.2?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Django 4 installed, but now </a:t>
            </a:r>
            <a:r>
              <a:rPr lang="en" dirty="0" err="1"/>
              <a:t>asgiref</a:t>
            </a:r>
            <a:r>
              <a:rPr lang="en" dirty="0"/>
              <a:t> is missing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install it directly via PIP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no Pip install possible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we will install it via Wheel from an internet-connected server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Okay, for the installation via Wheel </a:t>
            </a:r>
            <a:r>
              <a:rPr lang="en" dirty="0" err="1"/>
              <a:t>sqlparse</a:t>
            </a:r>
            <a:r>
              <a:rPr lang="en" dirty="0"/>
              <a:t> is needed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...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cryptography failed because of OpenSSL on the server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we cannot install newer version of OpenSSL on the server because of missing rights?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yes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let´s install python-</a:t>
            </a:r>
            <a:r>
              <a:rPr lang="en" dirty="0" err="1"/>
              <a:t>ldap</a:t>
            </a:r>
            <a:r>
              <a:rPr lang="en" dirty="0"/>
              <a:t> via Wheel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C: okay, </a:t>
            </a:r>
            <a:r>
              <a:rPr lang="en" dirty="0" err="1"/>
              <a:t>gcc</a:t>
            </a:r>
            <a:r>
              <a:rPr lang="en" dirty="0"/>
              <a:t> failed , something with </a:t>
            </a:r>
            <a:r>
              <a:rPr lang="en" dirty="0" err="1"/>
              <a:t>openldap</a:t>
            </a:r>
            <a:r>
              <a:rPr lang="en" dirty="0"/>
              <a:t>-devel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H: okay, we need a break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e2a99ee9b1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e2a99ee9b1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Henry: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We got it finally somehow working, but we need a better foundation for the automation system going forward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Christian, do you want to introduce the company and environment that you’re working in?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(Handover Christian)</a:t>
            </a:r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e07dbc96b5_1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e07dbc96b5_1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g3e27b21504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" name="Google Shape;134;g3e27b21504d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Network Zones → physically separated!</a:t>
            </a:r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ed0da3f7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ed0da3f7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e07dbc96b5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e07dbc96b5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Christian/Henry?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Where we are now, around 18 Months later?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e07dbc96b5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" name="Google Shape;200;g3e07dbc96b5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show the numbers and results of the effort so far</a:t>
            </a:r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ed0da3f7dc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ed0da3f7dc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Brief description of the implemented workflows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e07dbc96b5_0_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e07dbc96b5_0_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Describe how we get there</a:t>
            </a: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e07dbc96b5_1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1" name="Google Shape;261;g3e07dbc96b5_1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Where we started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KEY: For the first fairly large use-case we got the server team onboard which supported us with servers, a container registry and ways to deploy services reliable within the infrastructure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KEY: Question is, how to interact with the automation system?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e07dbc96b5_1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5" name="Google Shape;275;g3e07dbc96b5_1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e27b21504d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1" name="Google Shape;281;g3e27b21504d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&gt; Just briefly to get an impression, on how complex and distributed the process was at the end</a:t>
            </a:r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e27b21504d_0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7" name="Google Shape;287;g3e27b21504d_0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&gt; That is the first use-case, fairly straight forward</a:t>
            </a:r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e5c3375741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4" name="Google Shape;294;g3e5c3375741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Who are the end users of the automation?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triggered by Ansible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REST API for Operators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initial perspective on the usage of the system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Day-2 Operations in mind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IMPORTANT: initial mentioning the User Experience and Ansible - first it was only consumed by another automation system and the operators</a:t>
            </a:r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e5c337574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3" name="Google Shape;313;g3e5c337574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KEY: We develop a custom solution &gt; we need a dev team</a:t>
            </a:r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e07dbc96b5_0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e07dbc96b5_0_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Speaker Henry: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lets take a look under the hood</a:t>
            </a:r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3e07dbc96b5_1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3e07dbc96b5_1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one key system </a:t>
            </a:r>
            <a:r>
              <a:rPr lang="en" dirty="0" err="1"/>
              <a:t>inbetween</a:t>
            </a:r>
            <a:r>
              <a:rPr lang="en" dirty="0"/>
              <a:t> that serves as the gateway for the automation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auditability and operational support is key (internal within 50Hertz - critical environment network zone)</a:t>
            </a:r>
            <a:endParaRPr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e2a99ee9b1_0_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e2a99ee9b1_0_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Deeper explanation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KEY: Mention the DACO as the “Intent-Translator” - this helps a lot while developing the environment because of the decoupling of the systems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KEY: Data access now solved, lets continue with some first view on how the system look like</a:t>
            </a:r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e2a99ee9b1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e2a99ee9b1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After the bootstrapping of the platform, the following principles emerged</a:t>
            </a:r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3e5c3375741_0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3e5c3375741_0_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After the bootstrapping of the platform, the following principles emerged</a:t>
            </a:r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g3e7113aa872_4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" name="Google Shape;410;g3e7113aa872_4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After the bootstrapping of the platform, the following principles emerged</a:t>
            </a:r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g3e7113aa872_4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" name="Google Shape;421;g3e7113aa872_4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After the bootstrapping of the platform, the following principles emerged</a:t>
            </a:r>
            <a:endParaRPr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e2a99ee9b1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e2a99ee9b1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Until now, it’s just an API Gateway that is triggered by Ansible - fairly straightforward</a:t>
            </a:r>
            <a:endParaRPr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e07dbc96b5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e07dbc96b5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We got the first use-case and everything went good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&gt; Got some attention within the organization - new use cases and end users are onboarded</a:t>
            </a:r>
            <a:endParaRPr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g3e07dbc96b5_1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" name="Google Shape;449;g3e07dbc96b5_1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Three challenges we face when scaling the system: 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Common understanding of the requirements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Tailored solutions (migration scripts vs. day-to-day use)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-"/>
            </a:pPr>
            <a:r>
              <a:rPr lang="en" dirty="0"/>
              <a:t>Skill requirements for interaction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&gt; Initially, we just required an API gateway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&gt; Ansible skills and also the handling within the management area were not that intuitive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&gt; - users start to use the components (DAG, DACO etc.) directly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&gt; - other users are hesitated to use an API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KEY: we need an frontend</a:t>
            </a: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—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The “Ansible assumption 2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“We don’t need a frontend” - Really?</a:t>
            </a:r>
            <a:endParaRPr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e2a99ee9b1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3e2a99ee9b1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e07dbc96b5_1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e07dbc96b5_1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KEY: How to ensure that the team is building the right things? &gt; Workflow </a:t>
            </a:r>
            <a:r>
              <a:rPr lang="en" dirty="0" err="1"/>
              <a:t>Deinition</a:t>
            </a:r>
            <a:r>
              <a:rPr lang="en" dirty="0"/>
              <a:t> Documents</a:t>
            </a:r>
            <a:endParaRPr dirty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3e2a99ee9b1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" name="Google Shape;474;g3e2a99ee9b1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KEY: Continuous Effort within the organization based on the WDD</a:t>
            </a:r>
            <a:endParaRPr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e2a99ee9b1_0_2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e2a99ee9b1_0_2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a8c615a2b6_1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a8c615a2b6_1_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KEY: How to ensure that the team is building the right things? &gt; Workflow </a:t>
            </a:r>
            <a:r>
              <a:rPr lang="en" dirty="0" err="1"/>
              <a:t>Deinition</a:t>
            </a:r>
            <a:r>
              <a:rPr lang="en" dirty="0"/>
              <a:t> Documents</a:t>
            </a:r>
            <a:endParaRPr dirty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>
          <a:extLst>
            <a:ext uri="{FF2B5EF4-FFF2-40B4-BE49-F238E27FC236}">
              <a16:creationId xmlns:a16="http://schemas.microsoft.com/office/drawing/2014/main" id="{25807C5D-11ED-E604-2AAD-F128B5298E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a8c615a2b6_1_107:notes">
            <a:extLst>
              <a:ext uri="{FF2B5EF4-FFF2-40B4-BE49-F238E27FC236}">
                <a16:creationId xmlns:a16="http://schemas.microsoft.com/office/drawing/2014/main" id="{280BCB6F-3137-E66F-10E9-B1C8C9E6AB4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a8c615a2b6_1_107:notes">
            <a:extLst>
              <a:ext uri="{FF2B5EF4-FFF2-40B4-BE49-F238E27FC236}">
                <a16:creationId xmlns:a16="http://schemas.microsoft.com/office/drawing/2014/main" id="{CF2FAE8E-8DD1-C884-B1A5-EDBC03AA8C9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KEY: How to ensure that the team is building the right things? &gt; Workflow </a:t>
            </a:r>
            <a:r>
              <a:rPr lang="en" dirty="0" err="1"/>
              <a:t>Deinition</a:t>
            </a:r>
            <a:r>
              <a:rPr lang="en" dirty="0"/>
              <a:t> Documents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0077742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e07dbc96b5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e07dbc96b5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g3e07dbc96b5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" name="Google Shape;549;g3e07dbc96b5_1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e07dbc96b5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e07dbc96b5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Next Workflows: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Device Onboarding und Provisioning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Configuration Compliance Checks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Device Discovery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Evolution of the System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Frontend for one group, APIs and scripting for another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The platform evolves from a tool to an operational capability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provide a development environment for operations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Automation will be integrated to </a:t>
            </a:r>
            <a:r>
              <a:rPr lang="en" dirty="0" err="1"/>
              <a:t>organisation</a:t>
            </a:r>
            <a:r>
              <a:rPr lang="en" dirty="0"/>
              <a:t> within next year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Hosting of Language Models to: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Code completion (AI-assisted Development)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Refinement improvement (e.g. WDD Agent)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Agent-based Development and Operations (e.g. Goose)</a:t>
            </a:r>
            <a:endParaRPr dirty="0"/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SzPts val="1100"/>
              <a:buChar char="●"/>
            </a:pPr>
            <a:r>
              <a:rPr lang="en" dirty="0"/>
              <a:t>User-Support for custom One-Time Use-Cases (Chat Assistant)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3" name="Google Shape;57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e07dbc96b5_0_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9" name="Google Shape;579;g3e07dbc96b5_0_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13" name="Google Shape;13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 title="AC5 dark-bg tagline.png"/>
          <p:cNvPicPr preferRelativeResize="0"/>
          <p:nvPr/>
        </p:nvPicPr>
        <p:blipFill rotWithShape="1">
          <a:blip r:embed="rId3">
            <a:alphaModFix/>
          </a:blip>
          <a:srcRect l="5583" t="31029" r="6350" b="34541"/>
          <a:stretch/>
        </p:blipFill>
        <p:spPr>
          <a:xfrm>
            <a:off x="124100" y="3665900"/>
            <a:ext cx="8897050" cy="1390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 type="secHead">
  <p:cSld name="SECTION_HEADE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22" name="Google Shape;22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2">
  <p:cSld name="SECTION_HEADER_2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0" name="Google Shape;3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31" name="Google Shape;31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3">
  <p:cSld name="SECTION_HEADER_2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311700" y="29906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200"/>
              <a:buNone/>
              <a:defRPr sz="42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35" name="Google Shape;3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06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Char char="●"/>
              <a:defRPr/>
            </a:lvl1pPr>
            <a:lvl2pPr marL="914400" lvl="1" indent="-381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marL="1371600" lvl="2" indent="-3683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■"/>
              <a:defRPr/>
            </a:lvl3pPr>
            <a:lvl4pPr marL="1828800" lvl="3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estions">
  <p:cSld name="SECTION_HEADER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4800"/>
              <a:buNone/>
              <a:defRPr sz="4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3" name="Google Shape;43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9400" y="249325"/>
            <a:ext cx="2125249" cy="423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  <p:pic>
        <p:nvPicPr>
          <p:cNvPr id="47" name="Google Shape;47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36375" y="4828424"/>
            <a:ext cx="1374125" cy="22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0" name="Google Shape;50;p1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1pPr>
            <a:lvl2pPr marL="914400" lvl="1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2pPr>
            <a:lvl3pPr marL="1371600" lvl="2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4" name="Google Shape;54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/>
          <p:nvPr/>
        </p:nvSpPr>
        <p:spPr>
          <a:xfrm>
            <a:off x="4572000" y="-3285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8" name="Google Shape;58;p1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9" name="Google Shape;59;p1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406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●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○"/>
              <a:defRPr>
                <a:solidFill>
                  <a:schemeClr val="dk1"/>
                </a:solidFill>
              </a:defRPr>
            </a:lvl2pPr>
            <a:lvl3pPr marL="1371600" lvl="2" indent="-3683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■"/>
              <a:defRPr>
                <a:solidFill>
                  <a:schemeClr val="dk1"/>
                </a:solidFill>
              </a:defRPr>
            </a:lvl3pPr>
            <a:lvl4pPr marL="1828800" lvl="3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4pPr>
            <a:lvl5pPr marL="2286000" lvl="4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5pPr>
            <a:lvl6pPr marL="2743200" lvl="5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6pPr>
            <a:lvl7pPr marL="3200400" lvl="6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  <a:defRPr>
                <a:solidFill>
                  <a:schemeClr val="dk1"/>
                </a:solidFill>
              </a:defRPr>
            </a:lvl7pPr>
            <a:lvl8pPr marL="3657600" lvl="7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○"/>
              <a:defRPr>
                <a:solidFill>
                  <a:schemeClr val="dk1"/>
                </a:solidFill>
              </a:defRPr>
            </a:lvl8pPr>
            <a:lvl9pPr marL="4114800" lvl="8" indent="-355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■"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400"/>
              <a:buFont typeface="Space Mono"/>
              <a:buNone/>
              <a:defRPr sz="2400" b="0" i="0" u="none" strike="noStrike" cap="none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Space Mono"/>
              <a:buChar char="●"/>
              <a:defRPr sz="20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1pPr>
            <a:lvl2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Space Mono"/>
              <a:buChar char="○"/>
              <a:defRPr sz="18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2pPr>
            <a:lvl3pPr marL="1371600" marR="0" lvl="2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■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3pPr>
            <a:lvl4pPr marL="1828800" marR="0" lvl="3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●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4pPr>
            <a:lvl5pPr marL="2286000" marR="0" lvl="4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○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5pPr>
            <a:lvl6pPr marL="2743200" marR="0" lvl="5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■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6pPr>
            <a:lvl7pPr marL="3200400" marR="0" lvl="6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●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7pPr>
            <a:lvl8pPr marL="3657600" marR="0" lvl="7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○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8pPr>
            <a:lvl9pPr marL="4114800" marR="0" lvl="8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Space Mono"/>
              <a:buChar char="■"/>
              <a:defRPr sz="1600" b="0" i="0" u="none" strike="noStrike" cap="none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6"/>
          <p:cNvSpPr txBox="1">
            <a:spLocks noGrp="1"/>
          </p:cNvSpPr>
          <p:nvPr>
            <p:ph type="ctrTitle"/>
          </p:nvPr>
        </p:nvSpPr>
        <p:spPr>
          <a:xfrm>
            <a:off x="311708" y="889300"/>
            <a:ext cx="8520600" cy="192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" sz="3500"/>
              <a:t>How Workflow-Driven Automation Becomes Operable</a:t>
            </a:r>
            <a:endParaRPr sz="3500"/>
          </a:p>
        </p:txBody>
      </p:sp>
      <p:pic>
        <p:nvPicPr>
          <p:cNvPr id="71" name="Google Shape;71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02314" y="286557"/>
            <a:ext cx="1463974" cy="402425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6"/>
          <p:cNvSpPr/>
          <p:nvPr/>
        </p:nvSpPr>
        <p:spPr>
          <a:xfrm>
            <a:off x="7788000" y="-429100"/>
            <a:ext cx="13560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73" name="Google Shape;73;p16"/>
          <p:cNvSpPr txBox="1">
            <a:spLocks noGrp="1"/>
          </p:cNvSpPr>
          <p:nvPr>
            <p:ph type="subTitle" idx="1"/>
          </p:nvPr>
        </p:nvSpPr>
        <p:spPr>
          <a:xfrm>
            <a:off x="311700" y="2844115"/>
            <a:ext cx="8520600" cy="7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under Air Gap and Compliance Constraints</a:t>
            </a:r>
            <a:endParaRPr/>
          </a:p>
        </p:txBody>
      </p:sp>
      <p:pic>
        <p:nvPicPr>
          <p:cNvPr id="74" name="Google Shape;74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68475" y="166617"/>
            <a:ext cx="1752675" cy="642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/>
        </p:nvSpPr>
        <p:spPr>
          <a:xfrm>
            <a:off x="1833506" y="3038660"/>
            <a:ext cx="6929100" cy="11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Henry Ölsner</a:t>
            </a:r>
            <a:endParaRPr sz="22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Principal Technical Consultant</a:t>
            </a: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80" name="Google Shape;80;p17"/>
          <p:cNvSpPr txBox="1"/>
          <p:nvPr/>
        </p:nvSpPr>
        <p:spPr>
          <a:xfrm>
            <a:off x="1833494" y="1696885"/>
            <a:ext cx="6929100" cy="114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Christian Miene</a:t>
            </a:r>
            <a:endParaRPr sz="22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Network Automation Engineer</a:t>
            </a:r>
            <a:endParaRPr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81" name="Google Shape;8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69" y="1552210"/>
            <a:ext cx="1518426" cy="1431451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Who we are?</a:t>
            </a:r>
            <a:endParaRPr/>
          </a:p>
        </p:txBody>
      </p:sp>
      <p:pic>
        <p:nvPicPr>
          <p:cNvPr id="83" name="Google Shape;8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8631" y="3408498"/>
            <a:ext cx="1463974" cy="40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63482" y="2998910"/>
            <a:ext cx="1221600" cy="12216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85" name="Google Shape;85;p17"/>
          <p:cNvSpPr/>
          <p:nvPr/>
        </p:nvSpPr>
        <p:spPr>
          <a:xfrm>
            <a:off x="7788000" y="-429100"/>
            <a:ext cx="13560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86" name="Google Shape;86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09925" y="1946780"/>
            <a:ext cx="1752675" cy="6422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meeting...</a:t>
            </a:r>
            <a:endParaRPr/>
          </a:p>
        </p:txBody>
      </p:sp>
      <p:sp>
        <p:nvSpPr>
          <p:cNvPr id="92" name="Google Shape;92;p18"/>
          <p:cNvSpPr/>
          <p:nvPr/>
        </p:nvSpPr>
        <p:spPr>
          <a:xfrm>
            <a:off x="7788000" y="-429100"/>
            <a:ext cx="13560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The first meeting...</a:t>
            </a:r>
            <a:endParaRPr/>
          </a:p>
        </p:txBody>
      </p:sp>
      <p:sp>
        <p:nvSpPr>
          <p:cNvPr id="98" name="Google Shape;98;p19"/>
          <p:cNvSpPr/>
          <p:nvPr/>
        </p:nvSpPr>
        <p:spPr>
          <a:xfrm>
            <a:off x="0" y="1545075"/>
            <a:ext cx="85206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“We want to automate our </a:t>
            </a:r>
            <a:r>
              <a:rPr lang="en" sz="16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brownfield environment</a:t>
            </a: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within our </a:t>
            </a:r>
            <a:r>
              <a:rPr lang="en" sz="16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critical infrastructure</a:t>
            </a: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”</a:t>
            </a:r>
            <a:endParaRPr sz="1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99" name="Google Shape;99;p19"/>
          <p:cNvSpPr/>
          <p:nvPr/>
        </p:nvSpPr>
        <p:spPr>
          <a:xfrm>
            <a:off x="0" y="2544600"/>
            <a:ext cx="76431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“We have a lot of </a:t>
            </a:r>
            <a:r>
              <a:rPr lang="en" sz="16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existing python scripts</a:t>
            </a: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on our </a:t>
            </a:r>
            <a:r>
              <a:rPr lang="en" sz="16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backup server</a:t>
            </a: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that we need to </a:t>
            </a:r>
            <a:r>
              <a:rPr lang="en" sz="16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operate”</a:t>
            </a:r>
            <a:endParaRPr sz="1600"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0" name="Google Shape;100;p19"/>
          <p:cNvSpPr/>
          <p:nvPr/>
        </p:nvSpPr>
        <p:spPr>
          <a:xfrm>
            <a:off x="0" y="3544125"/>
            <a:ext cx="56856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“We developed a </a:t>
            </a:r>
            <a:r>
              <a:rPr lang="en" sz="16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reporting web-app</a:t>
            </a: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that needs to be deployed”</a:t>
            </a:r>
            <a:endParaRPr sz="1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01" name="Google Shape;101;p19"/>
          <p:cNvSpPr/>
          <p:nvPr/>
        </p:nvSpPr>
        <p:spPr>
          <a:xfrm>
            <a:off x="7788000" y="-429100"/>
            <a:ext cx="13560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0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deploy it quickly on Friday</a:t>
            </a:r>
            <a:endParaRPr/>
          </a:p>
        </p:txBody>
      </p:sp>
      <p:sp>
        <p:nvSpPr>
          <p:cNvPr id="107" name="Google Shape;107;p20"/>
          <p:cNvSpPr/>
          <p:nvPr/>
        </p:nvSpPr>
        <p:spPr>
          <a:xfrm>
            <a:off x="7788000" y="-429100"/>
            <a:ext cx="13560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Let’s deploy it quickly on Friday</a:t>
            </a:r>
            <a:endParaRPr/>
          </a:p>
        </p:txBody>
      </p:sp>
      <p:sp>
        <p:nvSpPr>
          <p:cNvPr id="113" name="Google Shape;113;p21"/>
          <p:cNvSpPr/>
          <p:nvPr/>
        </p:nvSpPr>
        <p:spPr>
          <a:xfrm>
            <a:off x="0" y="1238025"/>
            <a:ext cx="44994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No connectivity to GitLab</a:t>
            </a:r>
            <a:endParaRPr sz="1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4" name="Google Shape;114;p21"/>
          <p:cNvSpPr/>
          <p:nvPr/>
        </p:nvSpPr>
        <p:spPr>
          <a:xfrm>
            <a:off x="0" y="2929775"/>
            <a:ext cx="85632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air-gapped installations → Wheels → transitive dependency chain</a:t>
            </a:r>
            <a:endParaRPr sz="1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5" name="Google Shape;115;p21"/>
          <p:cNvSpPr/>
          <p:nvPr/>
        </p:nvSpPr>
        <p:spPr>
          <a:xfrm>
            <a:off x="0" y="3775650"/>
            <a:ext cx="68481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Insufficient permissions to resolve dependencies</a:t>
            </a:r>
            <a:endParaRPr sz="1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6" name="Google Shape;116;p21"/>
          <p:cNvSpPr/>
          <p:nvPr/>
        </p:nvSpPr>
        <p:spPr>
          <a:xfrm>
            <a:off x="0" y="2083900"/>
            <a:ext cx="66678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The python application requirements vs. legacy enterprise repository versions</a:t>
            </a:r>
            <a:endParaRPr sz="160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117" name="Google Shape;117;p21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Henry/Christian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2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is the environment?</a:t>
            </a:r>
            <a:endParaRPr/>
          </a:p>
        </p:txBody>
      </p:sp>
      <p:sp>
        <p:nvSpPr>
          <p:cNvPr id="123" name="Google Shape;123;p22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50Hertz Transmission GmbH </a:t>
            </a:r>
            <a:endParaRPr/>
          </a:p>
        </p:txBody>
      </p:sp>
      <p:pic>
        <p:nvPicPr>
          <p:cNvPr id="129" name="Google Shape;129;p23"/>
          <p:cNvPicPr preferRelativeResize="0"/>
          <p:nvPr/>
        </p:nvPicPr>
        <p:blipFill rotWithShape="1">
          <a:blip r:embed="rId3">
            <a:alphaModFix/>
          </a:blip>
          <a:srcRect l="9073" t="-1490" r="17522" b="1490"/>
          <a:stretch/>
        </p:blipFill>
        <p:spPr>
          <a:xfrm>
            <a:off x="4838975" y="1047900"/>
            <a:ext cx="4305024" cy="358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3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5521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Transmission System Operator (TSO)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Operates critical high-voltage energy infrastructure</a:t>
            </a:r>
            <a:endParaRPr sz="1600"/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Part of Germany’s Critical Infrastructure</a:t>
            </a:r>
            <a:endParaRPr sz="1600"/>
          </a:p>
        </p:txBody>
      </p:sp>
      <p:sp>
        <p:nvSpPr>
          <p:cNvPr id="131" name="Google Shape;131;p23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50Hertz Transmission GmbH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37" name="Google Shape;137;p24"/>
          <p:cNvPicPr preferRelativeResize="0"/>
          <p:nvPr/>
        </p:nvPicPr>
        <p:blipFill rotWithShape="1">
          <a:blip r:embed="rId3">
            <a:alphaModFix/>
          </a:blip>
          <a:srcRect l="9073" t="-1490" r="17522" b="1490"/>
          <a:stretch/>
        </p:blipFill>
        <p:spPr>
          <a:xfrm>
            <a:off x="4838975" y="1047900"/>
            <a:ext cx="4305024" cy="3585149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5447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around 4,000 IT infrastructure devices: routers, switches, </a:t>
            </a:r>
            <a:br>
              <a:rPr lang="en" sz="1600"/>
            </a:br>
            <a:r>
              <a:rPr lang="en" sz="1600"/>
              <a:t>firewalls, load balancers, proxies, DDI, etc.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600"/>
              <a:t>6 Network Zones/Domains (critical/non critical)</a:t>
            </a:r>
            <a:endParaRPr sz="1600"/>
          </a:p>
          <a:p>
            <a:pPr marL="9144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/>
          </a:p>
        </p:txBody>
      </p:sp>
      <p:sp>
        <p:nvSpPr>
          <p:cNvPr id="139" name="Google Shape;139;p24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5833"/>
              <a:buFont typeface="Arial"/>
              <a:buNone/>
            </a:pPr>
            <a:r>
              <a:rPr lang="en"/>
              <a:t>The Operational Constraints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5" name="Google Shape;145;p25"/>
          <p:cNvSpPr/>
          <p:nvPr/>
        </p:nvSpPr>
        <p:spPr>
          <a:xfrm>
            <a:off x="2235096" y="1113433"/>
            <a:ext cx="962382" cy="938322"/>
          </a:xfrm>
          <a:custGeom>
            <a:avLst/>
            <a:gdLst/>
            <a:ahLst/>
            <a:cxnLst/>
            <a:rect l="l" t="t" r="r" b="b"/>
            <a:pathLst>
              <a:path w="962382" h="962382" extrusionOk="0">
                <a:moveTo>
                  <a:pt x="962382" y="481191"/>
                </a:moveTo>
                <a:cubicBezTo>
                  <a:pt x="962382" y="746942"/>
                  <a:pt x="746942" y="962382"/>
                  <a:pt x="481191" y="962382"/>
                </a:cubicBezTo>
                <a:cubicBezTo>
                  <a:pt x="215439" y="962382"/>
                  <a:pt x="0" y="746942"/>
                  <a:pt x="0" y="481191"/>
                </a:cubicBezTo>
                <a:cubicBezTo>
                  <a:pt x="0" y="215439"/>
                  <a:pt x="215439" y="0"/>
                  <a:pt x="481191" y="0"/>
                </a:cubicBezTo>
                <a:cubicBezTo>
                  <a:pt x="746942" y="0"/>
                  <a:pt x="962382" y="215439"/>
                  <a:pt x="962382" y="481191"/>
                </a:cubicBezTo>
                <a:moveTo>
                  <a:pt x="427725" y="959485"/>
                </a:moveTo>
                <a:cubicBezTo>
                  <a:pt x="445288" y="961392"/>
                  <a:pt x="463119" y="962382"/>
                  <a:pt x="481191" y="962382"/>
                </a:cubicBezTo>
                <a:cubicBezTo>
                  <a:pt x="499262" y="962382"/>
                  <a:pt x="517093" y="961392"/>
                  <a:pt x="534656" y="959485"/>
                </a:cubicBezTo>
                <a:lnTo>
                  <a:pt x="427725" y="959485"/>
                </a:lnTo>
              </a:path>
            </a:pathLst>
          </a:custGeom>
          <a:solidFill>
            <a:srgbClr val="DC83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Google Shape;146;p25"/>
          <p:cNvSpPr/>
          <p:nvPr/>
        </p:nvSpPr>
        <p:spPr>
          <a:xfrm>
            <a:off x="2235096" y="1113433"/>
            <a:ext cx="962382" cy="938322"/>
          </a:xfrm>
          <a:custGeom>
            <a:avLst/>
            <a:gdLst/>
            <a:ahLst/>
            <a:cxnLst/>
            <a:rect l="l" t="t" r="r" b="b"/>
            <a:pathLst>
              <a:path w="962382" h="962382" extrusionOk="0">
                <a:moveTo>
                  <a:pt x="463369" y="115842"/>
                </a:moveTo>
                <a:cubicBezTo>
                  <a:pt x="463369" y="125685"/>
                  <a:pt x="471348" y="133664"/>
                  <a:pt x="481191" y="133664"/>
                </a:cubicBezTo>
                <a:cubicBezTo>
                  <a:pt x="491033" y="133664"/>
                  <a:pt x="499012" y="125685"/>
                  <a:pt x="499012" y="115842"/>
                </a:cubicBezTo>
                <a:cubicBezTo>
                  <a:pt x="499012" y="105999"/>
                  <a:pt x="491033" y="98020"/>
                  <a:pt x="481191" y="98020"/>
                </a:cubicBezTo>
                <a:cubicBezTo>
                  <a:pt x="471348" y="98020"/>
                  <a:pt x="463369" y="105999"/>
                  <a:pt x="463369" y="115842"/>
                </a:cubicBezTo>
                <a:moveTo>
                  <a:pt x="463369" y="846539"/>
                </a:moveTo>
                <a:cubicBezTo>
                  <a:pt x="463369" y="856382"/>
                  <a:pt x="471348" y="864361"/>
                  <a:pt x="481191" y="864361"/>
                </a:cubicBezTo>
                <a:cubicBezTo>
                  <a:pt x="491033" y="864361"/>
                  <a:pt x="499012" y="856382"/>
                  <a:pt x="499012" y="846539"/>
                </a:cubicBezTo>
                <a:cubicBezTo>
                  <a:pt x="499012" y="836696"/>
                  <a:pt x="491033" y="828717"/>
                  <a:pt x="481191" y="828717"/>
                </a:cubicBezTo>
                <a:cubicBezTo>
                  <a:pt x="471348" y="828717"/>
                  <a:pt x="463369" y="836696"/>
                  <a:pt x="463369" y="846539"/>
                </a:cubicBezTo>
                <a:moveTo>
                  <a:pt x="962382" y="481191"/>
                </a:moveTo>
                <a:cubicBezTo>
                  <a:pt x="962382" y="746945"/>
                  <a:pt x="746945" y="962382"/>
                  <a:pt x="481191" y="962382"/>
                </a:cubicBezTo>
                <a:cubicBezTo>
                  <a:pt x="215436" y="962382"/>
                  <a:pt x="0" y="746945"/>
                  <a:pt x="0" y="481191"/>
                </a:cubicBezTo>
                <a:cubicBezTo>
                  <a:pt x="0" y="215436"/>
                  <a:pt x="215436" y="0"/>
                  <a:pt x="481191" y="0"/>
                </a:cubicBezTo>
                <a:cubicBezTo>
                  <a:pt x="746945" y="0"/>
                  <a:pt x="962382" y="215436"/>
                  <a:pt x="962382" y="481191"/>
                </a:cubicBezTo>
                <a:close/>
              </a:path>
            </a:pathLst>
          </a:custGeom>
          <a:solidFill>
            <a:schemeClr val="accent3"/>
          </a:solidFill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Google Shape;147;p25"/>
          <p:cNvSpPr/>
          <p:nvPr/>
        </p:nvSpPr>
        <p:spPr>
          <a:xfrm>
            <a:off x="2662821" y="2061440"/>
            <a:ext cx="106931" cy="139011"/>
          </a:xfrm>
          <a:custGeom>
            <a:avLst/>
            <a:gdLst/>
            <a:ahLst/>
            <a:cxnLst/>
            <a:rect l="l" t="t" r="r" b="b"/>
            <a:pathLst>
              <a:path w="106931" h="142575" extrusionOk="0">
                <a:moveTo>
                  <a:pt x="0" y="0"/>
                </a:moveTo>
                <a:lnTo>
                  <a:pt x="0" y="142575"/>
                </a:lnTo>
                <a:lnTo>
                  <a:pt x="106931" y="142575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25"/>
          <p:cNvSpPr/>
          <p:nvPr/>
        </p:nvSpPr>
        <p:spPr>
          <a:xfrm>
            <a:off x="2662821" y="2061440"/>
            <a:ext cx="106931" cy="139011"/>
          </a:xfrm>
          <a:custGeom>
            <a:avLst/>
            <a:gdLst/>
            <a:ahLst/>
            <a:cxnLst/>
            <a:rect l="l" t="t" r="r" b="b"/>
            <a:pathLst>
              <a:path w="106931" h="142575" extrusionOk="0">
                <a:moveTo>
                  <a:pt x="0" y="0"/>
                </a:moveTo>
                <a:lnTo>
                  <a:pt x="0" y="142575"/>
                </a:lnTo>
                <a:moveTo>
                  <a:pt x="106931" y="0"/>
                </a:moveTo>
                <a:lnTo>
                  <a:pt x="106931" y="142575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25"/>
          <p:cNvSpPr/>
          <p:nvPr/>
        </p:nvSpPr>
        <p:spPr>
          <a:xfrm>
            <a:off x="1967769" y="2209295"/>
            <a:ext cx="1497038" cy="1042580"/>
          </a:xfrm>
          <a:custGeom>
            <a:avLst/>
            <a:gdLst/>
            <a:ahLst/>
            <a:cxnLst/>
            <a:rect l="l" t="t" r="r" b="b"/>
            <a:pathLst>
              <a:path w="1497038" h="1069313" extrusionOk="0">
                <a:moveTo>
                  <a:pt x="1497038" y="1015847"/>
                </a:moveTo>
                <a:cubicBezTo>
                  <a:pt x="1497038" y="1045378"/>
                  <a:pt x="1473103" y="1069313"/>
                  <a:pt x="1443573" y="1069313"/>
                </a:cubicBezTo>
                <a:lnTo>
                  <a:pt x="53465" y="1069313"/>
                </a:lnTo>
                <a:cubicBezTo>
                  <a:pt x="23934" y="1069313"/>
                  <a:pt x="0" y="1045378"/>
                  <a:pt x="0" y="1015847"/>
                </a:cubicBezTo>
                <a:lnTo>
                  <a:pt x="0" y="53465"/>
                </a:lnTo>
                <a:cubicBezTo>
                  <a:pt x="0" y="23934"/>
                  <a:pt x="23934" y="0"/>
                  <a:pt x="53465" y="0"/>
                </a:cubicBezTo>
                <a:lnTo>
                  <a:pt x="1443573" y="0"/>
                </a:lnTo>
                <a:cubicBezTo>
                  <a:pt x="1473103" y="0"/>
                  <a:pt x="1497038" y="23934"/>
                  <a:pt x="1497038" y="53465"/>
                </a:cubicBezTo>
                <a:lnTo>
                  <a:pt x="1497038" y="1015847"/>
                </a:lnTo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25"/>
          <p:cNvSpPr/>
          <p:nvPr/>
        </p:nvSpPr>
        <p:spPr>
          <a:xfrm>
            <a:off x="1967769" y="2209295"/>
            <a:ext cx="1497038" cy="1042580"/>
          </a:xfrm>
          <a:custGeom>
            <a:avLst/>
            <a:gdLst/>
            <a:ahLst/>
            <a:cxnLst/>
            <a:rect l="l" t="t" r="r" b="b"/>
            <a:pathLst>
              <a:path w="1497038" h="1069313" extrusionOk="0">
                <a:moveTo>
                  <a:pt x="0" y="53465"/>
                </a:moveTo>
                <a:cubicBezTo>
                  <a:pt x="0" y="23937"/>
                  <a:pt x="23937" y="0"/>
                  <a:pt x="53465" y="0"/>
                </a:cubicBezTo>
                <a:lnTo>
                  <a:pt x="1443573" y="0"/>
                </a:lnTo>
                <a:cubicBezTo>
                  <a:pt x="1473101" y="0"/>
                  <a:pt x="1497038" y="23937"/>
                  <a:pt x="1497038" y="53465"/>
                </a:cubicBezTo>
                <a:moveTo>
                  <a:pt x="0" y="53465"/>
                </a:moveTo>
                <a:lnTo>
                  <a:pt x="0" y="1015847"/>
                </a:lnTo>
                <a:moveTo>
                  <a:pt x="1497038" y="53465"/>
                </a:moveTo>
                <a:lnTo>
                  <a:pt x="1497038" y="1015847"/>
                </a:lnTo>
                <a:moveTo>
                  <a:pt x="1497038" y="1015847"/>
                </a:moveTo>
                <a:cubicBezTo>
                  <a:pt x="1497038" y="1045375"/>
                  <a:pt x="1473101" y="1069313"/>
                  <a:pt x="1443573" y="1069313"/>
                </a:cubicBezTo>
                <a:lnTo>
                  <a:pt x="53465" y="1069313"/>
                </a:lnTo>
                <a:cubicBezTo>
                  <a:pt x="23937" y="1069313"/>
                  <a:pt x="0" y="1045375"/>
                  <a:pt x="0" y="1015847"/>
                </a:cubicBezTo>
                <a:moveTo>
                  <a:pt x="730697" y="53465"/>
                </a:moveTo>
                <a:cubicBezTo>
                  <a:pt x="730697" y="63308"/>
                  <a:pt x="738676" y="71287"/>
                  <a:pt x="748519" y="71287"/>
                </a:cubicBezTo>
                <a:cubicBezTo>
                  <a:pt x="758362" y="71287"/>
                  <a:pt x="766341" y="63308"/>
                  <a:pt x="766341" y="53465"/>
                </a:cubicBezTo>
                <a:cubicBezTo>
                  <a:pt x="766341" y="43622"/>
                  <a:pt x="758362" y="35643"/>
                  <a:pt x="748519" y="35643"/>
                </a:cubicBezTo>
                <a:cubicBezTo>
                  <a:pt x="738676" y="35643"/>
                  <a:pt x="730697" y="43622"/>
                  <a:pt x="730697" y="53465"/>
                </a:cubicBezTo>
                <a:moveTo>
                  <a:pt x="730697" y="1015847"/>
                </a:moveTo>
                <a:cubicBezTo>
                  <a:pt x="730697" y="1025690"/>
                  <a:pt x="738676" y="1033669"/>
                  <a:pt x="748519" y="1033669"/>
                </a:cubicBezTo>
                <a:cubicBezTo>
                  <a:pt x="758362" y="1033669"/>
                  <a:pt x="766341" y="1025690"/>
                  <a:pt x="766341" y="1015847"/>
                </a:cubicBezTo>
                <a:cubicBezTo>
                  <a:pt x="766341" y="1006004"/>
                  <a:pt x="758362" y="998025"/>
                  <a:pt x="748519" y="998025"/>
                </a:cubicBezTo>
                <a:cubicBezTo>
                  <a:pt x="738676" y="998025"/>
                  <a:pt x="730697" y="1006004"/>
                  <a:pt x="730697" y="1015847"/>
                </a:cubicBez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25"/>
          <p:cNvSpPr/>
          <p:nvPr/>
        </p:nvSpPr>
        <p:spPr>
          <a:xfrm>
            <a:off x="2661916" y="3261670"/>
            <a:ext cx="106931" cy="1659440"/>
          </a:xfrm>
          <a:custGeom>
            <a:avLst/>
            <a:gdLst/>
            <a:ahLst/>
            <a:cxnLst/>
            <a:rect l="l" t="t" r="r" b="b"/>
            <a:pathLst>
              <a:path w="106931" h="1701990" extrusionOk="0">
                <a:moveTo>
                  <a:pt x="0" y="0"/>
                </a:moveTo>
                <a:lnTo>
                  <a:pt x="0" y="1701990"/>
                </a:lnTo>
                <a:lnTo>
                  <a:pt x="106931" y="1701990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5"/>
          <p:cNvSpPr/>
          <p:nvPr/>
        </p:nvSpPr>
        <p:spPr>
          <a:xfrm>
            <a:off x="2661916" y="3261670"/>
            <a:ext cx="106931" cy="1659440"/>
          </a:xfrm>
          <a:custGeom>
            <a:avLst/>
            <a:gdLst/>
            <a:ahLst/>
            <a:cxnLst/>
            <a:rect l="l" t="t" r="r" b="b"/>
            <a:pathLst>
              <a:path w="106931" h="1701990" extrusionOk="0">
                <a:moveTo>
                  <a:pt x="0" y="0"/>
                </a:moveTo>
                <a:lnTo>
                  <a:pt x="0" y="1701990"/>
                </a:lnTo>
                <a:moveTo>
                  <a:pt x="106931" y="0"/>
                </a:moveTo>
                <a:lnTo>
                  <a:pt x="106931" y="1701990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25"/>
          <p:cNvSpPr/>
          <p:nvPr/>
        </p:nvSpPr>
        <p:spPr>
          <a:xfrm>
            <a:off x="2441545" y="4931555"/>
            <a:ext cx="548932" cy="208515"/>
          </a:xfrm>
          <a:custGeom>
            <a:avLst/>
            <a:gdLst/>
            <a:ahLst/>
            <a:cxnLst/>
            <a:rect l="l" t="t" r="r" b="b"/>
            <a:pathLst>
              <a:path w="548932" h="213862" extrusionOk="0">
                <a:moveTo>
                  <a:pt x="505785" y="0"/>
                </a:moveTo>
                <a:lnTo>
                  <a:pt x="43708" y="0"/>
                </a:lnTo>
                <a:cubicBezTo>
                  <a:pt x="17545" y="0"/>
                  <a:pt x="0" y="26412"/>
                  <a:pt x="10506" y="49963"/>
                </a:cubicBezTo>
                <a:lnTo>
                  <a:pt x="83638" y="213862"/>
                </a:lnTo>
                <a:lnTo>
                  <a:pt x="472779" y="213862"/>
                </a:lnTo>
                <a:lnTo>
                  <a:pt x="539477" y="48805"/>
                </a:lnTo>
                <a:cubicBezTo>
                  <a:pt x="548932" y="25405"/>
                  <a:pt x="531395" y="0"/>
                  <a:pt x="505785" y="0"/>
                </a:cubicBezTo>
              </a:path>
            </a:pathLst>
          </a:custGeom>
          <a:solidFill>
            <a:srgbClr val="DC833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5"/>
          <p:cNvSpPr/>
          <p:nvPr/>
        </p:nvSpPr>
        <p:spPr>
          <a:xfrm>
            <a:off x="2441544" y="4931555"/>
            <a:ext cx="548931" cy="208515"/>
          </a:xfrm>
          <a:custGeom>
            <a:avLst/>
            <a:gdLst/>
            <a:ahLst/>
            <a:cxnLst/>
            <a:rect l="l" t="t" r="r" b="b"/>
            <a:pathLst>
              <a:path w="548931" h="213862" extrusionOk="0">
                <a:moveTo>
                  <a:pt x="505783" y="0"/>
                </a:moveTo>
                <a:lnTo>
                  <a:pt x="43707" y="0"/>
                </a:lnTo>
                <a:cubicBezTo>
                  <a:pt x="17548" y="0"/>
                  <a:pt x="0" y="26410"/>
                  <a:pt x="10509" y="49963"/>
                </a:cubicBezTo>
                <a:lnTo>
                  <a:pt x="83643" y="213862"/>
                </a:lnTo>
                <a:lnTo>
                  <a:pt x="472778" y="213862"/>
                </a:lnTo>
                <a:lnTo>
                  <a:pt x="539474" y="48804"/>
                </a:lnTo>
                <a:cubicBezTo>
                  <a:pt x="548931" y="25402"/>
                  <a:pt x="531394" y="0"/>
                  <a:pt x="505783" y="0"/>
                </a:cubicBezTo>
                <a:close/>
              </a:path>
            </a:pathLst>
          </a:custGeom>
          <a:solidFill>
            <a:schemeClr val="accent3"/>
          </a:solidFill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5"/>
          <p:cNvSpPr/>
          <p:nvPr/>
        </p:nvSpPr>
        <p:spPr>
          <a:xfrm>
            <a:off x="1646975" y="4937263"/>
            <a:ext cx="5850035" cy="202882"/>
          </a:xfrm>
          <a:custGeom>
            <a:avLst/>
            <a:gdLst/>
            <a:ahLst/>
            <a:cxnLst/>
            <a:rect l="l" t="t" r="r" b="b"/>
            <a:pathLst>
              <a:path w="5850035" h="208084" extrusionOk="0">
                <a:moveTo>
                  <a:pt x="0" y="208084"/>
                </a:moveTo>
                <a:lnTo>
                  <a:pt x="183438" y="208084"/>
                </a:lnTo>
                <a:cubicBezTo>
                  <a:pt x="183438" y="208084"/>
                  <a:pt x="214885" y="191212"/>
                  <a:pt x="214885" y="151845"/>
                </a:cubicBezTo>
                <a:cubicBezTo>
                  <a:pt x="241091" y="179964"/>
                  <a:pt x="251573" y="208084"/>
                  <a:pt x="251573" y="208084"/>
                </a:cubicBezTo>
                <a:cubicBezTo>
                  <a:pt x="251573" y="208084"/>
                  <a:pt x="230609" y="61863"/>
                  <a:pt x="283020" y="0"/>
                </a:cubicBezTo>
                <a:cubicBezTo>
                  <a:pt x="272538" y="123725"/>
                  <a:pt x="324950" y="208084"/>
                  <a:pt x="324950" y="208084"/>
                </a:cubicBezTo>
                <a:cubicBezTo>
                  <a:pt x="324950" y="208084"/>
                  <a:pt x="324950" y="168717"/>
                  <a:pt x="345913" y="134974"/>
                </a:cubicBezTo>
                <a:cubicBezTo>
                  <a:pt x="356396" y="196836"/>
                  <a:pt x="377360" y="208084"/>
                  <a:pt x="377360" y="208084"/>
                </a:cubicBezTo>
                <a:lnTo>
                  <a:pt x="419290" y="208084"/>
                </a:lnTo>
                <a:cubicBezTo>
                  <a:pt x="419290" y="208084"/>
                  <a:pt x="461218" y="157469"/>
                  <a:pt x="450736" y="28119"/>
                </a:cubicBezTo>
                <a:cubicBezTo>
                  <a:pt x="492665" y="84359"/>
                  <a:pt x="482183" y="208084"/>
                  <a:pt x="482183" y="208084"/>
                </a:cubicBezTo>
                <a:cubicBezTo>
                  <a:pt x="482183" y="208084"/>
                  <a:pt x="482183" y="191212"/>
                  <a:pt x="513630" y="168717"/>
                </a:cubicBezTo>
                <a:cubicBezTo>
                  <a:pt x="513630" y="202460"/>
                  <a:pt x="545077" y="208084"/>
                  <a:pt x="545077" y="208084"/>
                </a:cubicBezTo>
                <a:lnTo>
                  <a:pt x="1969638" y="208084"/>
                </a:lnTo>
                <a:cubicBezTo>
                  <a:pt x="1969638" y="208084"/>
                  <a:pt x="1985362" y="185589"/>
                  <a:pt x="1974880" y="151845"/>
                </a:cubicBezTo>
                <a:cubicBezTo>
                  <a:pt x="2011568" y="168717"/>
                  <a:pt x="2011568" y="208084"/>
                  <a:pt x="2011568" y="208084"/>
                </a:cubicBezTo>
                <a:cubicBezTo>
                  <a:pt x="2011568" y="208084"/>
                  <a:pt x="2037773" y="66080"/>
                  <a:pt x="2069220" y="43585"/>
                </a:cubicBezTo>
                <a:cubicBezTo>
                  <a:pt x="2053496" y="99823"/>
                  <a:pt x="2069220" y="208084"/>
                  <a:pt x="2069220" y="208084"/>
                </a:cubicBezTo>
                <a:lnTo>
                  <a:pt x="2153078" y="208084"/>
                </a:lnTo>
                <a:cubicBezTo>
                  <a:pt x="2153078" y="208084"/>
                  <a:pt x="2189766" y="168717"/>
                  <a:pt x="2174043" y="129349"/>
                </a:cubicBezTo>
                <a:cubicBezTo>
                  <a:pt x="2215971" y="151845"/>
                  <a:pt x="2200248" y="208084"/>
                  <a:pt x="2200248" y="208084"/>
                </a:cubicBezTo>
                <a:lnTo>
                  <a:pt x="3807164" y="208084"/>
                </a:lnTo>
                <a:cubicBezTo>
                  <a:pt x="3807164" y="208084"/>
                  <a:pt x="3866995" y="134974"/>
                  <a:pt x="3822887" y="5623"/>
                </a:cubicBezTo>
                <a:cubicBezTo>
                  <a:pt x="3906746" y="89982"/>
                  <a:pt x="3875299" y="208084"/>
                  <a:pt x="3875299" y="208084"/>
                </a:cubicBezTo>
                <a:cubicBezTo>
                  <a:pt x="3875299" y="208084"/>
                  <a:pt x="3891022" y="151845"/>
                  <a:pt x="3922469" y="118102"/>
                </a:cubicBezTo>
                <a:cubicBezTo>
                  <a:pt x="3911987" y="163093"/>
                  <a:pt x="3948674" y="208084"/>
                  <a:pt x="3964398" y="208084"/>
                </a:cubicBezTo>
                <a:cubicBezTo>
                  <a:pt x="3980121" y="208084"/>
                  <a:pt x="3995844" y="179964"/>
                  <a:pt x="3995844" y="134974"/>
                </a:cubicBezTo>
                <a:cubicBezTo>
                  <a:pt x="4037774" y="163093"/>
                  <a:pt x="4022051" y="208084"/>
                  <a:pt x="4022051" y="208084"/>
                </a:cubicBezTo>
                <a:lnTo>
                  <a:pt x="5223829" y="208084"/>
                </a:lnTo>
                <a:cubicBezTo>
                  <a:pt x="5223829" y="208084"/>
                  <a:pt x="5239552" y="157469"/>
                  <a:pt x="5270999" y="134974"/>
                </a:cubicBezTo>
                <a:cubicBezTo>
                  <a:pt x="5260516" y="185589"/>
                  <a:pt x="5281481" y="208084"/>
                  <a:pt x="5281481" y="208084"/>
                </a:cubicBezTo>
                <a:lnTo>
                  <a:pt x="5375821" y="208084"/>
                </a:lnTo>
                <a:cubicBezTo>
                  <a:pt x="5375821" y="208084"/>
                  <a:pt x="5413389" y="95606"/>
                  <a:pt x="5370579" y="16871"/>
                </a:cubicBezTo>
                <a:cubicBezTo>
                  <a:pt x="5438714" y="84359"/>
                  <a:pt x="5433474" y="208084"/>
                  <a:pt x="5433474" y="208084"/>
                </a:cubicBezTo>
                <a:cubicBezTo>
                  <a:pt x="5433474" y="208084"/>
                  <a:pt x="5438714" y="174340"/>
                  <a:pt x="5475402" y="140597"/>
                </a:cubicBezTo>
                <a:cubicBezTo>
                  <a:pt x="5464920" y="185589"/>
                  <a:pt x="5480644" y="208084"/>
                  <a:pt x="5480644" y="208084"/>
                </a:cubicBezTo>
                <a:cubicBezTo>
                  <a:pt x="5480644" y="208084"/>
                  <a:pt x="5522573" y="179965"/>
                  <a:pt x="5527813" y="78734"/>
                </a:cubicBezTo>
                <a:cubicBezTo>
                  <a:pt x="5564501" y="157469"/>
                  <a:pt x="5538296" y="208084"/>
                  <a:pt x="5538296" y="208084"/>
                </a:cubicBezTo>
                <a:cubicBezTo>
                  <a:pt x="5538296" y="208084"/>
                  <a:pt x="5559261" y="185589"/>
                  <a:pt x="5580225" y="174340"/>
                </a:cubicBezTo>
                <a:cubicBezTo>
                  <a:pt x="5574984" y="202460"/>
                  <a:pt x="5580225" y="208084"/>
                  <a:pt x="5580225" y="208084"/>
                </a:cubicBezTo>
                <a:lnTo>
                  <a:pt x="5850035" y="208084"/>
                </a:lnTo>
              </a:path>
            </a:pathLst>
          </a:custGeom>
          <a:noFill/>
          <a:ln w="133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25"/>
          <p:cNvSpPr/>
          <p:nvPr/>
        </p:nvSpPr>
        <p:spPr>
          <a:xfrm>
            <a:off x="4142037" y="1478720"/>
            <a:ext cx="855450" cy="834064"/>
          </a:xfrm>
          <a:custGeom>
            <a:avLst/>
            <a:gdLst/>
            <a:ahLst/>
            <a:cxnLst/>
            <a:rect l="l" t="t" r="r" b="b"/>
            <a:pathLst>
              <a:path w="855450" h="855450" extrusionOk="0">
                <a:moveTo>
                  <a:pt x="0" y="53465"/>
                </a:moveTo>
                <a:cubicBezTo>
                  <a:pt x="0" y="23934"/>
                  <a:pt x="23934" y="0"/>
                  <a:pt x="53465" y="0"/>
                </a:cubicBezTo>
                <a:lnTo>
                  <a:pt x="801985" y="0"/>
                </a:lnTo>
                <a:cubicBezTo>
                  <a:pt x="831515" y="0"/>
                  <a:pt x="855450" y="23934"/>
                  <a:pt x="855450" y="53465"/>
                </a:cubicBezTo>
                <a:lnTo>
                  <a:pt x="855450" y="801985"/>
                </a:lnTo>
                <a:cubicBezTo>
                  <a:pt x="855450" y="831515"/>
                  <a:pt x="831515" y="855450"/>
                  <a:pt x="801985" y="855450"/>
                </a:cubicBezTo>
                <a:lnTo>
                  <a:pt x="53465" y="855450"/>
                </a:lnTo>
                <a:cubicBezTo>
                  <a:pt x="23934" y="855450"/>
                  <a:pt x="0" y="831515"/>
                  <a:pt x="0" y="801985"/>
                </a:cubicBezTo>
                <a:lnTo>
                  <a:pt x="0" y="53465"/>
                </a:lnTo>
              </a:path>
            </a:pathLst>
          </a:custGeom>
          <a:solidFill>
            <a:srgbClr val="DDC9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25"/>
          <p:cNvSpPr/>
          <p:nvPr/>
        </p:nvSpPr>
        <p:spPr>
          <a:xfrm>
            <a:off x="4142037" y="1478720"/>
            <a:ext cx="855450" cy="834064"/>
          </a:xfrm>
          <a:custGeom>
            <a:avLst/>
            <a:gdLst/>
            <a:ahLst/>
            <a:cxnLst/>
            <a:rect l="l" t="t" r="r" b="b"/>
            <a:pathLst>
              <a:path w="855450" h="855450" extrusionOk="0">
                <a:moveTo>
                  <a:pt x="0" y="53465"/>
                </a:moveTo>
                <a:cubicBezTo>
                  <a:pt x="0" y="23937"/>
                  <a:pt x="23937" y="0"/>
                  <a:pt x="53465" y="0"/>
                </a:cubicBezTo>
                <a:lnTo>
                  <a:pt x="801985" y="0"/>
                </a:lnTo>
                <a:cubicBezTo>
                  <a:pt x="831513" y="0"/>
                  <a:pt x="855450" y="23937"/>
                  <a:pt x="855450" y="53465"/>
                </a:cubicBezTo>
                <a:lnTo>
                  <a:pt x="855450" y="801985"/>
                </a:lnTo>
                <a:cubicBezTo>
                  <a:pt x="855450" y="831513"/>
                  <a:pt x="831513" y="855450"/>
                  <a:pt x="801985" y="855450"/>
                </a:cubicBezTo>
                <a:lnTo>
                  <a:pt x="53465" y="855450"/>
                </a:lnTo>
                <a:cubicBezTo>
                  <a:pt x="23937" y="855450"/>
                  <a:pt x="0" y="831513"/>
                  <a:pt x="0" y="801985"/>
                </a:cubicBezTo>
                <a:lnTo>
                  <a:pt x="0" y="53465"/>
                </a:lnTo>
                <a:close/>
                <a:moveTo>
                  <a:pt x="409903" y="62376"/>
                </a:moveTo>
                <a:cubicBezTo>
                  <a:pt x="409903" y="72219"/>
                  <a:pt x="417882" y="80198"/>
                  <a:pt x="427725" y="80198"/>
                </a:cubicBezTo>
                <a:cubicBezTo>
                  <a:pt x="437568" y="80198"/>
                  <a:pt x="445547" y="72219"/>
                  <a:pt x="445547" y="62376"/>
                </a:cubicBezTo>
                <a:cubicBezTo>
                  <a:pt x="445547" y="52533"/>
                  <a:pt x="437568" y="44554"/>
                  <a:pt x="427725" y="44554"/>
                </a:cubicBezTo>
                <a:cubicBezTo>
                  <a:pt x="417882" y="44554"/>
                  <a:pt x="409903" y="52533"/>
                  <a:pt x="409903" y="62376"/>
                </a:cubicBezTo>
                <a:moveTo>
                  <a:pt x="409903" y="793074"/>
                </a:moveTo>
                <a:cubicBezTo>
                  <a:pt x="409903" y="802916"/>
                  <a:pt x="417882" y="810895"/>
                  <a:pt x="427725" y="810895"/>
                </a:cubicBezTo>
                <a:cubicBezTo>
                  <a:pt x="437568" y="810895"/>
                  <a:pt x="445547" y="802916"/>
                  <a:pt x="445547" y="793074"/>
                </a:cubicBezTo>
                <a:cubicBezTo>
                  <a:pt x="445547" y="783231"/>
                  <a:pt x="437568" y="775252"/>
                  <a:pt x="427725" y="775252"/>
                </a:cubicBezTo>
                <a:cubicBezTo>
                  <a:pt x="417882" y="775252"/>
                  <a:pt x="409903" y="783231"/>
                  <a:pt x="409903" y="793074"/>
                </a:cubicBezTo>
              </a:path>
            </a:pathLst>
          </a:custGeom>
          <a:solidFill>
            <a:schemeClr val="accent1"/>
          </a:solidFill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25"/>
          <p:cNvSpPr/>
          <p:nvPr/>
        </p:nvSpPr>
        <p:spPr>
          <a:xfrm>
            <a:off x="4515391" y="2322360"/>
            <a:ext cx="106931" cy="399655"/>
          </a:xfrm>
          <a:custGeom>
            <a:avLst/>
            <a:gdLst/>
            <a:ahLst/>
            <a:cxnLst/>
            <a:rect l="l" t="t" r="r" b="b"/>
            <a:pathLst>
              <a:path w="106931" h="409903" extrusionOk="0">
                <a:moveTo>
                  <a:pt x="0" y="0"/>
                </a:moveTo>
                <a:lnTo>
                  <a:pt x="0" y="409903"/>
                </a:lnTo>
                <a:lnTo>
                  <a:pt x="106931" y="409903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25"/>
          <p:cNvSpPr/>
          <p:nvPr/>
        </p:nvSpPr>
        <p:spPr>
          <a:xfrm>
            <a:off x="4515391" y="2322360"/>
            <a:ext cx="106931" cy="399655"/>
          </a:xfrm>
          <a:custGeom>
            <a:avLst/>
            <a:gdLst/>
            <a:ahLst/>
            <a:cxnLst/>
            <a:rect l="l" t="t" r="r" b="b"/>
            <a:pathLst>
              <a:path w="106931" h="409903" extrusionOk="0">
                <a:moveTo>
                  <a:pt x="0" y="0"/>
                </a:moveTo>
                <a:lnTo>
                  <a:pt x="0" y="409903"/>
                </a:lnTo>
                <a:moveTo>
                  <a:pt x="106931" y="0"/>
                </a:moveTo>
                <a:lnTo>
                  <a:pt x="106931" y="409903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Google Shape;160;p25"/>
          <p:cNvSpPr/>
          <p:nvPr/>
        </p:nvSpPr>
        <p:spPr>
          <a:xfrm>
            <a:off x="3821243" y="2731134"/>
            <a:ext cx="1497038" cy="625548"/>
          </a:xfrm>
          <a:custGeom>
            <a:avLst/>
            <a:gdLst/>
            <a:ahLst/>
            <a:cxnLst/>
            <a:rect l="l" t="t" r="r" b="b"/>
            <a:pathLst>
              <a:path w="1497038" h="641588" extrusionOk="0">
                <a:moveTo>
                  <a:pt x="1497038" y="588122"/>
                </a:moveTo>
                <a:cubicBezTo>
                  <a:pt x="1497038" y="617653"/>
                  <a:pt x="1473103" y="641588"/>
                  <a:pt x="1443573" y="641588"/>
                </a:cubicBezTo>
                <a:lnTo>
                  <a:pt x="53465" y="641588"/>
                </a:lnTo>
                <a:cubicBezTo>
                  <a:pt x="23934" y="641588"/>
                  <a:pt x="0" y="617653"/>
                  <a:pt x="0" y="588122"/>
                </a:cubicBezTo>
                <a:lnTo>
                  <a:pt x="0" y="53465"/>
                </a:lnTo>
                <a:cubicBezTo>
                  <a:pt x="0" y="23934"/>
                  <a:pt x="23934" y="0"/>
                  <a:pt x="53465" y="0"/>
                </a:cubicBezTo>
                <a:lnTo>
                  <a:pt x="1443573" y="0"/>
                </a:lnTo>
                <a:cubicBezTo>
                  <a:pt x="1473103" y="0"/>
                  <a:pt x="1497038" y="23934"/>
                  <a:pt x="1497038" y="53465"/>
                </a:cubicBezTo>
                <a:lnTo>
                  <a:pt x="1497038" y="588122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5"/>
          <p:cNvSpPr/>
          <p:nvPr/>
        </p:nvSpPr>
        <p:spPr>
          <a:xfrm>
            <a:off x="3821243" y="2731134"/>
            <a:ext cx="1497038" cy="625548"/>
          </a:xfrm>
          <a:custGeom>
            <a:avLst/>
            <a:gdLst/>
            <a:ahLst/>
            <a:cxnLst/>
            <a:rect l="l" t="t" r="r" b="b"/>
            <a:pathLst>
              <a:path w="1497038" h="641588" extrusionOk="0">
                <a:moveTo>
                  <a:pt x="0" y="53465"/>
                </a:moveTo>
                <a:cubicBezTo>
                  <a:pt x="0" y="23937"/>
                  <a:pt x="23937" y="0"/>
                  <a:pt x="53465" y="0"/>
                </a:cubicBezTo>
                <a:lnTo>
                  <a:pt x="1443573" y="0"/>
                </a:lnTo>
                <a:cubicBezTo>
                  <a:pt x="1473101" y="0"/>
                  <a:pt x="1497038" y="23937"/>
                  <a:pt x="1497038" y="53465"/>
                </a:cubicBezTo>
                <a:moveTo>
                  <a:pt x="0" y="53465"/>
                </a:moveTo>
                <a:lnTo>
                  <a:pt x="0" y="588122"/>
                </a:lnTo>
                <a:moveTo>
                  <a:pt x="1497038" y="53465"/>
                </a:moveTo>
                <a:lnTo>
                  <a:pt x="1497038" y="588122"/>
                </a:lnTo>
                <a:moveTo>
                  <a:pt x="1497038" y="588122"/>
                </a:moveTo>
                <a:cubicBezTo>
                  <a:pt x="1497038" y="617650"/>
                  <a:pt x="1473101" y="641588"/>
                  <a:pt x="1443573" y="641588"/>
                </a:cubicBezTo>
                <a:lnTo>
                  <a:pt x="53465" y="641588"/>
                </a:lnTo>
                <a:cubicBezTo>
                  <a:pt x="23937" y="641588"/>
                  <a:pt x="0" y="617650"/>
                  <a:pt x="0" y="588122"/>
                </a:cubicBezTo>
                <a:moveTo>
                  <a:pt x="730697" y="53465"/>
                </a:moveTo>
                <a:cubicBezTo>
                  <a:pt x="730697" y="63308"/>
                  <a:pt x="738676" y="71287"/>
                  <a:pt x="748519" y="71287"/>
                </a:cubicBezTo>
                <a:cubicBezTo>
                  <a:pt x="758362" y="71287"/>
                  <a:pt x="766341" y="63308"/>
                  <a:pt x="766341" y="53465"/>
                </a:cubicBezTo>
                <a:cubicBezTo>
                  <a:pt x="766341" y="43622"/>
                  <a:pt x="758362" y="35643"/>
                  <a:pt x="748519" y="35643"/>
                </a:cubicBezTo>
                <a:cubicBezTo>
                  <a:pt x="738676" y="35643"/>
                  <a:pt x="730697" y="43622"/>
                  <a:pt x="730697" y="53465"/>
                </a:cubicBezTo>
                <a:moveTo>
                  <a:pt x="730697" y="588122"/>
                </a:moveTo>
                <a:cubicBezTo>
                  <a:pt x="730697" y="597965"/>
                  <a:pt x="738676" y="605944"/>
                  <a:pt x="748519" y="605944"/>
                </a:cubicBezTo>
                <a:cubicBezTo>
                  <a:pt x="758362" y="605944"/>
                  <a:pt x="766341" y="597965"/>
                  <a:pt x="766341" y="588122"/>
                </a:cubicBezTo>
                <a:cubicBezTo>
                  <a:pt x="766341" y="578279"/>
                  <a:pt x="758362" y="570300"/>
                  <a:pt x="748519" y="570300"/>
                </a:cubicBezTo>
                <a:cubicBezTo>
                  <a:pt x="738676" y="570300"/>
                  <a:pt x="730697" y="578279"/>
                  <a:pt x="730697" y="588122"/>
                </a:cubicBez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25"/>
          <p:cNvSpPr/>
          <p:nvPr/>
        </p:nvSpPr>
        <p:spPr>
          <a:xfrm>
            <a:off x="4515391" y="3366038"/>
            <a:ext cx="106931" cy="86881"/>
          </a:xfrm>
          <a:custGeom>
            <a:avLst/>
            <a:gdLst/>
            <a:ahLst/>
            <a:cxnLst/>
            <a:rect l="l" t="t" r="r" b="b"/>
            <a:pathLst>
              <a:path w="106931" h="89109" extrusionOk="0">
                <a:moveTo>
                  <a:pt x="0" y="0"/>
                </a:moveTo>
                <a:lnTo>
                  <a:pt x="0" y="89109"/>
                </a:lnTo>
                <a:lnTo>
                  <a:pt x="106931" y="89109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5"/>
          <p:cNvSpPr/>
          <p:nvPr/>
        </p:nvSpPr>
        <p:spPr>
          <a:xfrm>
            <a:off x="4515391" y="3366038"/>
            <a:ext cx="106931" cy="86881"/>
          </a:xfrm>
          <a:custGeom>
            <a:avLst/>
            <a:gdLst/>
            <a:ahLst/>
            <a:cxnLst/>
            <a:rect l="l" t="t" r="r" b="b"/>
            <a:pathLst>
              <a:path w="106931" h="89109" extrusionOk="0">
                <a:moveTo>
                  <a:pt x="0" y="0"/>
                </a:moveTo>
                <a:lnTo>
                  <a:pt x="0" y="89109"/>
                </a:lnTo>
                <a:moveTo>
                  <a:pt x="106931" y="0"/>
                </a:moveTo>
                <a:lnTo>
                  <a:pt x="106931" y="89109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25"/>
          <p:cNvSpPr/>
          <p:nvPr/>
        </p:nvSpPr>
        <p:spPr>
          <a:xfrm>
            <a:off x="3821243" y="3461708"/>
            <a:ext cx="1497038" cy="521290"/>
          </a:xfrm>
          <a:custGeom>
            <a:avLst/>
            <a:gdLst/>
            <a:ahLst/>
            <a:cxnLst/>
            <a:rect l="l" t="t" r="r" b="b"/>
            <a:pathLst>
              <a:path w="1497038" h="534656" extrusionOk="0">
                <a:moveTo>
                  <a:pt x="1497038" y="481191"/>
                </a:moveTo>
                <a:cubicBezTo>
                  <a:pt x="1497038" y="510721"/>
                  <a:pt x="1473103" y="534656"/>
                  <a:pt x="1443573" y="534656"/>
                </a:cubicBezTo>
                <a:lnTo>
                  <a:pt x="53465" y="534656"/>
                </a:lnTo>
                <a:cubicBezTo>
                  <a:pt x="23934" y="534656"/>
                  <a:pt x="0" y="510721"/>
                  <a:pt x="0" y="481191"/>
                </a:cubicBezTo>
                <a:lnTo>
                  <a:pt x="0" y="53465"/>
                </a:lnTo>
                <a:cubicBezTo>
                  <a:pt x="0" y="23934"/>
                  <a:pt x="23934" y="0"/>
                  <a:pt x="53465" y="0"/>
                </a:cubicBezTo>
                <a:lnTo>
                  <a:pt x="1443573" y="0"/>
                </a:lnTo>
                <a:cubicBezTo>
                  <a:pt x="1473103" y="0"/>
                  <a:pt x="1497038" y="23934"/>
                  <a:pt x="1497038" y="53465"/>
                </a:cubicBezTo>
                <a:lnTo>
                  <a:pt x="1497038" y="481191"/>
                </a:lnTo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5"/>
          <p:cNvSpPr/>
          <p:nvPr/>
        </p:nvSpPr>
        <p:spPr>
          <a:xfrm>
            <a:off x="3821243" y="3461708"/>
            <a:ext cx="1497038" cy="521290"/>
          </a:xfrm>
          <a:custGeom>
            <a:avLst/>
            <a:gdLst/>
            <a:ahLst/>
            <a:cxnLst/>
            <a:rect l="l" t="t" r="r" b="b"/>
            <a:pathLst>
              <a:path w="1497038" h="534656" extrusionOk="0">
                <a:moveTo>
                  <a:pt x="0" y="53465"/>
                </a:moveTo>
                <a:cubicBezTo>
                  <a:pt x="0" y="23937"/>
                  <a:pt x="23937" y="0"/>
                  <a:pt x="53465" y="0"/>
                </a:cubicBezTo>
                <a:lnTo>
                  <a:pt x="1443573" y="0"/>
                </a:lnTo>
                <a:cubicBezTo>
                  <a:pt x="1473101" y="0"/>
                  <a:pt x="1497038" y="23937"/>
                  <a:pt x="1497038" y="53465"/>
                </a:cubicBezTo>
                <a:moveTo>
                  <a:pt x="0" y="53465"/>
                </a:moveTo>
                <a:lnTo>
                  <a:pt x="0" y="481191"/>
                </a:lnTo>
                <a:moveTo>
                  <a:pt x="1497038" y="53465"/>
                </a:moveTo>
                <a:lnTo>
                  <a:pt x="1497038" y="481191"/>
                </a:lnTo>
                <a:moveTo>
                  <a:pt x="1497038" y="481191"/>
                </a:moveTo>
                <a:cubicBezTo>
                  <a:pt x="1497038" y="510719"/>
                  <a:pt x="1473101" y="534656"/>
                  <a:pt x="1443573" y="534656"/>
                </a:cubicBezTo>
                <a:lnTo>
                  <a:pt x="53465" y="534656"/>
                </a:lnTo>
                <a:cubicBezTo>
                  <a:pt x="23937" y="534656"/>
                  <a:pt x="0" y="510719"/>
                  <a:pt x="0" y="481191"/>
                </a:cubicBezTo>
                <a:moveTo>
                  <a:pt x="730697" y="53465"/>
                </a:moveTo>
                <a:cubicBezTo>
                  <a:pt x="730697" y="63308"/>
                  <a:pt x="738676" y="71287"/>
                  <a:pt x="748519" y="71287"/>
                </a:cubicBezTo>
                <a:cubicBezTo>
                  <a:pt x="758362" y="71287"/>
                  <a:pt x="766341" y="63308"/>
                  <a:pt x="766341" y="53465"/>
                </a:cubicBezTo>
                <a:cubicBezTo>
                  <a:pt x="766341" y="43622"/>
                  <a:pt x="758362" y="35643"/>
                  <a:pt x="748519" y="35643"/>
                </a:cubicBezTo>
                <a:cubicBezTo>
                  <a:pt x="738676" y="35643"/>
                  <a:pt x="730697" y="43622"/>
                  <a:pt x="730697" y="53465"/>
                </a:cubicBezTo>
                <a:moveTo>
                  <a:pt x="730697" y="481191"/>
                </a:moveTo>
                <a:cubicBezTo>
                  <a:pt x="730697" y="491033"/>
                  <a:pt x="738676" y="499012"/>
                  <a:pt x="748519" y="499012"/>
                </a:cubicBezTo>
                <a:cubicBezTo>
                  <a:pt x="758362" y="499012"/>
                  <a:pt x="766341" y="491033"/>
                  <a:pt x="766341" y="481191"/>
                </a:cubicBezTo>
                <a:cubicBezTo>
                  <a:pt x="766341" y="471348"/>
                  <a:pt x="758362" y="463369"/>
                  <a:pt x="748519" y="463369"/>
                </a:cubicBezTo>
                <a:cubicBezTo>
                  <a:pt x="738676" y="463369"/>
                  <a:pt x="730697" y="471348"/>
                  <a:pt x="730697" y="481191"/>
                </a:cubicBez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25"/>
          <p:cNvSpPr/>
          <p:nvPr/>
        </p:nvSpPr>
        <p:spPr>
          <a:xfrm>
            <a:off x="4515391" y="3992245"/>
            <a:ext cx="106931" cy="929634"/>
          </a:xfrm>
          <a:custGeom>
            <a:avLst/>
            <a:gdLst/>
            <a:ahLst/>
            <a:cxnLst/>
            <a:rect l="l" t="t" r="r" b="b"/>
            <a:pathLst>
              <a:path w="106931" h="953471" extrusionOk="0">
                <a:moveTo>
                  <a:pt x="0" y="0"/>
                </a:moveTo>
                <a:lnTo>
                  <a:pt x="0" y="953471"/>
                </a:lnTo>
                <a:lnTo>
                  <a:pt x="106931" y="953471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25"/>
          <p:cNvSpPr/>
          <p:nvPr/>
        </p:nvSpPr>
        <p:spPr>
          <a:xfrm>
            <a:off x="4515391" y="3992245"/>
            <a:ext cx="106931" cy="929634"/>
          </a:xfrm>
          <a:custGeom>
            <a:avLst/>
            <a:gdLst/>
            <a:ahLst/>
            <a:cxnLst/>
            <a:rect l="l" t="t" r="r" b="b"/>
            <a:pathLst>
              <a:path w="106931" h="953471" extrusionOk="0">
                <a:moveTo>
                  <a:pt x="0" y="0"/>
                </a:moveTo>
                <a:lnTo>
                  <a:pt x="0" y="953471"/>
                </a:lnTo>
                <a:moveTo>
                  <a:pt x="106931" y="0"/>
                </a:moveTo>
                <a:lnTo>
                  <a:pt x="106931" y="953471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25"/>
          <p:cNvSpPr/>
          <p:nvPr/>
        </p:nvSpPr>
        <p:spPr>
          <a:xfrm>
            <a:off x="4295021" y="4931555"/>
            <a:ext cx="548932" cy="208515"/>
          </a:xfrm>
          <a:custGeom>
            <a:avLst/>
            <a:gdLst/>
            <a:ahLst/>
            <a:cxnLst/>
            <a:rect l="l" t="t" r="r" b="b"/>
            <a:pathLst>
              <a:path w="548932" h="213862" extrusionOk="0">
                <a:moveTo>
                  <a:pt x="505785" y="0"/>
                </a:moveTo>
                <a:lnTo>
                  <a:pt x="43708" y="0"/>
                </a:lnTo>
                <a:cubicBezTo>
                  <a:pt x="17545" y="0"/>
                  <a:pt x="0" y="26412"/>
                  <a:pt x="10506" y="49963"/>
                </a:cubicBezTo>
                <a:lnTo>
                  <a:pt x="83638" y="213862"/>
                </a:lnTo>
                <a:lnTo>
                  <a:pt x="472779" y="213862"/>
                </a:lnTo>
                <a:lnTo>
                  <a:pt x="539477" y="48805"/>
                </a:lnTo>
                <a:cubicBezTo>
                  <a:pt x="548932" y="25405"/>
                  <a:pt x="531395" y="0"/>
                  <a:pt x="505785" y="0"/>
                </a:cubicBezTo>
              </a:path>
            </a:pathLst>
          </a:custGeom>
          <a:solidFill>
            <a:srgbClr val="DDC91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25"/>
          <p:cNvSpPr/>
          <p:nvPr/>
        </p:nvSpPr>
        <p:spPr>
          <a:xfrm>
            <a:off x="4295019" y="4931555"/>
            <a:ext cx="548931" cy="208515"/>
          </a:xfrm>
          <a:custGeom>
            <a:avLst/>
            <a:gdLst/>
            <a:ahLst/>
            <a:cxnLst/>
            <a:rect l="l" t="t" r="r" b="b"/>
            <a:pathLst>
              <a:path w="548931" h="213862" extrusionOk="0">
                <a:moveTo>
                  <a:pt x="505783" y="0"/>
                </a:moveTo>
                <a:lnTo>
                  <a:pt x="43707" y="0"/>
                </a:lnTo>
                <a:cubicBezTo>
                  <a:pt x="17548" y="0"/>
                  <a:pt x="0" y="26410"/>
                  <a:pt x="10509" y="49963"/>
                </a:cubicBezTo>
                <a:lnTo>
                  <a:pt x="83643" y="213862"/>
                </a:lnTo>
                <a:lnTo>
                  <a:pt x="472778" y="213862"/>
                </a:lnTo>
                <a:lnTo>
                  <a:pt x="539474" y="48804"/>
                </a:lnTo>
                <a:cubicBezTo>
                  <a:pt x="548931" y="25402"/>
                  <a:pt x="531394" y="0"/>
                  <a:pt x="505783" y="0"/>
                </a:cubicBezTo>
                <a:close/>
              </a:path>
            </a:pathLst>
          </a:custGeom>
          <a:solidFill>
            <a:schemeClr val="accent1"/>
          </a:solidFill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25"/>
          <p:cNvSpPr/>
          <p:nvPr/>
        </p:nvSpPr>
        <p:spPr>
          <a:xfrm>
            <a:off x="6405415" y="2826804"/>
            <a:ext cx="35643" cy="34752"/>
          </a:xfrm>
          <a:custGeom>
            <a:avLst/>
            <a:gdLst/>
            <a:ahLst/>
            <a:cxnLst/>
            <a:rect l="l" t="t" r="r" b="b"/>
            <a:pathLst>
              <a:path w="35643" h="35643" extrusionOk="0">
                <a:moveTo>
                  <a:pt x="0" y="17821"/>
                </a:moveTo>
                <a:cubicBezTo>
                  <a:pt x="0" y="27668"/>
                  <a:pt x="7975" y="35643"/>
                  <a:pt x="17821" y="35643"/>
                </a:cubicBezTo>
                <a:cubicBezTo>
                  <a:pt x="27668" y="35643"/>
                  <a:pt x="35643" y="27668"/>
                  <a:pt x="35643" y="17821"/>
                </a:cubicBezTo>
                <a:cubicBezTo>
                  <a:pt x="35643" y="7975"/>
                  <a:pt x="27668" y="0"/>
                  <a:pt x="17821" y="0"/>
                </a:cubicBezTo>
                <a:cubicBezTo>
                  <a:pt x="7975" y="0"/>
                  <a:pt x="0" y="7975"/>
                  <a:pt x="0" y="17821"/>
                </a:cubicBezTo>
              </a:path>
            </a:pathLst>
          </a:custGeom>
          <a:solidFill>
            <a:srgbClr val="3BC4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5"/>
          <p:cNvSpPr/>
          <p:nvPr/>
        </p:nvSpPr>
        <p:spPr>
          <a:xfrm>
            <a:off x="6405415" y="2826804"/>
            <a:ext cx="35643" cy="34752"/>
          </a:xfrm>
          <a:custGeom>
            <a:avLst/>
            <a:gdLst/>
            <a:ahLst/>
            <a:cxnLst/>
            <a:rect l="l" t="t" r="r" b="b"/>
            <a:pathLst>
              <a:path w="35643" h="35643" extrusionOk="0">
                <a:moveTo>
                  <a:pt x="0" y="17821"/>
                </a:moveTo>
                <a:cubicBezTo>
                  <a:pt x="0" y="27664"/>
                  <a:pt x="7979" y="35643"/>
                  <a:pt x="17821" y="35643"/>
                </a:cubicBezTo>
                <a:cubicBezTo>
                  <a:pt x="27664" y="35643"/>
                  <a:pt x="35643" y="27664"/>
                  <a:pt x="35643" y="17821"/>
                </a:cubicBezTo>
                <a:cubicBezTo>
                  <a:pt x="35643" y="7979"/>
                  <a:pt x="27664" y="0"/>
                  <a:pt x="17821" y="0"/>
                </a:cubicBezTo>
                <a:cubicBezTo>
                  <a:pt x="7979" y="0"/>
                  <a:pt x="0" y="7979"/>
                  <a:pt x="0" y="17821"/>
                </a:cubicBez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5"/>
          <p:cNvSpPr/>
          <p:nvPr/>
        </p:nvSpPr>
        <p:spPr>
          <a:xfrm>
            <a:off x="5875365" y="1061249"/>
            <a:ext cx="1095743" cy="938322"/>
          </a:xfrm>
          <a:custGeom>
            <a:avLst/>
            <a:gdLst/>
            <a:ahLst/>
            <a:cxnLst/>
            <a:rect l="l" t="t" r="r" b="b"/>
            <a:pathLst>
              <a:path w="1095743" h="962382" extrusionOk="0">
                <a:moveTo>
                  <a:pt x="501481" y="35643"/>
                </a:moveTo>
                <a:cubicBezTo>
                  <a:pt x="521860" y="0"/>
                  <a:pt x="572831" y="0"/>
                  <a:pt x="593210" y="35643"/>
                </a:cubicBezTo>
                <a:lnTo>
                  <a:pt x="1075354" y="882183"/>
                </a:lnTo>
                <a:cubicBezTo>
                  <a:pt x="1095743" y="917827"/>
                  <a:pt x="1070257" y="962382"/>
                  <a:pt x="1029490" y="962382"/>
                </a:cubicBezTo>
                <a:lnTo>
                  <a:pt x="66261" y="962382"/>
                </a:lnTo>
                <a:cubicBezTo>
                  <a:pt x="25485" y="962382"/>
                  <a:pt x="0" y="917827"/>
                  <a:pt x="20388" y="882183"/>
                </a:cubicBezTo>
                <a:lnTo>
                  <a:pt x="501481" y="35643"/>
                </a:lnTo>
              </a:path>
            </a:pathLst>
          </a:custGeom>
          <a:solidFill>
            <a:srgbClr val="3BC4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25"/>
          <p:cNvSpPr/>
          <p:nvPr/>
        </p:nvSpPr>
        <p:spPr>
          <a:xfrm>
            <a:off x="5875369" y="1061249"/>
            <a:ext cx="1095736" cy="938322"/>
          </a:xfrm>
          <a:custGeom>
            <a:avLst/>
            <a:gdLst/>
            <a:ahLst/>
            <a:cxnLst/>
            <a:rect l="l" t="t" r="r" b="b"/>
            <a:pathLst>
              <a:path w="1095736" h="962382" extrusionOk="0">
                <a:moveTo>
                  <a:pt x="501474" y="35643"/>
                </a:moveTo>
                <a:cubicBezTo>
                  <a:pt x="521859" y="0"/>
                  <a:pt x="572824" y="0"/>
                  <a:pt x="593209" y="35643"/>
                </a:cubicBezTo>
                <a:lnTo>
                  <a:pt x="1075349" y="882183"/>
                </a:lnTo>
                <a:cubicBezTo>
                  <a:pt x="1095736" y="917827"/>
                  <a:pt x="1070253" y="962382"/>
                  <a:pt x="1029481" y="962382"/>
                </a:cubicBezTo>
                <a:lnTo>
                  <a:pt x="66253" y="962382"/>
                </a:lnTo>
                <a:cubicBezTo>
                  <a:pt x="25482" y="962382"/>
                  <a:pt x="0" y="917827"/>
                  <a:pt x="20386" y="882183"/>
                </a:cubicBezTo>
                <a:lnTo>
                  <a:pt x="501474" y="35643"/>
                </a:lnTo>
                <a:close/>
                <a:moveTo>
                  <a:pt x="530046" y="169307"/>
                </a:moveTo>
                <a:cubicBezTo>
                  <a:pt x="530046" y="179150"/>
                  <a:pt x="538025" y="187129"/>
                  <a:pt x="547868" y="187129"/>
                </a:cubicBezTo>
                <a:cubicBezTo>
                  <a:pt x="557710" y="187129"/>
                  <a:pt x="565689" y="179150"/>
                  <a:pt x="565689" y="169307"/>
                </a:cubicBezTo>
                <a:cubicBezTo>
                  <a:pt x="565689" y="159465"/>
                  <a:pt x="557710" y="151486"/>
                  <a:pt x="547868" y="151486"/>
                </a:cubicBezTo>
                <a:cubicBezTo>
                  <a:pt x="538025" y="151486"/>
                  <a:pt x="530046" y="159465"/>
                  <a:pt x="530046" y="169307"/>
                </a:cubicBezTo>
                <a:moveTo>
                  <a:pt x="530046" y="900005"/>
                </a:moveTo>
                <a:cubicBezTo>
                  <a:pt x="530046" y="909848"/>
                  <a:pt x="538025" y="917827"/>
                  <a:pt x="547868" y="917827"/>
                </a:cubicBezTo>
                <a:cubicBezTo>
                  <a:pt x="557710" y="917827"/>
                  <a:pt x="565689" y="909848"/>
                  <a:pt x="565689" y="900005"/>
                </a:cubicBezTo>
                <a:cubicBezTo>
                  <a:pt x="565689" y="890162"/>
                  <a:pt x="557710" y="882183"/>
                  <a:pt x="547868" y="882183"/>
                </a:cubicBezTo>
                <a:cubicBezTo>
                  <a:pt x="538025" y="882183"/>
                  <a:pt x="530046" y="890162"/>
                  <a:pt x="530046" y="900005"/>
                </a:cubicBezTo>
              </a:path>
            </a:pathLst>
          </a:custGeom>
          <a:solidFill>
            <a:schemeClr val="accent5"/>
          </a:solidFill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5"/>
          <p:cNvSpPr/>
          <p:nvPr/>
        </p:nvSpPr>
        <p:spPr>
          <a:xfrm>
            <a:off x="6368865" y="2009256"/>
            <a:ext cx="106931" cy="191139"/>
          </a:xfrm>
          <a:custGeom>
            <a:avLst/>
            <a:gdLst/>
            <a:ahLst/>
            <a:cxnLst/>
            <a:rect l="l" t="t" r="r" b="b"/>
            <a:pathLst>
              <a:path w="106931" h="196040" extrusionOk="0">
                <a:moveTo>
                  <a:pt x="0" y="0"/>
                </a:moveTo>
                <a:lnTo>
                  <a:pt x="0" y="196040"/>
                </a:lnTo>
                <a:lnTo>
                  <a:pt x="106931" y="196040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5"/>
          <p:cNvSpPr/>
          <p:nvPr/>
        </p:nvSpPr>
        <p:spPr>
          <a:xfrm>
            <a:off x="6368865" y="2009256"/>
            <a:ext cx="106931" cy="191139"/>
          </a:xfrm>
          <a:custGeom>
            <a:avLst/>
            <a:gdLst/>
            <a:ahLst/>
            <a:cxnLst/>
            <a:rect l="l" t="t" r="r" b="b"/>
            <a:pathLst>
              <a:path w="106931" h="196040" extrusionOk="0">
                <a:moveTo>
                  <a:pt x="0" y="0"/>
                </a:moveTo>
                <a:lnTo>
                  <a:pt x="0" y="196040"/>
                </a:lnTo>
                <a:moveTo>
                  <a:pt x="106931" y="0"/>
                </a:moveTo>
                <a:lnTo>
                  <a:pt x="106931" y="196040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5"/>
          <p:cNvSpPr/>
          <p:nvPr/>
        </p:nvSpPr>
        <p:spPr>
          <a:xfrm>
            <a:off x="5674718" y="2209295"/>
            <a:ext cx="1497038" cy="1042580"/>
          </a:xfrm>
          <a:custGeom>
            <a:avLst/>
            <a:gdLst/>
            <a:ahLst/>
            <a:cxnLst/>
            <a:rect l="l" t="t" r="r" b="b"/>
            <a:pathLst>
              <a:path w="1497038" h="1069313" extrusionOk="0">
                <a:moveTo>
                  <a:pt x="1497038" y="1015847"/>
                </a:moveTo>
                <a:cubicBezTo>
                  <a:pt x="1497038" y="1045378"/>
                  <a:pt x="1473103" y="1069313"/>
                  <a:pt x="1443573" y="1069313"/>
                </a:cubicBezTo>
                <a:lnTo>
                  <a:pt x="53465" y="1069313"/>
                </a:lnTo>
                <a:cubicBezTo>
                  <a:pt x="23934" y="1069313"/>
                  <a:pt x="0" y="1045378"/>
                  <a:pt x="0" y="1015847"/>
                </a:cubicBezTo>
                <a:lnTo>
                  <a:pt x="0" y="53465"/>
                </a:lnTo>
                <a:cubicBezTo>
                  <a:pt x="0" y="23934"/>
                  <a:pt x="23934" y="0"/>
                  <a:pt x="53465" y="0"/>
                </a:cubicBezTo>
                <a:lnTo>
                  <a:pt x="1443573" y="0"/>
                </a:lnTo>
                <a:cubicBezTo>
                  <a:pt x="1473103" y="0"/>
                  <a:pt x="1497038" y="23934"/>
                  <a:pt x="1497038" y="53465"/>
                </a:cubicBezTo>
                <a:lnTo>
                  <a:pt x="1497038" y="1015847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5"/>
          <p:cNvSpPr/>
          <p:nvPr/>
        </p:nvSpPr>
        <p:spPr>
          <a:xfrm>
            <a:off x="5674718" y="2209295"/>
            <a:ext cx="1497038" cy="1042580"/>
          </a:xfrm>
          <a:custGeom>
            <a:avLst/>
            <a:gdLst/>
            <a:ahLst/>
            <a:cxnLst/>
            <a:rect l="l" t="t" r="r" b="b"/>
            <a:pathLst>
              <a:path w="1497038" h="1069313" extrusionOk="0">
                <a:moveTo>
                  <a:pt x="0" y="53465"/>
                </a:moveTo>
                <a:cubicBezTo>
                  <a:pt x="0" y="23937"/>
                  <a:pt x="23937" y="0"/>
                  <a:pt x="53465" y="0"/>
                </a:cubicBezTo>
                <a:lnTo>
                  <a:pt x="1443573" y="0"/>
                </a:lnTo>
                <a:cubicBezTo>
                  <a:pt x="1473101" y="0"/>
                  <a:pt x="1497038" y="23937"/>
                  <a:pt x="1497038" y="53465"/>
                </a:cubicBezTo>
                <a:moveTo>
                  <a:pt x="0" y="53465"/>
                </a:moveTo>
                <a:lnTo>
                  <a:pt x="0" y="1015847"/>
                </a:lnTo>
                <a:moveTo>
                  <a:pt x="1497038" y="53465"/>
                </a:moveTo>
                <a:lnTo>
                  <a:pt x="1497038" y="1015847"/>
                </a:lnTo>
                <a:moveTo>
                  <a:pt x="1497038" y="1015847"/>
                </a:moveTo>
                <a:cubicBezTo>
                  <a:pt x="1497038" y="1045375"/>
                  <a:pt x="1473101" y="1069313"/>
                  <a:pt x="1443573" y="1069313"/>
                </a:cubicBezTo>
                <a:lnTo>
                  <a:pt x="53465" y="1069313"/>
                </a:lnTo>
                <a:cubicBezTo>
                  <a:pt x="23937" y="1069313"/>
                  <a:pt x="0" y="1045375"/>
                  <a:pt x="0" y="1015847"/>
                </a:cubicBezTo>
                <a:moveTo>
                  <a:pt x="730697" y="53465"/>
                </a:moveTo>
                <a:cubicBezTo>
                  <a:pt x="730697" y="63308"/>
                  <a:pt x="738676" y="71287"/>
                  <a:pt x="748519" y="71287"/>
                </a:cubicBezTo>
                <a:cubicBezTo>
                  <a:pt x="758362" y="71287"/>
                  <a:pt x="766341" y="63308"/>
                  <a:pt x="766341" y="53465"/>
                </a:cubicBezTo>
                <a:cubicBezTo>
                  <a:pt x="766341" y="43622"/>
                  <a:pt x="758362" y="35643"/>
                  <a:pt x="748519" y="35643"/>
                </a:cubicBezTo>
                <a:cubicBezTo>
                  <a:pt x="738676" y="35643"/>
                  <a:pt x="730697" y="43622"/>
                  <a:pt x="730697" y="53465"/>
                </a:cubicBezTo>
                <a:moveTo>
                  <a:pt x="730697" y="1015847"/>
                </a:moveTo>
                <a:cubicBezTo>
                  <a:pt x="730697" y="1025690"/>
                  <a:pt x="738676" y="1033669"/>
                  <a:pt x="748519" y="1033669"/>
                </a:cubicBezTo>
                <a:cubicBezTo>
                  <a:pt x="758362" y="1033669"/>
                  <a:pt x="766341" y="1025690"/>
                  <a:pt x="766341" y="1015847"/>
                </a:cubicBezTo>
                <a:cubicBezTo>
                  <a:pt x="766341" y="1006004"/>
                  <a:pt x="758362" y="998025"/>
                  <a:pt x="748519" y="998025"/>
                </a:cubicBezTo>
                <a:cubicBezTo>
                  <a:pt x="738676" y="998025"/>
                  <a:pt x="730697" y="1006004"/>
                  <a:pt x="730697" y="1015847"/>
                </a:cubicBez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25"/>
          <p:cNvSpPr/>
          <p:nvPr/>
        </p:nvSpPr>
        <p:spPr>
          <a:xfrm>
            <a:off x="6368866" y="3261670"/>
            <a:ext cx="106931" cy="1659440"/>
          </a:xfrm>
          <a:custGeom>
            <a:avLst/>
            <a:gdLst/>
            <a:ahLst/>
            <a:cxnLst/>
            <a:rect l="l" t="t" r="r" b="b"/>
            <a:pathLst>
              <a:path w="106931" h="1701990" extrusionOk="0">
                <a:moveTo>
                  <a:pt x="0" y="0"/>
                </a:moveTo>
                <a:lnTo>
                  <a:pt x="0" y="1701990"/>
                </a:lnTo>
                <a:lnTo>
                  <a:pt x="106931" y="1701990"/>
                </a:lnTo>
                <a:lnTo>
                  <a:pt x="106931" y="0"/>
                </a:lnTo>
                <a:lnTo>
                  <a:pt x="0" y="0"/>
                </a:ln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5"/>
          <p:cNvSpPr/>
          <p:nvPr/>
        </p:nvSpPr>
        <p:spPr>
          <a:xfrm>
            <a:off x="6368866" y="3261670"/>
            <a:ext cx="106931" cy="1659440"/>
          </a:xfrm>
          <a:custGeom>
            <a:avLst/>
            <a:gdLst/>
            <a:ahLst/>
            <a:cxnLst/>
            <a:rect l="l" t="t" r="r" b="b"/>
            <a:pathLst>
              <a:path w="106931" h="1701990" extrusionOk="0">
                <a:moveTo>
                  <a:pt x="0" y="0"/>
                </a:moveTo>
                <a:lnTo>
                  <a:pt x="0" y="1701990"/>
                </a:lnTo>
                <a:moveTo>
                  <a:pt x="106931" y="0"/>
                </a:moveTo>
                <a:lnTo>
                  <a:pt x="106931" y="1701990"/>
                </a:lnTo>
              </a:path>
            </a:pathLst>
          </a:custGeom>
          <a:noFill/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5"/>
          <p:cNvSpPr/>
          <p:nvPr/>
        </p:nvSpPr>
        <p:spPr>
          <a:xfrm>
            <a:off x="6148495" y="4931555"/>
            <a:ext cx="548932" cy="208515"/>
          </a:xfrm>
          <a:custGeom>
            <a:avLst/>
            <a:gdLst/>
            <a:ahLst/>
            <a:cxnLst/>
            <a:rect l="l" t="t" r="r" b="b"/>
            <a:pathLst>
              <a:path w="548932" h="213862" extrusionOk="0">
                <a:moveTo>
                  <a:pt x="505785" y="0"/>
                </a:moveTo>
                <a:lnTo>
                  <a:pt x="43708" y="0"/>
                </a:lnTo>
                <a:cubicBezTo>
                  <a:pt x="17545" y="0"/>
                  <a:pt x="0" y="26412"/>
                  <a:pt x="10506" y="49963"/>
                </a:cubicBezTo>
                <a:lnTo>
                  <a:pt x="83647" y="213862"/>
                </a:lnTo>
                <a:lnTo>
                  <a:pt x="472779" y="213862"/>
                </a:lnTo>
                <a:lnTo>
                  <a:pt x="539477" y="48805"/>
                </a:lnTo>
                <a:cubicBezTo>
                  <a:pt x="548932" y="25405"/>
                  <a:pt x="531395" y="0"/>
                  <a:pt x="505785" y="0"/>
                </a:cubicBezTo>
              </a:path>
            </a:pathLst>
          </a:custGeom>
          <a:solidFill>
            <a:srgbClr val="3BC48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5"/>
          <p:cNvSpPr/>
          <p:nvPr/>
        </p:nvSpPr>
        <p:spPr>
          <a:xfrm>
            <a:off x="6148494" y="4931555"/>
            <a:ext cx="548931" cy="208515"/>
          </a:xfrm>
          <a:custGeom>
            <a:avLst/>
            <a:gdLst/>
            <a:ahLst/>
            <a:cxnLst/>
            <a:rect l="l" t="t" r="r" b="b"/>
            <a:pathLst>
              <a:path w="548931" h="213862" extrusionOk="0">
                <a:moveTo>
                  <a:pt x="505783" y="0"/>
                </a:moveTo>
                <a:lnTo>
                  <a:pt x="43707" y="0"/>
                </a:lnTo>
                <a:cubicBezTo>
                  <a:pt x="17548" y="0"/>
                  <a:pt x="0" y="26410"/>
                  <a:pt x="10509" y="49963"/>
                </a:cubicBezTo>
                <a:lnTo>
                  <a:pt x="83643" y="213862"/>
                </a:lnTo>
                <a:lnTo>
                  <a:pt x="472778" y="213862"/>
                </a:lnTo>
                <a:lnTo>
                  <a:pt x="539474" y="48804"/>
                </a:lnTo>
                <a:cubicBezTo>
                  <a:pt x="548931" y="25402"/>
                  <a:pt x="531394" y="0"/>
                  <a:pt x="505783" y="0"/>
                </a:cubicBezTo>
                <a:close/>
              </a:path>
            </a:pathLst>
          </a:custGeom>
          <a:solidFill>
            <a:schemeClr val="accent5"/>
          </a:solidFill>
          <a:ln w="133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25"/>
          <p:cNvSpPr/>
          <p:nvPr/>
        </p:nvSpPr>
        <p:spPr>
          <a:xfrm>
            <a:off x="4355900" y="1687430"/>
            <a:ext cx="427743" cy="417058"/>
          </a:xfrm>
          <a:custGeom>
            <a:avLst/>
            <a:gdLst/>
            <a:ahLst/>
            <a:cxnLst/>
            <a:rect l="l" t="t" r="r" b="b"/>
            <a:pathLst>
              <a:path w="427743" h="427752" extrusionOk="0">
                <a:moveTo>
                  <a:pt x="422913" y="321890"/>
                </a:moveTo>
                <a:cubicBezTo>
                  <a:pt x="420756" y="320972"/>
                  <a:pt x="419126" y="319145"/>
                  <a:pt x="418457" y="316899"/>
                </a:cubicBezTo>
                <a:lnTo>
                  <a:pt x="378358" y="204978"/>
                </a:lnTo>
                <a:lnTo>
                  <a:pt x="378358" y="203196"/>
                </a:lnTo>
                <a:cubicBezTo>
                  <a:pt x="377342" y="196726"/>
                  <a:pt x="371898" y="191870"/>
                  <a:pt x="365348" y="191612"/>
                </a:cubicBezTo>
                <a:lnTo>
                  <a:pt x="169307" y="191612"/>
                </a:lnTo>
                <a:cubicBezTo>
                  <a:pt x="163382" y="191335"/>
                  <a:pt x="157964" y="194944"/>
                  <a:pt x="155941" y="200522"/>
                </a:cubicBezTo>
                <a:lnTo>
                  <a:pt x="114060" y="316899"/>
                </a:lnTo>
                <a:cubicBezTo>
                  <a:pt x="113391" y="319145"/>
                  <a:pt x="111761" y="320972"/>
                  <a:pt x="109604" y="321890"/>
                </a:cubicBezTo>
                <a:cubicBezTo>
                  <a:pt x="106646" y="323378"/>
                  <a:pt x="104774" y="326416"/>
                  <a:pt x="104792" y="329731"/>
                </a:cubicBezTo>
                <a:cubicBezTo>
                  <a:pt x="104801" y="364769"/>
                  <a:pt x="133200" y="393159"/>
                  <a:pt x="168238" y="393159"/>
                </a:cubicBezTo>
                <a:cubicBezTo>
                  <a:pt x="203276" y="393159"/>
                  <a:pt x="231675" y="364769"/>
                  <a:pt x="231684" y="329731"/>
                </a:cubicBezTo>
                <a:cubicBezTo>
                  <a:pt x="231702" y="326416"/>
                  <a:pt x="229831" y="323378"/>
                  <a:pt x="226872" y="321890"/>
                </a:cubicBezTo>
                <a:cubicBezTo>
                  <a:pt x="224716" y="320972"/>
                  <a:pt x="223085" y="319145"/>
                  <a:pt x="222417" y="316899"/>
                </a:cubicBezTo>
                <a:lnTo>
                  <a:pt x="191407" y="230285"/>
                </a:lnTo>
                <a:cubicBezTo>
                  <a:pt x="190489" y="227532"/>
                  <a:pt x="190881" y="224511"/>
                  <a:pt x="192476" y="222087"/>
                </a:cubicBezTo>
                <a:cubicBezTo>
                  <a:pt x="194196" y="219770"/>
                  <a:pt x="196896" y="218389"/>
                  <a:pt x="199783" y="218344"/>
                </a:cubicBezTo>
                <a:lnTo>
                  <a:pt x="243981" y="218344"/>
                </a:lnTo>
                <a:cubicBezTo>
                  <a:pt x="248900" y="218344"/>
                  <a:pt x="252892" y="222336"/>
                  <a:pt x="252892" y="227255"/>
                </a:cubicBezTo>
                <a:lnTo>
                  <a:pt x="252892" y="392108"/>
                </a:lnTo>
                <a:cubicBezTo>
                  <a:pt x="252892" y="397027"/>
                  <a:pt x="248900" y="401019"/>
                  <a:pt x="243981" y="401019"/>
                </a:cubicBezTo>
                <a:lnTo>
                  <a:pt x="212793" y="401019"/>
                </a:lnTo>
                <a:cubicBezTo>
                  <a:pt x="205415" y="401019"/>
                  <a:pt x="199426" y="407007"/>
                  <a:pt x="199426" y="414385"/>
                </a:cubicBezTo>
                <a:cubicBezTo>
                  <a:pt x="199426" y="421763"/>
                  <a:pt x="205415" y="427752"/>
                  <a:pt x="212793" y="427752"/>
                </a:cubicBezTo>
                <a:lnTo>
                  <a:pt x="319724" y="427752"/>
                </a:lnTo>
                <a:cubicBezTo>
                  <a:pt x="327102" y="427752"/>
                  <a:pt x="333091" y="421763"/>
                  <a:pt x="333091" y="414385"/>
                </a:cubicBezTo>
                <a:cubicBezTo>
                  <a:pt x="333091" y="407007"/>
                  <a:pt x="327102" y="401019"/>
                  <a:pt x="319724" y="401019"/>
                </a:cubicBezTo>
                <a:lnTo>
                  <a:pt x="288536" y="401019"/>
                </a:lnTo>
                <a:cubicBezTo>
                  <a:pt x="283617" y="401019"/>
                  <a:pt x="279625" y="397027"/>
                  <a:pt x="279625" y="392108"/>
                </a:cubicBezTo>
                <a:lnTo>
                  <a:pt x="279625" y="227255"/>
                </a:lnTo>
                <a:cubicBezTo>
                  <a:pt x="279625" y="222336"/>
                  <a:pt x="283617" y="218344"/>
                  <a:pt x="288536" y="218344"/>
                </a:cubicBezTo>
                <a:lnTo>
                  <a:pt x="332734" y="218344"/>
                </a:lnTo>
                <a:cubicBezTo>
                  <a:pt x="335577" y="218353"/>
                  <a:pt x="338241" y="219752"/>
                  <a:pt x="339863" y="222087"/>
                </a:cubicBezTo>
                <a:cubicBezTo>
                  <a:pt x="341574" y="224457"/>
                  <a:pt x="342037" y="227514"/>
                  <a:pt x="341110" y="230285"/>
                </a:cubicBezTo>
                <a:lnTo>
                  <a:pt x="310100" y="316899"/>
                </a:lnTo>
                <a:cubicBezTo>
                  <a:pt x="309432" y="319145"/>
                  <a:pt x="307801" y="320972"/>
                  <a:pt x="305645" y="321890"/>
                </a:cubicBezTo>
                <a:cubicBezTo>
                  <a:pt x="302686" y="323378"/>
                  <a:pt x="300815" y="326416"/>
                  <a:pt x="300833" y="329731"/>
                </a:cubicBezTo>
                <a:cubicBezTo>
                  <a:pt x="300824" y="364778"/>
                  <a:pt x="329232" y="393195"/>
                  <a:pt x="364279" y="393195"/>
                </a:cubicBezTo>
                <a:cubicBezTo>
                  <a:pt x="399326" y="393195"/>
                  <a:pt x="427734" y="364778"/>
                  <a:pt x="427725" y="329731"/>
                </a:cubicBezTo>
                <a:cubicBezTo>
                  <a:pt x="427743" y="326416"/>
                  <a:pt x="425871" y="323378"/>
                  <a:pt x="422913" y="321890"/>
                </a:cubicBezTo>
                <a:moveTo>
                  <a:pt x="349665" y="320820"/>
                </a:moveTo>
                <a:cubicBezTo>
                  <a:pt x="346822" y="320811"/>
                  <a:pt x="344158" y="319412"/>
                  <a:pt x="342536" y="317078"/>
                </a:cubicBezTo>
                <a:cubicBezTo>
                  <a:pt x="340825" y="314707"/>
                  <a:pt x="340362" y="311651"/>
                  <a:pt x="341289" y="308880"/>
                </a:cubicBezTo>
                <a:lnTo>
                  <a:pt x="356437" y="268246"/>
                </a:lnTo>
                <a:cubicBezTo>
                  <a:pt x="357720" y="264726"/>
                  <a:pt x="361062" y="262373"/>
                  <a:pt x="364814" y="262373"/>
                </a:cubicBezTo>
                <a:cubicBezTo>
                  <a:pt x="368565" y="262373"/>
                  <a:pt x="371907" y="264726"/>
                  <a:pt x="373190" y="268246"/>
                </a:cubicBezTo>
                <a:lnTo>
                  <a:pt x="387804" y="308880"/>
                </a:lnTo>
                <a:cubicBezTo>
                  <a:pt x="388731" y="311651"/>
                  <a:pt x="388267" y="314707"/>
                  <a:pt x="386556" y="317078"/>
                </a:cubicBezTo>
                <a:cubicBezTo>
                  <a:pt x="384899" y="319466"/>
                  <a:pt x="382154" y="320865"/>
                  <a:pt x="379249" y="320820"/>
                </a:cubicBezTo>
                <a:lnTo>
                  <a:pt x="349665" y="320820"/>
                </a:lnTo>
                <a:moveTo>
                  <a:pt x="153624" y="320820"/>
                </a:moveTo>
                <a:cubicBezTo>
                  <a:pt x="150782" y="320811"/>
                  <a:pt x="148117" y="319412"/>
                  <a:pt x="146495" y="317078"/>
                </a:cubicBezTo>
                <a:cubicBezTo>
                  <a:pt x="144785" y="314707"/>
                  <a:pt x="144321" y="311651"/>
                  <a:pt x="145248" y="308880"/>
                </a:cubicBezTo>
                <a:lnTo>
                  <a:pt x="160397" y="268246"/>
                </a:lnTo>
                <a:cubicBezTo>
                  <a:pt x="161680" y="264726"/>
                  <a:pt x="165021" y="262373"/>
                  <a:pt x="168773" y="262373"/>
                </a:cubicBezTo>
                <a:cubicBezTo>
                  <a:pt x="172524" y="262373"/>
                  <a:pt x="175866" y="264726"/>
                  <a:pt x="177149" y="268246"/>
                </a:cubicBezTo>
                <a:lnTo>
                  <a:pt x="191763" y="308880"/>
                </a:lnTo>
                <a:cubicBezTo>
                  <a:pt x="192690" y="311651"/>
                  <a:pt x="192226" y="314707"/>
                  <a:pt x="190515" y="317078"/>
                </a:cubicBezTo>
                <a:cubicBezTo>
                  <a:pt x="188858" y="319466"/>
                  <a:pt x="186113" y="320865"/>
                  <a:pt x="183209" y="320820"/>
                </a:cubicBezTo>
                <a:lnTo>
                  <a:pt x="153624" y="320820"/>
                </a:lnTo>
                <a:moveTo>
                  <a:pt x="115842" y="401019"/>
                </a:moveTo>
                <a:cubicBezTo>
                  <a:pt x="115842" y="396100"/>
                  <a:pt x="111850" y="392108"/>
                  <a:pt x="106931" y="392108"/>
                </a:cubicBezTo>
                <a:lnTo>
                  <a:pt x="44554" y="392108"/>
                </a:lnTo>
                <a:cubicBezTo>
                  <a:pt x="39635" y="392108"/>
                  <a:pt x="35643" y="388116"/>
                  <a:pt x="35643" y="383197"/>
                </a:cubicBezTo>
                <a:lnTo>
                  <a:pt x="35643" y="44581"/>
                </a:lnTo>
                <a:cubicBezTo>
                  <a:pt x="35643" y="39662"/>
                  <a:pt x="39635" y="35670"/>
                  <a:pt x="44554" y="35670"/>
                </a:cubicBezTo>
                <a:lnTo>
                  <a:pt x="231684" y="35670"/>
                </a:lnTo>
                <a:cubicBezTo>
                  <a:pt x="236603" y="35670"/>
                  <a:pt x="240595" y="39662"/>
                  <a:pt x="240595" y="44581"/>
                </a:cubicBezTo>
                <a:lnTo>
                  <a:pt x="240595" y="98047"/>
                </a:lnTo>
                <a:cubicBezTo>
                  <a:pt x="240595" y="117731"/>
                  <a:pt x="256555" y="133690"/>
                  <a:pt x="276239" y="133690"/>
                </a:cubicBezTo>
                <a:lnTo>
                  <a:pt x="329704" y="133690"/>
                </a:lnTo>
                <a:cubicBezTo>
                  <a:pt x="334623" y="133690"/>
                  <a:pt x="338615" y="137683"/>
                  <a:pt x="338615" y="142601"/>
                </a:cubicBezTo>
                <a:lnTo>
                  <a:pt x="338615" y="160423"/>
                </a:lnTo>
                <a:cubicBezTo>
                  <a:pt x="338615" y="165342"/>
                  <a:pt x="342607" y="169334"/>
                  <a:pt x="347526" y="169334"/>
                </a:cubicBezTo>
                <a:lnTo>
                  <a:pt x="365348" y="169334"/>
                </a:lnTo>
                <a:cubicBezTo>
                  <a:pt x="370267" y="169334"/>
                  <a:pt x="374259" y="165342"/>
                  <a:pt x="374259" y="160423"/>
                </a:cubicBezTo>
                <a:lnTo>
                  <a:pt x="374259" y="124779"/>
                </a:lnTo>
                <a:cubicBezTo>
                  <a:pt x="374286" y="120039"/>
                  <a:pt x="372424" y="115485"/>
                  <a:pt x="369091" y="112126"/>
                </a:cubicBezTo>
                <a:lnTo>
                  <a:pt x="262159" y="5195"/>
                </a:lnTo>
                <a:cubicBezTo>
                  <a:pt x="258800" y="1862"/>
                  <a:pt x="254247" y="0"/>
                  <a:pt x="249506" y="26"/>
                </a:cubicBezTo>
                <a:lnTo>
                  <a:pt x="35643" y="26"/>
                </a:lnTo>
                <a:cubicBezTo>
                  <a:pt x="15959" y="26"/>
                  <a:pt x="0" y="15986"/>
                  <a:pt x="0" y="35670"/>
                </a:cubicBezTo>
                <a:lnTo>
                  <a:pt x="0" y="392108"/>
                </a:lnTo>
                <a:cubicBezTo>
                  <a:pt x="0" y="411792"/>
                  <a:pt x="15959" y="427752"/>
                  <a:pt x="35643" y="427752"/>
                </a:cubicBezTo>
                <a:lnTo>
                  <a:pt x="106931" y="427752"/>
                </a:lnTo>
                <a:cubicBezTo>
                  <a:pt x="111850" y="427752"/>
                  <a:pt x="115842" y="423759"/>
                  <a:pt x="115842" y="418841"/>
                </a:cubicBezTo>
                <a:lnTo>
                  <a:pt x="115842" y="40101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5"/>
          <p:cNvSpPr/>
          <p:nvPr/>
        </p:nvSpPr>
        <p:spPr>
          <a:xfrm>
            <a:off x="2538068" y="1372265"/>
            <a:ext cx="356437" cy="421375"/>
          </a:xfrm>
          <a:custGeom>
            <a:avLst/>
            <a:gdLst/>
            <a:ahLst/>
            <a:cxnLst/>
            <a:rect l="l" t="t" r="r" b="b"/>
            <a:pathLst>
              <a:path w="356437" h="432180" extrusionOk="0">
                <a:moveTo>
                  <a:pt x="356437" y="218318"/>
                </a:moveTo>
                <a:cubicBezTo>
                  <a:pt x="356437" y="193715"/>
                  <a:pt x="336486" y="173763"/>
                  <a:pt x="311883" y="173763"/>
                </a:cubicBezTo>
                <a:lnTo>
                  <a:pt x="307427" y="173763"/>
                </a:lnTo>
                <a:cubicBezTo>
                  <a:pt x="302508" y="173763"/>
                  <a:pt x="298516" y="169771"/>
                  <a:pt x="298516" y="164852"/>
                </a:cubicBezTo>
                <a:lnTo>
                  <a:pt x="298516" y="120297"/>
                </a:lnTo>
                <a:cubicBezTo>
                  <a:pt x="298516" y="53857"/>
                  <a:pt x="244658" y="0"/>
                  <a:pt x="178218" y="0"/>
                </a:cubicBezTo>
                <a:cubicBezTo>
                  <a:pt x="111778" y="0"/>
                  <a:pt x="57921" y="53857"/>
                  <a:pt x="57921" y="120297"/>
                </a:cubicBezTo>
                <a:lnTo>
                  <a:pt x="57921" y="164852"/>
                </a:lnTo>
                <a:cubicBezTo>
                  <a:pt x="57921" y="169771"/>
                  <a:pt x="53929" y="173763"/>
                  <a:pt x="49010" y="173763"/>
                </a:cubicBezTo>
                <a:lnTo>
                  <a:pt x="44554" y="173763"/>
                </a:lnTo>
                <a:cubicBezTo>
                  <a:pt x="19951" y="173763"/>
                  <a:pt x="0" y="193715"/>
                  <a:pt x="0" y="218318"/>
                </a:cubicBezTo>
                <a:lnTo>
                  <a:pt x="0" y="245050"/>
                </a:lnTo>
                <a:cubicBezTo>
                  <a:pt x="98" y="269618"/>
                  <a:pt x="19987" y="289507"/>
                  <a:pt x="44554" y="289605"/>
                </a:cubicBezTo>
                <a:lnTo>
                  <a:pt x="311883" y="289605"/>
                </a:lnTo>
                <a:cubicBezTo>
                  <a:pt x="336450" y="289507"/>
                  <a:pt x="356339" y="269618"/>
                  <a:pt x="356437" y="245050"/>
                </a:cubicBezTo>
                <a:lnTo>
                  <a:pt x="356437" y="218318"/>
                </a:lnTo>
                <a:moveTo>
                  <a:pt x="62376" y="245050"/>
                </a:moveTo>
                <a:cubicBezTo>
                  <a:pt x="52530" y="245050"/>
                  <a:pt x="44554" y="237075"/>
                  <a:pt x="44554" y="227229"/>
                </a:cubicBezTo>
                <a:cubicBezTo>
                  <a:pt x="44554" y="217382"/>
                  <a:pt x="52530" y="209407"/>
                  <a:pt x="62376" y="209407"/>
                </a:cubicBezTo>
                <a:cubicBezTo>
                  <a:pt x="72223" y="209407"/>
                  <a:pt x="80198" y="217382"/>
                  <a:pt x="80198" y="227229"/>
                </a:cubicBezTo>
                <a:cubicBezTo>
                  <a:pt x="80198" y="237075"/>
                  <a:pt x="72223" y="245050"/>
                  <a:pt x="62376" y="245050"/>
                </a:cubicBezTo>
                <a:moveTo>
                  <a:pt x="133664" y="245050"/>
                </a:moveTo>
                <a:cubicBezTo>
                  <a:pt x="123817" y="245050"/>
                  <a:pt x="115842" y="237075"/>
                  <a:pt x="115842" y="227229"/>
                </a:cubicBezTo>
                <a:cubicBezTo>
                  <a:pt x="115842" y="217382"/>
                  <a:pt x="123817" y="209407"/>
                  <a:pt x="133664" y="209407"/>
                </a:cubicBezTo>
                <a:cubicBezTo>
                  <a:pt x="143510" y="209407"/>
                  <a:pt x="151486" y="217382"/>
                  <a:pt x="151486" y="227229"/>
                </a:cubicBezTo>
                <a:cubicBezTo>
                  <a:pt x="151486" y="237075"/>
                  <a:pt x="143510" y="245050"/>
                  <a:pt x="133664" y="245050"/>
                </a:cubicBezTo>
                <a:moveTo>
                  <a:pt x="253961" y="164852"/>
                </a:moveTo>
                <a:cubicBezTo>
                  <a:pt x="253961" y="169771"/>
                  <a:pt x="249969" y="173763"/>
                  <a:pt x="245050" y="173763"/>
                </a:cubicBezTo>
                <a:lnTo>
                  <a:pt x="111386" y="173763"/>
                </a:lnTo>
                <a:cubicBezTo>
                  <a:pt x="106467" y="173763"/>
                  <a:pt x="102475" y="169771"/>
                  <a:pt x="102475" y="164852"/>
                </a:cubicBezTo>
                <a:lnTo>
                  <a:pt x="102475" y="120297"/>
                </a:lnTo>
                <a:cubicBezTo>
                  <a:pt x="102475" y="78469"/>
                  <a:pt x="136390" y="44554"/>
                  <a:pt x="178218" y="44554"/>
                </a:cubicBezTo>
                <a:cubicBezTo>
                  <a:pt x="220046" y="44554"/>
                  <a:pt x="253961" y="78469"/>
                  <a:pt x="253961" y="120297"/>
                </a:cubicBezTo>
                <a:lnTo>
                  <a:pt x="253961" y="164852"/>
                </a:lnTo>
                <a:moveTo>
                  <a:pt x="311883" y="316338"/>
                </a:moveTo>
                <a:lnTo>
                  <a:pt x="44554" y="316338"/>
                </a:lnTo>
                <a:cubicBezTo>
                  <a:pt x="19951" y="316338"/>
                  <a:pt x="0" y="336290"/>
                  <a:pt x="0" y="360893"/>
                </a:cubicBezTo>
                <a:lnTo>
                  <a:pt x="0" y="387626"/>
                </a:lnTo>
                <a:cubicBezTo>
                  <a:pt x="98" y="412193"/>
                  <a:pt x="19987" y="432082"/>
                  <a:pt x="44554" y="432180"/>
                </a:cubicBezTo>
                <a:lnTo>
                  <a:pt x="311883" y="432180"/>
                </a:lnTo>
                <a:cubicBezTo>
                  <a:pt x="336450" y="432082"/>
                  <a:pt x="356339" y="412193"/>
                  <a:pt x="356437" y="387626"/>
                </a:cubicBezTo>
                <a:lnTo>
                  <a:pt x="356437" y="360893"/>
                </a:lnTo>
                <a:cubicBezTo>
                  <a:pt x="356437" y="336290"/>
                  <a:pt x="336486" y="316338"/>
                  <a:pt x="311883" y="316338"/>
                </a:cubicBezTo>
                <a:moveTo>
                  <a:pt x="62376" y="387626"/>
                </a:moveTo>
                <a:cubicBezTo>
                  <a:pt x="52530" y="387626"/>
                  <a:pt x="44554" y="379650"/>
                  <a:pt x="44554" y="369804"/>
                </a:cubicBezTo>
                <a:cubicBezTo>
                  <a:pt x="44554" y="359957"/>
                  <a:pt x="52530" y="351982"/>
                  <a:pt x="62376" y="351982"/>
                </a:cubicBezTo>
                <a:cubicBezTo>
                  <a:pt x="72223" y="351982"/>
                  <a:pt x="80198" y="359957"/>
                  <a:pt x="80198" y="369804"/>
                </a:cubicBezTo>
                <a:cubicBezTo>
                  <a:pt x="80198" y="379650"/>
                  <a:pt x="72223" y="387626"/>
                  <a:pt x="62376" y="387626"/>
                </a:cubicBezTo>
                <a:moveTo>
                  <a:pt x="133664" y="387626"/>
                </a:moveTo>
                <a:cubicBezTo>
                  <a:pt x="123817" y="387626"/>
                  <a:pt x="115842" y="379650"/>
                  <a:pt x="115842" y="369804"/>
                </a:cubicBezTo>
                <a:cubicBezTo>
                  <a:pt x="115842" y="359957"/>
                  <a:pt x="123817" y="351982"/>
                  <a:pt x="133664" y="351982"/>
                </a:cubicBezTo>
                <a:cubicBezTo>
                  <a:pt x="143510" y="351982"/>
                  <a:pt x="151486" y="359957"/>
                  <a:pt x="151486" y="369804"/>
                </a:cubicBezTo>
                <a:cubicBezTo>
                  <a:pt x="151486" y="379650"/>
                  <a:pt x="143510" y="387626"/>
                  <a:pt x="133664" y="387626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5"/>
          <p:cNvSpPr/>
          <p:nvPr/>
        </p:nvSpPr>
        <p:spPr>
          <a:xfrm>
            <a:off x="6192247" y="1411681"/>
            <a:ext cx="448969" cy="436059"/>
          </a:xfrm>
          <a:custGeom>
            <a:avLst/>
            <a:gdLst/>
            <a:ahLst/>
            <a:cxnLst/>
            <a:rect l="l" t="t" r="r" b="b"/>
            <a:pathLst>
              <a:path w="448969" h="447240" extrusionOk="0">
                <a:moveTo>
                  <a:pt x="294221" y="66725"/>
                </a:moveTo>
                <a:cubicBezTo>
                  <a:pt x="231684" y="38566"/>
                  <a:pt x="156458" y="50988"/>
                  <a:pt x="104525" y="102903"/>
                </a:cubicBezTo>
                <a:cubicBezTo>
                  <a:pt x="49277" y="158187"/>
                  <a:pt x="39225" y="241878"/>
                  <a:pt x="74406" y="307481"/>
                </a:cubicBezTo>
                <a:lnTo>
                  <a:pt x="85937" y="298178"/>
                </a:lnTo>
                <a:cubicBezTo>
                  <a:pt x="91551" y="293651"/>
                  <a:pt x="99330" y="292956"/>
                  <a:pt x="105657" y="296404"/>
                </a:cubicBezTo>
                <a:cubicBezTo>
                  <a:pt x="111983" y="299862"/>
                  <a:pt x="115610" y="306785"/>
                  <a:pt x="114844" y="313950"/>
                </a:cubicBezTo>
                <a:lnTo>
                  <a:pt x="109675" y="362265"/>
                </a:lnTo>
                <a:cubicBezTo>
                  <a:pt x="109221" y="367006"/>
                  <a:pt x="106886" y="371363"/>
                  <a:pt x="103197" y="374375"/>
                </a:cubicBezTo>
                <a:cubicBezTo>
                  <a:pt x="99508" y="377387"/>
                  <a:pt x="94767" y="378795"/>
                  <a:pt x="90036" y="378287"/>
                </a:cubicBezTo>
                <a:lnTo>
                  <a:pt x="41525" y="373083"/>
                </a:lnTo>
                <a:cubicBezTo>
                  <a:pt x="34351" y="372317"/>
                  <a:pt x="28354" y="367309"/>
                  <a:pt x="26322" y="360385"/>
                </a:cubicBezTo>
                <a:cubicBezTo>
                  <a:pt x="24291" y="353470"/>
                  <a:pt x="26625" y="346011"/>
                  <a:pt x="32239" y="341485"/>
                </a:cubicBezTo>
                <a:lnTo>
                  <a:pt x="46265" y="330186"/>
                </a:lnTo>
                <a:cubicBezTo>
                  <a:pt x="0" y="250272"/>
                  <a:pt x="11013" y="146014"/>
                  <a:pt x="79325" y="77721"/>
                </a:cubicBezTo>
                <a:cubicBezTo>
                  <a:pt x="141719" y="15309"/>
                  <a:pt x="232807" y="0"/>
                  <a:pt x="308871" y="34235"/>
                </a:cubicBezTo>
                <a:cubicBezTo>
                  <a:pt x="314779" y="36784"/>
                  <a:pt x="318851" y="42326"/>
                  <a:pt x="319528" y="48725"/>
                </a:cubicBezTo>
                <a:cubicBezTo>
                  <a:pt x="320196" y="55123"/>
                  <a:pt x="317372" y="61387"/>
                  <a:pt x="312132" y="65121"/>
                </a:cubicBezTo>
                <a:cubicBezTo>
                  <a:pt x="306892" y="68845"/>
                  <a:pt x="300040" y="69460"/>
                  <a:pt x="294221" y="66725"/>
                </a:cubicBezTo>
                <a:moveTo>
                  <a:pt x="289587" y="332396"/>
                </a:moveTo>
                <a:cubicBezTo>
                  <a:pt x="286005" y="328484"/>
                  <a:pt x="284383" y="323164"/>
                  <a:pt x="285185" y="317924"/>
                </a:cubicBezTo>
                <a:lnTo>
                  <a:pt x="295166" y="320241"/>
                </a:lnTo>
                <a:cubicBezTo>
                  <a:pt x="331148" y="329045"/>
                  <a:pt x="356954" y="299728"/>
                  <a:pt x="355047" y="269948"/>
                </a:cubicBezTo>
                <a:cubicBezTo>
                  <a:pt x="363994" y="264958"/>
                  <a:pt x="377022" y="268558"/>
                  <a:pt x="380051" y="280694"/>
                </a:cubicBezTo>
                <a:lnTo>
                  <a:pt x="385790" y="299372"/>
                </a:lnTo>
                <a:cubicBezTo>
                  <a:pt x="387216" y="306536"/>
                  <a:pt x="394416" y="309423"/>
                  <a:pt x="401598" y="307980"/>
                </a:cubicBezTo>
                <a:lnTo>
                  <a:pt x="420257" y="303667"/>
                </a:lnTo>
                <a:cubicBezTo>
                  <a:pt x="437473" y="299372"/>
                  <a:pt x="448969" y="319475"/>
                  <a:pt x="437473" y="332396"/>
                </a:cubicBezTo>
                <a:lnTo>
                  <a:pt x="424570" y="346742"/>
                </a:lnTo>
                <a:cubicBezTo>
                  <a:pt x="420257" y="352481"/>
                  <a:pt x="420257" y="359663"/>
                  <a:pt x="424570" y="363976"/>
                </a:cubicBezTo>
                <a:lnTo>
                  <a:pt x="437491" y="378340"/>
                </a:lnTo>
                <a:cubicBezTo>
                  <a:pt x="448969" y="391261"/>
                  <a:pt x="437491" y="411347"/>
                  <a:pt x="420257" y="407034"/>
                </a:cubicBezTo>
                <a:lnTo>
                  <a:pt x="401598" y="402756"/>
                </a:lnTo>
                <a:cubicBezTo>
                  <a:pt x="394416" y="401295"/>
                  <a:pt x="388659" y="405608"/>
                  <a:pt x="385790" y="411347"/>
                </a:cubicBezTo>
                <a:lnTo>
                  <a:pt x="380051" y="430024"/>
                </a:lnTo>
                <a:cubicBezTo>
                  <a:pt x="374313" y="447240"/>
                  <a:pt x="351340" y="447240"/>
                  <a:pt x="347027" y="430024"/>
                </a:cubicBezTo>
                <a:lnTo>
                  <a:pt x="341289" y="411347"/>
                </a:lnTo>
                <a:cubicBezTo>
                  <a:pt x="339863" y="404182"/>
                  <a:pt x="332681" y="401295"/>
                  <a:pt x="325498" y="402739"/>
                </a:cubicBezTo>
                <a:lnTo>
                  <a:pt x="306839" y="407051"/>
                </a:lnTo>
                <a:cubicBezTo>
                  <a:pt x="289605" y="411347"/>
                  <a:pt x="278110" y="391261"/>
                  <a:pt x="289605" y="378340"/>
                </a:cubicBezTo>
                <a:lnTo>
                  <a:pt x="302526" y="363976"/>
                </a:lnTo>
                <a:cubicBezTo>
                  <a:pt x="306839" y="358237"/>
                  <a:pt x="306839" y="351055"/>
                  <a:pt x="302526" y="346742"/>
                </a:cubicBezTo>
                <a:lnTo>
                  <a:pt x="289605" y="332396"/>
                </a:lnTo>
                <a:moveTo>
                  <a:pt x="383919" y="355350"/>
                </a:moveTo>
                <a:cubicBezTo>
                  <a:pt x="383919" y="344105"/>
                  <a:pt x="374794" y="334980"/>
                  <a:pt x="363548" y="334980"/>
                </a:cubicBezTo>
                <a:cubicBezTo>
                  <a:pt x="352303" y="334980"/>
                  <a:pt x="343178" y="344105"/>
                  <a:pt x="343178" y="355350"/>
                </a:cubicBezTo>
                <a:cubicBezTo>
                  <a:pt x="343178" y="366605"/>
                  <a:pt x="352294" y="375721"/>
                  <a:pt x="363548" y="375721"/>
                </a:cubicBezTo>
                <a:cubicBezTo>
                  <a:pt x="374803" y="375721"/>
                  <a:pt x="383919" y="366605"/>
                  <a:pt x="383919" y="355350"/>
                </a:cubicBezTo>
                <a:moveTo>
                  <a:pt x="361713" y="74281"/>
                </a:moveTo>
                <a:cubicBezTo>
                  <a:pt x="351893" y="73577"/>
                  <a:pt x="343365" y="80964"/>
                  <a:pt x="342661" y="90784"/>
                </a:cubicBezTo>
                <a:lnTo>
                  <a:pt x="339204" y="139278"/>
                </a:lnTo>
                <a:cubicBezTo>
                  <a:pt x="338696" y="146469"/>
                  <a:pt x="342563" y="153250"/>
                  <a:pt x="349006" y="156476"/>
                </a:cubicBezTo>
                <a:cubicBezTo>
                  <a:pt x="355448" y="159701"/>
                  <a:pt x="363201" y="158730"/>
                  <a:pt x="368645" y="154016"/>
                </a:cubicBezTo>
                <a:lnTo>
                  <a:pt x="378447" y="145515"/>
                </a:lnTo>
                <a:cubicBezTo>
                  <a:pt x="393302" y="172765"/>
                  <a:pt x="400119" y="203677"/>
                  <a:pt x="398087" y="234642"/>
                </a:cubicBezTo>
                <a:cubicBezTo>
                  <a:pt x="397437" y="244462"/>
                  <a:pt x="404868" y="252954"/>
                  <a:pt x="414688" y="253614"/>
                </a:cubicBezTo>
                <a:cubicBezTo>
                  <a:pt x="424508" y="254264"/>
                  <a:pt x="433000" y="246833"/>
                  <a:pt x="433660" y="237013"/>
                </a:cubicBezTo>
                <a:cubicBezTo>
                  <a:pt x="436306" y="196655"/>
                  <a:pt x="426638" y="156449"/>
                  <a:pt x="405929" y="121705"/>
                </a:cubicBezTo>
                <a:lnTo>
                  <a:pt x="420614" y="108980"/>
                </a:lnTo>
                <a:cubicBezTo>
                  <a:pt x="426058" y="104258"/>
                  <a:pt x="428126" y="96728"/>
                  <a:pt x="425854" y="89893"/>
                </a:cubicBezTo>
                <a:cubicBezTo>
                  <a:pt x="423581" y="83050"/>
                  <a:pt x="417406" y="78255"/>
                  <a:pt x="410224" y="77739"/>
                </a:cubicBezTo>
                <a:lnTo>
                  <a:pt x="361713" y="74281"/>
                </a:lnTo>
                <a:moveTo>
                  <a:pt x="134287" y="395521"/>
                </a:moveTo>
                <a:cubicBezTo>
                  <a:pt x="137941" y="386378"/>
                  <a:pt x="148313" y="381940"/>
                  <a:pt x="157456" y="385594"/>
                </a:cubicBezTo>
                <a:cubicBezTo>
                  <a:pt x="181409" y="395182"/>
                  <a:pt x="205165" y="399905"/>
                  <a:pt x="230526" y="399905"/>
                </a:cubicBezTo>
                <a:cubicBezTo>
                  <a:pt x="240372" y="399905"/>
                  <a:pt x="248348" y="407880"/>
                  <a:pt x="248348" y="417727"/>
                </a:cubicBezTo>
                <a:cubicBezTo>
                  <a:pt x="248348" y="427573"/>
                  <a:pt x="240372" y="435549"/>
                  <a:pt x="230526" y="435549"/>
                </a:cubicBezTo>
                <a:cubicBezTo>
                  <a:pt x="200442" y="435549"/>
                  <a:pt x="172212" y="429899"/>
                  <a:pt x="144214" y="418689"/>
                </a:cubicBezTo>
                <a:cubicBezTo>
                  <a:pt x="135072" y="415036"/>
                  <a:pt x="130634" y="404663"/>
                  <a:pt x="134287" y="395521"/>
                </a:cubicBezTo>
                <a:moveTo>
                  <a:pt x="251484" y="137406"/>
                </a:moveTo>
                <a:lnTo>
                  <a:pt x="258613" y="160575"/>
                </a:lnTo>
                <a:cubicBezTo>
                  <a:pt x="260395" y="169486"/>
                  <a:pt x="269306" y="173050"/>
                  <a:pt x="278217" y="171268"/>
                </a:cubicBezTo>
                <a:lnTo>
                  <a:pt x="301385" y="165921"/>
                </a:lnTo>
                <a:cubicBezTo>
                  <a:pt x="322772" y="160575"/>
                  <a:pt x="337029" y="185525"/>
                  <a:pt x="322772" y="201565"/>
                </a:cubicBezTo>
                <a:lnTo>
                  <a:pt x="306732" y="219387"/>
                </a:lnTo>
                <a:cubicBezTo>
                  <a:pt x="301385" y="226516"/>
                  <a:pt x="301385" y="235427"/>
                  <a:pt x="306732" y="240773"/>
                </a:cubicBezTo>
                <a:lnTo>
                  <a:pt x="322772" y="258595"/>
                </a:lnTo>
                <a:cubicBezTo>
                  <a:pt x="337029" y="274635"/>
                  <a:pt x="322772" y="299585"/>
                  <a:pt x="301385" y="294239"/>
                </a:cubicBezTo>
                <a:lnTo>
                  <a:pt x="278217" y="288892"/>
                </a:lnTo>
                <a:cubicBezTo>
                  <a:pt x="269306" y="287110"/>
                  <a:pt x="262177" y="292457"/>
                  <a:pt x="258613" y="299585"/>
                </a:cubicBezTo>
                <a:lnTo>
                  <a:pt x="251484" y="322754"/>
                </a:lnTo>
                <a:cubicBezTo>
                  <a:pt x="244355" y="344140"/>
                  <a:pt x="215840" y="344140"/>
                  <a:pt x="210494" y="322754"/>
                </a:cubicBezTo>
                <a:lnTo>
                  <a:pt x="203365" y="299585"/>
                </a:lnTo>
                <a:cubicBezTo>
                  <a:pt x="201583" y="290675"/>
                  <a:pt x="192672" y="287110"/>
                  <a:pt x="183761" y="288892"/>
                </a:cubicBezTo>
                <a:lnTo>
                  <a:pt x="160593" y="294239"/>
                </a:lnTo>
                <a:cubicBezTo>
                  <a:pt x="139206" y="299585"/>
                  <a:pt x="124949" y="274635"/>
                  <a:pt x="139206" y="258595"/>
                </a:cubicBezTo>
                <a:lnTo>
                  <a:pt x="155246" y="240773"/>
                </a:lnTo>
                <a:cubicBezTo>
                  <a:pt x="160593" y="233644"/>
                  <a:pt x="160593" y="224734"/>
                  <a:pt x="155246" y="219387"/>
                </a:cubicBezTo>
                <a:lnTo>
                  <a:pt x="139206" y="201565"/>
                </a:lnTo>
                <a:cubicBezTo>
                  <a:pt x="124949" y="185525"/>
                  <a:pt x="139206" y="160575"/>
                  <a:pt x="160593" y="165921"/>
                </a:cubicBezTo>
                <a:lnTo>
                  <a:pt x="183761" y="171268"/>
                </a:lnTo>
                <a:cubicBezTo>
                  <a:pt x="192672" y="173050"/>
                  <a:pt x="199801" y="167703"/>
                  <a:pt x="203365" y="160575"/>
                </a:cubicBezTo>
                <a:lnTo>
                  <a:pt x="210494" y="137406"/>
                </a:lnTo>
                <a:cubicBezTo>
                  <a:pt x="215840" y="116020"/>
                  <a:pt x="246138" y="116020"/>
                  <a:pt x="251484" y="137406"/>
                </a:cubicBezTo>
                <a:moveTo>
                  <a:pt x="230989" y="255369"/>
                </a:moveTo>
                <a:cubicBezTo>
                  <a:pt x="244961" y="255369"/>
                  <a:pt x="256278" y="244052"/>
                  <a:pt x="256278" y="230080"/>
                </a:cubicBezTo>
                <a:cubicBezTo>
                  <a:pt x="256278" y="216108"/>
                  <a:pt x="244961" y="204791"/>
                  <a:pt x="230989" y="204791"/>
                </a:cubicBezTo>
                <a:cubicBezTo>
                  <a:pt x="217026" y="204791"/>
                  <a:pt x="205700" y="216117"/>
                  <a:pt x="205700" y="230080"/>
                </a:cubicBezTo>
                <a:cubicBezTo>
                  <a:pt x="205700" y="244044"/>
                  <a:pt x="217026" y="255369"/>
                  <a:pt x="230989" y="255369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5"/>
          <p:cNvSpPr txBox="1"/>
          <p:nvPr/>
        </p:nvSpPr>
        <p:spPr>
          <a:xfrm>
            <a:off x="5967977" y="2848548"/>
            <a:ext cx="910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Integrates new</a:t>
            </a:r>
            <a:b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within existing</a:t>
            </a:r>
            <a:endParaRPr/>
          </a:p>
        </p:txBody>
      </p:sp>
      <p:sp>
        <p:nvSpPr>
          <p:cNvPr id="186" name="Google Shape;186;p25"/>
          <p:cNvSpPr txBox="1"/>
          <p:nvPr/>
        </p:nvSpPr>
        <p:spPr>
          <a:xfrm>
            <a:off x="4094363" y="2848548"/>
            <a:ext cx="9507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Strict</a:t>
            </a:r>
            <a:b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Compliance</a:t>
            </a:r>
            <a:endParaRPr/>
          </a:p>
        </p:txBody>
      </p:sp>
      <p:sp>
        <p:nvSpPr>
          <p:cNvPr id="187" name="Google Shape;187;p25"/>
          <p:cNvSpPr txBox="1"/>
          <p:nvPr/>
        </p:nvSpPr>
        <p:spPr>
          <a:xfrm>
            <a:off x="2142067" y="2844199"/>
            <a:ext cx="11484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Limits connectivity</a:t>
            </a:r>
            <a:b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and access</a:t>
            </a:r>
            <a:endParaRPr/>
          </a:p>
        </p:txBody>
      </p:sp>
      <p:sp>
        <p:nvSpPr>
          <p:cNvPr id="188" name="Google Shape;188;p25"/>
          <p:cNvSpPr txBox="1"/>
          <p:nvPr/>
        </p:nvSpPr>
        <p:spPr>
          <a:xfrm>
            <a:off x="5971006" y="2326709"/>
            <a:ext cx="9045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Brownfield</a:t>
            </a:r>
            <a:b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Network</a:t>
            </a:r>
            <a:endParaRPr/>
          </a:p>
        </p:txBody>
      </p:sp>
      <p:sp>
        <p:nvSpPr>
          <p:cNvPr id="189" name="Google Shape;189;p25"/>
          <p:cNvSpPr txBox="1"/>
          <p:nvPr/>
        </p:nvSpPr>
        <p:spPr>
          <a:xfrm>
            <a:off x="3937620" y="3574773"/>
            <a:ext cx="12642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Ensures integrity and</a:t>
            </a:r>
            <a:b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0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safety</a:t>
            </a:r>
            <a:endParaRPr/>
          </a:p>
        </p:txBody>
      </p:sp>
      <p:sp>
        <p:nvSpPr>
          <p:cNvPr id="190" name="Google Shape;190;p25"/>
          <p:cNvSpPr txBox="1"/>
          <p:nvPr/>
        </p:nvSpPr>
        <p:spPr>
          <a:xfrm>
            <a:off x="2164789" y="2326709"/>
            <a:ext cx="1103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Air-</a:t>
            </a:r>
            <a:r>
              <a:rPr lang="en"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g</a:t>
            </a: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apped</a:t>
            </a:r>
            <a:b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0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</a:t>
            </a:r>
            <a:r>
              <a:rPr lang="en"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nvironment</a:t>
            </a:r>
            <a:endParaRPr/>
          </a:p>
        </p:txBody>
      </p:sp>
      <p:sp>
        <p:nvSpPr>
          <p:cNvPr id="191" name="Google Shape;191;p25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 are today?</a:t>
            </a:r>
            <a:endParaRPr/>
          </a:p>
        </p:txBody>
      </p:sp>
      <p:sp>
        <p:nvSpPr>
          <p:cNvPr id="197" name="Google Shape;197;p26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7"/>
          <p:cNvSpPr txBox="1"/>
          <p:nvPr/>
        </p:nvSpPr>
        <p:spPr>
          <a:xfrm>
            <a:off x="503700" y="2236687"/>
            <a:ext cx="23196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Team Members</a:t>
            </a:r>
            <a:endParaRPr sz="21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03" name="Google Shape;203;p27"/>
          <p:cNvSpPr txBox="1"/>
          <p:nvPr/>
        </p:nvSpPr>
        <p:spPr>
          <a:xfrm>
            <a:off x="80850" y="4679700"/>
            <a:ext cx="29610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i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As of 29.05.2026</a:t>
            </a:r>
            <a:endParaRPr sz="1100" i="1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04" name="Google Shape;204;p27"/>
          <p:cNvSpPr txBox="1">
            <a:spLocks noGrp="1"/>
          </p:cNvSpPr>
          <p:nvPr>
            <p:ph type="title"/>
          </p:nvPr>
        </p:nvSpPr>
        <p:spPr>
          <a:xfrm>
            <a:off x="0" y="444500"/>
            <a:ext cx="91440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7500"/>
              <a:t>5 | 4 | 719</a:t>
            </a:r>
            <a:endParaRPr sz="7500"/>
          </a:p>
        </p:txBody>
      </p:sp>
      <p:sp>
        <p:nvSpPr>
          <p:cNvPr id="205" name="Google Shape;205;p27"/>
          <p:cNvSpPr txBox="1"/>
          <p:nvPr/>
        </p:nvSpPr>
        <p:spPr>
          <a:xfrm>
            <a:off x="0" y="2964500"/>
            <a:ext cx="9144000" cy="13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solidFill>
                  <a:srgbClr val="FFFF00"/>
                </a:solidFill>
                <a:latin typeface="Space Mono"/>
                <a:ea typeface="Space Mono"/>
                <a:cs typeface="Space Mono"/>
                <a:sym typeface="Space Mono"/>
              </a:rPr>
              <a:t>106,654</a:t>
            </a:r>
            <a:endParaRPr/>
          </a:p>
        </p:txBody>
      </p:sp>
      <p:sp>
        <p:nvSpPr>
          <p:cNvPr id="206" name="Google Shape;206;p27"/>
          <p:cNvSpPr txBox="1"/>
          <p:nvPr/>
        </p:nvSpPr>
        <p:spPr>
          <a:xfrm>
            <a:off x="2823300" y="2236675"/>
            <a:ext cx="23196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Apps</a:t>
            </a:r>
            <a:endParaRPr sz="21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07" name="Google Shape;207;p27"/>
          <p:cNvSpPr txBox="1"/>
          <p:nvPr/>
        </p:nvSpPr>
        <p:spPr>
          <a:xfrm>
            <a:off x="5153000" y="2236687"/>
            <a:ext cx="35157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Workflow Executions</a:t>
            </a:r>
            <a:endParaRPr sz="21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08" name="Google Shape;208;p27"/>
          <p:cNvSpPr txBox="1"/>
          <p:nvPr/>
        </p:nvSpPr>
        <p:spPr>
          <a:xfrm>
            <a:off x="243300" y="4133683"/>
            <a:ext cx="8754300" cy="46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Sub-process executions</a:t>
            </a:r>
            <a:endParaRPr sz="21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09" name="Google Shape;209;p27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Implemented Use Cases until Today</a:t>
            </a:r>
            <a:endParaRPr/>
          </a:p>
        </p:txBody>
      </p:sp>
      <p:sp>
        <p:nvSpPr>
          <p:cNvPr id="215" name="Google Shape;215;p28"/>
          <p:cNvSpPr/>
          <p:nvPr/>
        </p:nvSpPr>
        <p:spPr>
          <a:xfrm>
            <a:off x="311700" y="3816948"/>
            <a:ext cx="8523514" cy="1015938"/>
          </a:xfrm>
          <a:custGeom>
            <a:avLst/>
            <a:gdLst/>
            <a:ahLst/>
            <a:cxnLst/>
            <a:rect l="l" t="t" r="r" b="b"/>
            <a:pathLst>
              <a:path w="7837714" h="974521" extrusionOk="0">
                <a:moveTo>
                  <a:pt x="4471252" y="291824"/>
                </a:moveTo>
                <a:cubicBezTo>
                  <a:pt x="4648140" y="173344"/>
                  <a:pt x="4863767" y="28942"/>
                  <a:pt x="5240295" y="0"/>
                </a:cubicBezTo>
                <a:cubicBezTo>
                  <a:pt x="5304573" y="83096"/>
                  <a:pt x="5388428" y="141764"/>
                  <a:pt x="5388428" y="141764"/>
                </a:cubicBezTo>
                <a:cubicBezTo>
                  <a:pt x="5388428" y="141764"/>
                  <a:pt x="5471328" y="83765"/>
                  <a:pt x="5535451" y="1420"/>
                </a:cubicBezTo>
                <a:cubicBezTo>
                  <a:pt x="5901219" y="33391"/>
                  <a:pt x="6112984" y="175091"/>
                  <a:pt x="6287185" y="291652"/>
                </a:cubicBezTo>
                <a:cubicBezTo>
                  <a:pt x="6421308" y="381508"/>
                  <a:pt x="6525574" y="451297"/>
                  <a:pt x="6699139" y="475479"/>
                </a:cubicBezTo>
                <a:cubicBezTo>
                  <a:pt x="6764355" y="566103"/>
                  <a:pt x="6858000" y="631621"/>
                  <a:pt x="6858000" y="631621"/>
                </a:cubicBezTo>
                <a:cubicBezTo>
                  <a:pt x="6858000" y="631621"/>
                  <a:pt x="6955563" y="563368"/>
                  <a:pt x="7020877" y="469821"/>
                </a:cubicBezTo>
                <a:cubicBezTo>
                  <a:pt x="7173908" y="441557"/>
                  <a:pt x="7272827" y="375336"/>
                  <a:pt x="7397520" y="291865"/>
                </a:cubicBezTo>
                <a:cubicBezTo>
                  <a:pt x="7515257" y="213030"/>
                  <a:pt x="7649984" y="122831"/>
                  <a:pt x="7837714" y="62693"/>
                </a:cubicBezTo>
                <a:lnTo>
                  <a:pt x="7837714" y="620183"/>
                </a:lnTo>
                <a:cubicBezTo>
                  <a:pt x="7809474" y="638047"/>
                  <a:pt x="7780850" y="657200"/>
                  <a:pt x="7750723" y="677366"/>
                </a:cubicBezTo>
                <a:cubicBezTo>
                  <a:pt x="7552739" y="809937"/>
                  <a:pt x="7306921" y="974521"/>
                  <a:pt x="6842487" y="974521"/>
                </a:cubicBezTo>
                <a:cubicBezTo>
                  <a:pt x="6377940" y="974521"/>
                  <a:pt x="6131950" y="809848"/>
                  <a:pt x="5934292" y="677505"/>
                </a:cubicBezTo>
                <a:cubicBezTo>
                  <a:pt x="5767088" y="565572"/>
                  <a:pt x="5646175" y="484664"/>
                  <a:pt x="5379121" y="484664"/>
                </a:cubicBezTo>
                <a:cubicBezTo>
                  <a:pt x="5112100" y="484664"/>
                  <a:pt x="4991260" y="565556"/>
                  <a:pt x="4824088" y="677472"/>
                </a:cubicBezTo>
                <a:cubicBezTo>
                  <a:pt x="4626251" y="809937"/>
                  <a:pt x="4380433" y="974521"/>
                  <a:pt x="3915999" y="974521"/>
                </a:cubicBezTo>
                <a:cubicBezTo>
                  <a:pt x="3451451" y="974521"/>
                  <a:pt x="3205543" y="809848"/>
                  <a:pt x="3008049" y="677505"/>
                </a:cubicBezTo>
                <a:cubicBezTo>
                  <a:pt x="2840844" y="565491"/>
                  <a:pt x="2719931" y="484664"/>
                  <a:pt x="2452878" y="484664"/>
                </a:cubicBezTo>
                <a:cubicBezTo>
                  <a:pt x="2185856" y="484664"/>
                  <a:pt x="2065017" y="565556"/>
                  <a:pt x="1897845" y="677472"/>
                </a:cubicBezTo>
                <a:cubicBezTo>
                  <a:pt x="1700008" y="809929"/>
                  <a:pt x="1454189" y="974521"/>
                  <a:pt x="989756" y="974521"/>
                </a:cubicBezTo>
                <a:cubicBezTo>
                  <a:pt x="525241" y="974521"/>
                  <a:pt x="279341" y="809872"/>
                  <a:pt x="81691" y="677537"/>
                </a:cubicBezTo>
                <a:cubicBezTo>
                  <a:pt x="53418" y="658612"/>
                  <a:pt x="26509" y="640602"/>
                  <a:pt x="0" y="623718"/>
                </a:cubicBezTo>
                <a:lnTo>
                  <a:pt x="0" y="64440"/>
                </a:lnTo>
                <a:cubicBezTo>
                  <a:pt x="184872" y="124538"/>
                  <a:pt x="318137" y="213716"/>
                  <a:pt x="434617" y="291652"/>
                </a:cubicBezTo>
                <a:cubicBezTo>
                  <a:pt x="561115" y="376406"/>
                  <a:pt x="661045" y="443296"/>
                  <a:pt x="817604" y="470916"/>
                </a:cubicBezTo>
                <a:cubicBezTo>
                  <a:pt x="882910" y="563899"/>
                  <a:pt x="979714" y="631621"/>
                  <a:pt x="979714" y="631621"/>
                </a:cubicBezTo>
                <a:cubicBezTo>
                  <a:pt x="979714" y="631621"/>
                  <a:pt x="1073954" y="565695"/>
                  <a:pt x="1139195" y="474622"/>
                </a:cubicBezTo>
                <a:cubicBezTo>
                  <a:pt x="1309126" y="449680"/>
                  <a:pt x="1412462" y="380504"/>
                  <a:pt x="1544870" y="291865"/>
                </a:cubicBezTo>
                <a:cubicBezTo>
                  <a:pt x="1719970" y="174625"/>
                  <a:pt x="1932910" y="32077"/>
                  <a:pt x="2301920" y="979"/>
                </a:cubicBezTo>
                <a:cubicBezTo>
                  <a:pt x="2366091" y="83561"/>
                  <a:pt x="2449285" y="141764"/>
                  <a:pt x="2449285" y="141764"/>
                </a:cubicBezTo>
                <a:cubicBezTo>
                  <a:pt x="2449285" y="141764"/>
                  <a:pt x="2532871" y="83283"/>
                  <a:pt x="2597100" y="408"/>
                </a:cubicBezTo>
                <a:cubicBezTo>
                  <a:pt x="2970461" y="30256"/>
                  <a:pt x="3184985" y="173882"/>
                  <a:pt x="3360991" y="291824"/>
                </a:cubicBezTo>
                <a:cubicBezTo>
                  <a:pt x="3491252" y="379092"/>
                  <a:pt x="3593420" y="447427"/>
                  <a:pt x="3758477" y="473365"/>
                </a:cubicBezTo>
                <a:cubicBezTo>
                  <a:pt x="3823751" y="565082"/>
                  <a:pt x="3918857" y="631621"/>
                  <a:pt x="3918857" y="631621"/>
                </a:cubicBezTo>
                <a:cubicBezTo>
                  <a:pt x="3918857" y="631621"/>
                  <a:pt x="4014648" y="564609"/>
                  <a:pt x="4079938" y="472369"/>
                </a:cubicBezTo>
                <a:cubicBezTo>
                  <a:pt x="4241387" y="445704"/>
                  <a:pt x="4342575" y="377965"/>
                  <a:pt x="4471195" y="291865"/>
                </a:cubicBezTo>
              </a:path>
            </a:pathLst>
          </a:custGeom>
          <a:solidFill>
            <a:srgbClr val="A3A3A3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28"/>
          <p:cNvSpPr/>
          <p:nvPr/>
        </p:nvSpPr>
        <p:spPr>
          <a:xfrm>
            <a:off x="311700" y="3816948"/>
            <a:ext cx="8523514" cy="1015933"/>
          </a:xfrm>
          <a:custGeom>
            <a:avLst/>
            <a:gdLst/>
            <a:ahLst/>
            <a:cxnLst/>
            <a:rect l="l" t="t" r="r" b="b"/>
            <a:pathLst>
              <a:path w="7837714" h="974516" extrusionOk="0">
                <a:moveTo>
                  <a:pt x="7837714" y="620279"/>
                </a:moveTo>
                <a:cubicBezTo>
                  <a:pt x="7809530" y="638105"/>
                  <a:pt x="7780968" y="657225"/>
                  <a:pt x="7750905" y="677349"/>
                </a:cubicBezTo>
                <a:lnTo>
                  <a:pt x="7750893" y="677358"/>
                </a:lnTo>
                <a:lnTo>
                  <a:pt x="7750683" y="677499"/>
                </a:lnTo>
                <a:lnTo>
                  <a:pt x="7750533" y="677599"/>
                </a:lnTo>
                <a:cubicBezTo>
                  <a:pt x="7552900" y="809925"/>
                  <a:pt x="7307081" y="974516"/>
                  <a:pt x="6842651" y="974516"/>
                </a:cubicBezTo>
                <a:lnTo>
                  <a:pt x="6842569" y="974516"/>
                </a:lnTo>
                <a:cubicBezTo>
                  <a:pt x="6378103" y="974516"/>
                  <a:pt x="6132113" y="809842"/>
                  <a:pt x="5934456" y="677499"/>
                </a:cubicBezTo>
                <a:cubicBezTo>
                  <a:pt x="5767251" y="565567"/>
                  <a:pt x="5646338" y="484658"/>
                  <a:pt x="5379284" y="484658"/>
                </a:cubicBezTo>
                <a:cubicBezTo>
                  <a:pt x="5112259" y="484658"/>
                  <a:pt x="4991425" y="565549"/>
                  <a:pt x="4824250" y="677462"/>
                </a:cubicBezTo>
                <a:lnTo>
                  <a:pt x="4824194" y="677499"/>
                </a:lnTo>
                <a:lnTo>
                  <a:pt x="4824045" y="677599"/>
                </a:lnTo>
                <a:cubicBezTo>
                  <a:pt x="4626412" y="809925"/>
                  <a:pt x="4380593" y="974516"/>
                  <a:pt x="3916162" y="974516"/>
                </a:cubicBezTo>
                <a:cubicBezTo>
                  <a:pt x="3451615" y="974516"/>
                  <a:pt x="3205706" y="809842"/>
                  <a:pt x="3008212" y="677499"/>
                </a:cubicBezTo>
                <a:cubicBezTo>
                  <a:pt x="2841008" y="565485"/>
                  <a:pt x="2720095" y="484658"/>
                  <a:pt x="2453041" y="484658"/>
                </a:cubicBezTo>
                <a:cubicBezTo>
                  <a:pt x="2186016" y="484658"/>
                  <a:pt x="2065182" y="565549"/>
                  <a:pt x="1898005" y="677463"/>
                </a:cubicBezTo>
                <a:lnTo>
                  <a:pt x="1897951" y="677499"/>
                </a:lnTo>
                <a:lnTo>
                  <a:pt x="1897802" y="677598"/>
                </a:lnTo>
                <a:cubicBezTo>
                  <a:pt x="1700170" y="809925"/>
                  <a:pt x="1454350" y="974516"/>
                  <a:pt x="989919" y="974516"/>
                </a:cubicBezTo>
                <a:cubicBezTo>
                  <a:pt x="525406" y="974516"/>
                  <a:pt x="279501" y="809867"/>
                  <a:pt x="81851" y="677529"/>
                </a:cubicBezTo>
                <a:lnTo>
                  <a:pt x="81806" y="677499"/>
                </a:lnTo>
                <a:cubicBezTo>
                  <a:pt x="53523" y="658565"/>
                  <a:pt x="26564" y="640520"/>
                  <a:pt x="0" y="623603"/>
                </a:cubicBezTo>
                <a:moveTo>
                  <a:pt x="7665364" y="424688"/>
                </a:moveTo>
                <a:lnTo>
                  <a:pt x="7537886" y="508902"/>
                </a:lnTo>
                <a:moveTo>
                  <a:pt x="7300701" y="643202"/>
                </a:moveTo>
                <a:lnTo>
                  <a:pt x="7436469" y="573252"/>
                </a:lnTo>
                <a:moveTo>
                  <a:pt x="171011" y="427251"/>
                </a:moveTo>
                <a:lnTo>
                  <a:pt x="297822" y="511138"/>
                </a:lnTo>
                <a:moveTo>
                  <a:pt x="398715" y="574938"/>
                </a:moveTo>
                <a:lnTo>
                  <a:pt x="534001" y="644222"/>
                </a:lnTo>
                <a:moveTo>
                  <a:pt x="646296" y="684587"/>
                </a:moveTo>
                <a:lnTo>
                  <a:pt x="794705" y="716484"/>
                </a:lnTo>
                <a:moveTo>
                  <a:pt x="913502" y="727762"/>
                </a:moveTo>
                <a:lnTo>
                  <a:pt x="1063438" y="727888"/>
                </a:lnTo>
                <a:moveTo>
                  <a:pt x="1177788" y="717470"/>
                </a:moveTo>
                <a:lnTo>
                  <a:pt x="1322089" y="687778"/>
                </a:lnTo>
                <a:moveTo>
                  <a:pt x="1430391" y="650566"/>
                </a:moveTo>
                <a:lnTo>
                  <a:pt x="1562454" y="585608"/>
                </a:lnTo>
                <a:moveTo>
                  <a:pt x="1782714" y="443937"/>
                </a:moveTo>
                <a:lnTo>
                  <a:pt x="1660017" y="525434"/>
                </a:lnTo>
                <a:moveTo>
                  <a:pt x="2012332" y="318792"/>
                </a:moveTo>
                <a:lnTo>
                  <a:pt x="1880275" y="383758"/>
                </a:lnTo>
                <a:moveTo>
                  <a:pt x="2264931" y="251873"/>
                </a:moveTo>
                <a:lnTo>
                  <a:pt x="2120632" y="281572"/>
                </a:lnTo>
                <a:moveTo>
                  <a:pt x="2379281" y="241453"/>
                </a:moveTo>
                <a:lnTo>
                  <a:pt x="2526638" y="241452"/>
                </a:lnTo>
                <a:moveTo>
                  <a:pt x="2785275" y="281569"/>
                </a:moveTo>
                <a:lnTo>
                  <a:pt x="2640982" y="251872"/>
                </a:lnTo>
                <a:moveTo>
                  <a:pt x="3025619" y="383756"/>
                </a:moveTo>
                <a:lnTo>
                  <a:pt x="2893569" y="318789"/>
                </a:lnTo>
                <a:moveTo>
                  <a:pt x="3123172" y="443937"/>
                </a:moveTo>
                <a:lnTo>
                  <a:pt x="3245860" y="525436"/>
                </a:lnTo>
                <a:moveTo>
                  <a:pt x="3343416" y="585611"/>
                </a:moveTo>
                <a:lnTo>
                  <a:pt x="3475471" y="650569"/>
                </a:lnTo>
                <a:moveTo>
                  <a:pt x="3583767" y="687780"/>
                </a:moveTo>
                <a:lnTo>
                  <a:pt x="3728062" y="717471"/>
                </a:lnTo>
                <a:moveTo>
                  <a:pt x="3842405" y="727888"/>
                </a:moveTo>
                <a:lnTo>
                  <a:pt x="3989763" y="727888"/>
                </a:lnTo>
                <a:moveTo>
                  <a:pt x="4104112" y="717470"/>
                </a:moveTo>
                <a:lnTo>
                  <a:pt x="4248414" y="687776"/>
                </a:lnTo>
                <a:moveTo>
                  <a:pt x="4356716" y="650561"/>
                </a:moveTo>
                <a:lnTo>
                  <a:pt x="4488776" y="585598"/>
                </a:lnTo>
                <a:moveTo>
                  <a:pt x="4709032" y="443920"/>
                </a:moveTo>
                <a:lnTo>
                  <a:pt x="4586337" y="525419"/>
                </a:lnTo>
                <a:moveTo>
                  <a:pt x="4938653" y="318779"/>
                </a:moveTo>
                <a:lnTo>
                  <a:pt x="4806593" y="383741"/>
                </a:lnTo>
                <a:moveTo>
                  <a:pt x="5191256" y="251870"/>
                </a:moveTo>
                <a:lnTo>
                  <a:pt x="5046955" y="281564"/>
                </a:lnTo>
                <a:moveTo>
                  <a:pt x="5305605" y="241452"/>
                </a:moveTo>
                <a:lnTo>
                  <a:pt x="5452969" y="241452"/>
                </a:lnTo>
                <a:moveTo>
                  <a:pt x="5711633" y="281568"/>
                </a:moveTo>
                <a:lnTo>
                  <a:pt x="5567326" y="251871"/>
                </a:lnTo>
                <a:moveTo>
                  <a:pt x="5952005" y="383754"/>
                </a:moveTo>
                <a:lnTo>
                  <a:pt x="5819940" y="318787"/>
                </a:lnTo>
                <a:moveTo>
                  <a:pt x="6049571" y="443936"/>
                </a:moveTo>
                <a:lnTo>
                  <a:pt x="6172274" y="525436"/>
                </a:lnTo>
                <a:moveTo>
                  <a:pt x="6269844" y="585613"/>
                </a:moveTo>
                <a:lnTo>
                  <a:pt x="6401913" y="650571"/>
                </a:lnTo>
                <a:moveTo>
                  <a:pt x="6510222" y="687782"/>
                </a:moveTo>
                <a:lnTo>
                  <a:pt x="6654531" y="717471"/>
                </a:lnTo>
                <a:moveTo>
                  <a:pt x="6768887" y="727888"/>
                </a:moveTo>
                <a:lnTo>
                  <a:pt x="6919197" y="727744"/>
                </a:lnTo>
                <a:moveTo>
                  <a:pt x="7038720" y="716327"/>
                </a:moveTo>
                <a:lnTo>
                  <a:pt x="7187804" y="684067"/>
                </a:lnTo>
                <a:moveTo>
                  <a:pt x="7837714" y="62748"/>
                </a:moveTo>
                <a:cubicBezTo>
                  <a:pt x="7650054" y="122886"/>
                  <a:pt x="7515343" y="213073"/>
                  <a:pt x="7397740" y="291815"/>
                </a:cubicBezTo>
                <a:cubicBezTo>
                  <a:pt x="7272985" y="375330"/>
                  <a:pt x="7174001" y="441574"/>
                  <a:pt x="7020891" y="469826"/>
                </a:cubicBezTo>
                <a:moveTo>
                  <a:pt x="0" y="64429"/>
                </a:moveTo>
                <a:cubicBezTo>
                  <a:pt x="184868" y="124526"/>
                  <a:pt x="318137" y="213703"/>
                  <a:pt x="434613" y="291642"/>
                </a:cubicBezTo>
                <a:lnTo>
                  <a:pt x="434748" y="291732"/>
                </a:lnTo>
                <a:cubicBezTo>
                  <a:pt x="561125" y="376396"/>
                  <a:pt x="661011" y="443288"/>
                  <a:pt x="817599" y="470908"/>
                </a:cubicBezTo>
                <a:moveTo>
                  <a:pt x="1139230" y="474598"/>
                </a:moveTo>
                <a:cubicBezTo>
                  <a:pt x="1309124" y="449648"/>
                  <a:pt x="1412509" y="380460"/>
                  <a:pt x="1544927" y="291815"/>
                </a:cubicBezTo>
                <a:cubicBezTo>
                  <a:pt x="1719965" y="174617"/>
                  <a:pt x="1932905" y="32066"/>
                  <a:pt x="2301907" y="973"/>
                </a:cubicBezTo>
                <a:moveTo>
                  <a:pt x="2597108" y="392"/>
                </a:moveTo>
                <a:cubicBezTo>
                  <a:pt x="2970464" y="30249"/>
                  <a:pt x="3185002" y="173871"/>
                  <a:pt x="3361154" y="291815"/>
                </a:cubicBezTo>
                <a:cubicBezTo>
                  <a:pt x="3491360" y="379042"/>
                  <a:pt x="3593494" y="447357"/>
                  <a:pt x="3758427" y="473320"/>
                </a:cubicBezTo>
                <a:moveTo>
                  <a:pt x="4079970" y="472383"/>
                </a:moveTo>
                <a:cubicBezTo>
                  <a:pt x="4241492" y="445733"/>
                  <a:pt x="4342702" y="377979"/>
                  <a:pt x="4471360" y="291851"/>
                </a:cubicBezTo>
                <a:lnTo>
                  <a:pt x="4471415" y="291815"/>
                </a:lnTo>
                <a:lnTo>
                  <a:pt x="4471435" y="291801"/>
                </a:lnTo>
                <a:cubicBezTo>
                  <a:pt x="4648296" y="173334"/>
                  <a:pt x="4863823" y="28966"/>
                  <a:pt x="5240286" y="0"/>
                </a:cubicBezTo>
                <a:moveTo>
                  <a:pt x="5535547" y="1404"/>
                </a:moveTo>
                <a:cubicBezTo>
                  <a:pt x="5901335" y="33346"/>
                  <a:pt x="6113045" y="175011"/>
                  <a:pt x="6287240" y="291573"/>
                </a:cubicBezTo>
                <a:lnTo>
                  <a:pt x="6287479" y="291732"/>
                </a:lnTo>
                <a:cubicBezTo>
                  <a:pt x="6421406" y="381454"/>
                  <a:pt x="6525688" y="451218"/>
                  <a:pt x="6699083" y="475434"/>
                </a:cubicBezTo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28"/>
          <p:cNvSpPr/>
          <p:nvPr/>
        </p:nvSpPr>
        <p:spPr>
          <a:xfrm>
            <a:off x="631225" y="1468372"/>
            <a:ext cx="1491615" cy="1827497"/>
          </a:xfrm>
          <a:custGeom>
            <a:avLst/>
            <a:gdLst/>
            <a:ahLst/>
            <a:cxnLst/>
            <a:rect l="l" t="t" r="r" b="b"/>
            <a:pathLst>
              <a:path w="1371600" h="1361264" extrusionOk="0">
                <a:moveTo>
                  <a:pt x="1273628" y="1273628"/>
                </a:moveTo>
                <a:lnTo>
                  <a:pt x="783771" y="1273628"/>
                </a:lnTo>
                <a:lnTo>
                  <a:pt x="708888" y="1348511"/>
                </a:lnTo>
                <a:cubicBezTo>
                  <a:pt x="696135" y="1361264"/>
                  <a:pt x="675464" y="1361264"/>
                  <a:pt x="662711" y="1348511"/>
                </a:cubicBezTo>
                <a:lnTo>
                  <a:pt x="587828" y="1273628"/>
                </a:lnTo>
                <a:lnTo>
                  <a:pt x="97971" y="1273628"/>
                </a:lnTo>
                <a:cubicBezTo>
                  <a:pt x="43866" y="1273628"/>
                  <a:pt x="0" y="1229761"/>
                  <a:pt x="0" y="1175657"/>
                </a:cubicBezTo>
                <a:lnTo>
                  <a:pt x="0" y="97971"/>
                </a:lnTo>
                <a:cubicBezTo>
                  <a:pt x="0" y="43866"/>
                  <a:pt x="43866" y="0"/>
                  <a:pt x="97971" y="0"/>
                </a:cubicBezTo>
                <a:lnTo>
                  <a:pt x="1273628" y="0"/>
                </a:lnTo>
                <a:cubicBezTo>
                  <a:pt x="1327733" y="0"/>
                  <a:pt x="1371600" y="43866"/>
                  <a:pt x="1371600" y="97971"/>
                </a:cubicBezTo>
                <a:lnTo>
                  <a:pt x="1371600" y="1175657"/>
                </a:lnTo>
                <a:cubicBezTo>
                  <a:pt x="1371600" y="1229761"/>
                  <a:pt x="1327733" y="1273628"/>
                  <a:pt x="1273628" y="1273628"/>
                </a:cubicBezTo>
              </a:path>
            </a:pathLst>
          </a:custGeom>
          <a:solidFill>
            <a:srgbClr val="4E88E6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28"/>
          <p:cNvSpPr/>
          <p:nvPr/>
        </p:nvSpPr>
        <p:spPr>
          <a:xfrm>
            <a:off x="631225" y="1468372"/>
            <a:ext cx="1491615" cy="1827493"/>
          </a:xfrm>
          <a:custGeom>
            <a:avLst/>
            <a:gdLst/>
            <a:ahLst/>
            <a:cxnLst/>
            <a:rect l="l" t="t" r="r" b="b"/>
            <a:pathLst>
              <a:path w="1371600" h="1361261" extrusionOk="0">
                <a:moveTo>
                  <a:pt x="0" y="97971"/>
                </a:moveTo>
                <a:cubicBezTo>
                  <a:pt x="0" y="43863"/>
                  <a:pt x="43863" y="0"/>
                  <a:pt x="97971" y="0"/>
                </a:cubicBezTo>
                <a:moveTo>
                  <a:pt x="1273628" y="0"/>
                </a:moveTo>
                <a:lnTo>
                  <a:pt x="97971" y="0"/>
                </a:lnTo>
                <a:moveTo>
                  <a:pt x="1371600" y="97971"/>
                </a:moveTo>
                <a:cubicBezTo>
                  <a:pt x="1371600" y="43863"/>
                  <a:pt x="1327736" y="0"/>
                  <a:pt x="1273628" y="0"/>
                </a:cubicBezTo>
                <a:moveTo>
                  <a:pt x="1371600" y="1175653"/>
                </a:moveTo>
                <a:lnTo>
                  <a:pt x="1371600" y="97971"/>
                </a:lnTo>
                <a:moveTo>
                  <a:pt x="1273628" y="1273628"/>
                </a:moveTo>
                <a:cubicBezTo>
                  <a:pt x="1327736" y="1273628"/>
                  <a:pt x="1371599" y="1229765"/>
                  <a:pt x="1371599" y="1175657"/>
                </a:cubicBezTo>
                <a:moveTo>
                  <a:pt x="97971" y="1273628"/>
                </a:moveTo>
                <a:lnTo>
                  <a:pt x="587828" y="1273628"/>
                </a:lnTo>
                <a:lnTo>
                  <a:pt x="662708" y="1348508"/>
                </a:lnTo>
                <a:cubicBezTo>
                  <a:pt x="675461" y="1361261"/>
                  <a:pt x="696138" y="1361261"/>
                  <a:pt x="708891" y="1348508"/>
                </a:cubicBezTo>
                <a:lnTo>
                  <a:pt x="783771" y="1273628"/>
                </a:lnTo>
                <a:lnTo>
                  <a:pt x="1273628" y="1273628"/>
                </a:lnTo>
                <a:moveTo>
                  <a:pt x="97971" y="1273628"/>
                </a:moveTo>
                <a:cubicBezTo>
                  <a:pt x="43863" y="1273628"/>
                  <a:pt x="0" y="1229765"/>
                  <a:pt x="0" y="1175657"/>
                </a:cubicBezTo>
                <a:moveTo>
                  <a:pt x="0" y="1175653"/>
                </a:moveTo>
                <a:lnTo>
                  <a:pt x="0" y="97971"/>
                </a:lnTo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1137135" y="3910613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9"/>
                </a:moveTo>
                <a:cubicBezTo>
                  <a:pt x="0" y="99441"/>
                  <a:pt x="98542" y="0"/>
                  <a:pt x="220109" y="0"/>
                </a:cubicBezTo>
                <a:lnTo>
                  <a:pt x="220762" y="0"/>
                </a:lnTo>
                <a:cubicBezTo>
                  <a:pt x="342328" y="0"/>
                  <a:pt x="440871" y="99441"/>
                  <a:pt x="440871" y="222109"/>
                </a:cubicBezTo>
                <a:cubicBezTo>
                  <a:pt x="440871" y="384619"/>
                  <a:pt x="220435" y="538842"/>
                  <a:pt x="220435" y="538842"/>
                </a:cubicBezTo>
                <a:cubicBezTo>
                  <a:pt x="220435" y="538842"/>
                  <a:pt x="0" y="384619"/>
                  <a:pt x="0" y="222109"/>
                </a:cubicBezTo>
              </a:path>
            </a:pathLst>
          </a:custGeom>
          <a:solidFill>
            <a:srgbClr val="4E88E6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28"/>
          <p:cNvSpPr/>
          <p:nvPr/>
        </p:nvSpPr>
        <p:spPr>
          <a:xfrm>
            <a:off x="1137135" y="3910613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8"/>
                </a:moveTo>
                <a:cubicBezTo>
                  <a:pt x="0" y="99440"/>
                  <a:pt x="98543" y="0"/>
                  <a:pt x="220106" y="0"/>
                </a:cubicBezTo>
                <a:lnTo>
                  <a:pt x="220764" y="0"/>
                </a:lnTo>
                <a:cubicBezTo>
                  <a:pt x="342327" y="0"/>
                  <a:pt x="440871" y="99440"/>
                  <a:pt x="440871" y="222108"/>
                </a:cubicBezTo>
                <a:cubicBezTo>
                  <a:pt x="440871" y="384617"/>
                  <a:pt x="220435" y="538842"/>
                  <a:pt x="220435" y="538842"/>
                </a:cubicBezTo>
                <a:cubicBezTo>
                  <a:pt x="220435" y="538842"/>
                  <a:pt x="0" y="384617"/>
                  <a:pt x="0" y="222108"/>
                </a:cubicBezTo>
                <a:close/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28"/>
          <p:cNvSpPr/>
          <p:nvPr/>
        </p:nvSpPr>
        <p:spPr>
          <a:xfrm>
            <a:off x="2228840" y="1665612"/>
            <a:ext cx="1491615" cy="1630206"/>
          </a:xfrm>
          <a:custGeom>
            <a:avLst/>
            <a:gdLst/>
            <a:ahLst/>
            <a:cxnLst/>
            <a:rect l="l" t="t" r="r" b="b"/>
            <a:pathLst>
              <a:path w="1371600" h="1214306" extrusionOk="0">
                <a:moveTo>
                  <a:pt x="1273628" y="1126671"/>
                </a:moveTo>
                <a:lnTo>
                  <a:pt x="783771" y="1126671"/>
                </a:lnTo>
                <a:lnTo>
                  <a:pt x="708888" y="1201554"/>
                </a:lnTo>
                <a:cubicBezTo>
                  <a:pt x="696135" y="1214306"/>
                  <a:pt x="675464" y="1214306"/>
                  <a:pt x="662711" y="1201554"/>
                </a:cubicBezTo>
                <a:lnTo>
                  <a:pt x="587828" y="1126671"/>
                </a:lnTo>
                <a:lnTo>
                  <a:pt x="97971" y="1126671"/>
                </a:lnTo>
                <a:cubicBezTo>
                  <a:pt x="43866" y="1126671"/>
                  <a:pt x="0" y="1082804"/>
                  <a:pt x="0" y="1028700"/>
                </a:cubicBezTo>
                <a:lnTo>
                  <a:pt x="0" y="97971"/>
                </a:lnTo>
                <a:cubicBezTo>
                  <a:pt x="0" y="43866"/>
                  <a:pt x="43866" y="0"/>
                  <a:pt x="97971" y="0"/>
                </a:cubicBezTo>
                <a:lnTo>
                  <a:pt x="1273628" y="0"/>
                </a:lnTo>
                <a:cubicBezTo>
                  <a:pt x="1327733" y="0"/>
                  <a:pt x="1371600" y="43866"/>
                  <a:pt x="1371600" y="97971"/>
                </a:cubicBezTo>
                <a:lnTo>
                  <a:pt x="1371600" y="1028700"/>
                </a:lnTo>
                <a:cubicBezTo>
                  <a:pt x="1371600" y="1082804"/>
                  <a:pt x="1327733" y="1126671"/>
                  <a:pt x="1273628" y="1126671"/>
                </a:cubicBezTo>
              </a:path>
            </a:pathLst>
          </a:custGeom>
          <a:solidFill>
            <a:srgbClr val="3BC482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2228840" y="1665612"/>
            <a:ext cx="1491615" cy="1630203"/>
          </a:xfrm>
          <a:custGeom>
            <a:avLst/>
            <a:gdLst/>
            <a:ahLst/>
            <a:cxnLst/>
            <a:rect l="l" t="t" r="r" b="b"/>
            <a:pathLst>
              <a:path w="1371600" h="1214304" extrusionOk="0">
                <a:moveTo>
                  <a:pt x="0" y="97971"/>
                </a:moveTo>
                <a:cubicBezTo>
                  <a:pt x="0" y="43863"/>
                  <a:pt x="43863" y="0"/>
                  <a:pt x="97971" y="0"/>
                </a:cubicBezTo>
                <a:moveTo>
                  <a:pt x="1273628" y="0"/>
                </a:moveTo>
                <a:lnTo>
                  <a:pt x="97971" y="0"/>
                </a:lnTo>
                <a:moveTo>
                  <a:pt x="1371600" y="97971"/>
                </a:moveTo>
                <a:cubicBezTo>
                  <a:pt x="1371600" y="43863"/>
                  <a:pt x="1327736" y="0"/>
                  <a:pt x="1273628" y="0"/>
                </a:cubicBezTo>
                <a:moveTo>
                  <a:pt x="1371600" y="1028696"/>
                </a:moveTo>
                <a:lnTo>
                  <a:pt x="1371600" y="97971"/>
                </a:lnTo>
                <a:moveTo>
                  <a:pt x="1273628" y="1126671"/>
                </a:moveTo>
                <a:cubicBezTo>
                  <a:pt x="1327736" y="1126671"/>
                  <a:pt x="1371599" y="1082807"/>
                  <a:pt x="1371599" y="1028700"/>
                </a:cubicBezTo>
                <a:moveTo>
                  <a:pt x="97971" y="1126671"/>
                </a:moveTo>
                <a:lnTo>
                  <a:pt x="587828" y="1126671"/>
                </a:lnTo>
                <a:lnTo>
                  <a:pt x="662708" y="1201550"/>
                </a:lnTo>
                <a:cubicBezTo>
                  <a:pt x="675461" y="1214304"/>
                  <a:pt x="696138" y="1214304"/>
                  <a:pt x="708891" y="1201550"/>
                </a:cubicBezTo>
                <a:lnTo>
                  <a:pt x="783771" y="1126671"/>
                </a:lnTo>
                <a:lnTo>
                  <a:pt x="1273628" y="1126671"/>
                </a:lnTo>
                <a:moveTo>
                  <a:pt x="97971" y="1126671"/>
                </a:moveTo>
                <a:cubicBezTo>
                  <a:pt x="43863" y="1126671"/>
                  <a:pt x="0" y="1082807"/>
                  <a:pt x="0" y="1028700"/>
                </a:cubicBezTo>
                <a:moveTo>
                  <a:pt x="0" y="1028696"/>
                </a:moveTo>
                <a:lnTo>
                  <a:pt x="0" y="97971"/>
                </a:lnTo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8"/>
          <p:cNvSpPr/>
          <p:nvPr/>
        </p:nvSpPr>
        <p:spPr>
          <a:xfrm>
            <a:off x="2734749" y="3408228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9"/>
                </a:moveTo>
                <a:cubicBezTo>
                  <a:pt x="0" y="99441"/>
                  <a:pt x="98542" y="0"/>
                  <a:pt x="220109" y="0"/>
                </a:cubicBezTo>
                <a:lnTo>
                  <a:pt x="220762" y="0"/>
                </a:lnTo>
                <a:cubicBezTo>
                  <a:pt x="342328" y="0"/>
                  <a:pt x="440871" y="99441"/>
                  <a:pt x="440871" y="222109"/>
                </a:cubicBezTo>
                <a:cubicBezTo>
                  <a:pt x="440871" y="384619"/>
                  <a:pt x="220435" y="538842"/>
                  <a:pt x="220435" y="538842"/>
                </a:cubicBezTo>
                <a:cubicBezTo>
                  <a:pt x="220435" y="538842"/>
                  <a:pt x="0" y="384619"/>
                  <a:pt x="0" y="222109"/>
                </a:cubicBezTo>
              </a:path>
            </a:pathLst>
          </a:custGeom>
          <a:solidFill>
            <a:srgbClr val="3BC482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2734749" y="3408228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8"/>
                </a:moveTo>
                <a:cubicBezTo>
                  <a:pt x="0" y="99440"/>
                  <a:pt x="98543" y="0"/>
                  <a:pt x="220106" y="0"/>
                </a:cubicBezTo>
                <a:lnTo>
                  <a:pt x="220764" y="0"/>
                </a:lnTo>
                <a:cubicBezTo>
                  <a:pt x="342327" y="0"/>
                  <a:pt x="440871" y="99440"/>
                  <a:pt x="440871" y="222108"/>
                </a:cubicBezTo>
                <a:cubicBezTo>
                  <a:pt x="440871" y="384617"/>
                  <a:pt x="220435" y="538842"/>
                  <a:pt x="220435" y="538842"/>
                </a:cubicBezTo>
                <a:cubicBezTo>
                  <a:pt x="220435" y="538842"/>
                  <a:pt x="0" y="384617"/>
                  <a:pt x="0" y="222108"/>
                </a:cubicBezTo>
                <a:close/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3826455" y="1665612"/>
            <a:ext cx="1491615" cy="1630206"/>
          </a:xfrm>
          <a:custGeom>
            <a:avLst/>
            <a:gdLst/>
            <a:ahLst/>
            <a:cxnLst/>
            <a:rect l="l" t="t" r="r" b="b"/>
            <a:pathLst>
              <a:path w="1371600" h="1214306" extrusionOk="0">
                <a:moveTo>
                  <a:pt x="1273628" y="1126671"/>
                </a:moveTo>
                <a:lnTo>
                  <a:pt x="783771" y="1126671"/>
                </a:lnTo>
                <a:lnTo>
                  <a:pt x="708888" y="1201554"/>
                </a:lnTo>
                <a:cubicBezTo>
                  <a:pt x="696135" y="1214306"/>
                  <a:pt x="675464" y="1214306"/>
                  <a:pt x="662711" y="1201554"/>
                </a:cubicBezTo>
                <a:lnTo>
                  <a:pt x="587828" y="1126671"/>
                </a:lnTo>
                <a:lnTo>
                  <a:pt x="97971" y="1126671"/>
                </a:lnTo>
                <a:cubicBezTo>
                  <a:pt x="43866" y="1126671"/>
                  <a:pt x="0" y="1082804"/>
                  <a:pt x="0" y="1028700"/>
                </a:cubicBezTo>
                <a:lnTo>
                  <a:pt x="0" y="97971"/>
                </a:lnTo>
                <a:cubicBezTo>
                  <a:pt x="0" y="43866"/>
                  <a:pt x="43866" y="0"/>
                  <a:pt x="97971" y="0"/>
                </a:cubicBezTo>
                <a:lnTo>
                  <a:pt x="1273628" y="0"/>
                </a:lnTo>
                <a:cubicBezTo>
                  <a:pt x="1327733" y="0"/>
                  <a:pt x="1371600" y="43866"/>
                  <a:pt x="1371600" y="97971"/>
                </a:cubicBezTo>
                <a:lnTo>
                  <a:pt x="1371600" y="1028700"/>
                </a:lnTo>
                <a:cubicBezTo>
                  <a:pt x="1371600" y="1082804"/>
                  <a:pt x="1327733" y="1126671"/>
                  <a:pt x="1273628" y="1126671"/>
                </a:cubicBezTo>
              </a:path>
            </a:pathLst>
          </a:custGeom>
          <a:solidFill>
            <a:srgbClr val="91BB39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3826455" y="1665612"/>
            <a:ext cx="1491615" cy="1630203"/>
          </a:xfrm>
          <a:custGeom>
            <a:avLst/>
            <a:gdLst/>
            <a:ahLst/>
            <a:cxnLst/>
            <a:rect l="l" t="t" r="r" b="b"/>
            <a:pathLst>
              <a:path w="1371600" h="1214304" extrusionOk="0">
                <a:moveTo>
                  <a:pt x="0" y="97971"/>
                </a:moveTo>
                <a:cubicBezTo>
                  <a:pt x="0" y="43863"/>
                  <a:pt x="43863" y="0"/>
                  <a:pt x="97971" y="0"/>
                </a:cubicBezTo>
                <a:moveTo>
                  <a:pt x="1273628" y="0"/>
                </a:moveTo>
                <a:lnTo>
                  <a:pt x="97971" y="0"/>
                </a:lnTo>
                <a:moveTo>
                  <a:pt x="1371600" y="97971"/>
                </a:moveTo>
                <a:cubicBezTo>
                  <a:pt x="1371600" y="43863"/>
                  <a:pt x="1327736" y="0"/>
                  <a:pt x="1273628" y="0"/>
                </a:cubicBezTo>
                <a:moveTo>
                  <a:pt x="1371600" y="1028696"/>
                </a:moveTo>
                <a:lnTo>
                  <a:pt x="1371600" y="97971"/>
                </a:lnTo>
                <a:moveTo>
                  <a:pt x="1273628" y="1126671"/>
                </a:moveTo>
                <a:cubicBezTo>
                  <a:pt x="1327736" y="1126671"/>
                  <a:pt x="1371599" y="1082807"/>
                  <a:pt x="1371599" y="1028700"/>
                </a:cubicBezTo>
                <a:moveTo>
                  <a:pt x="97971" y="1126671"/>
                </a:moveTo>
                <a:lnTo>
                  <a:pt x="587828" y="1126671"/>
                </a:lnTo>
                <a:lnTo>
                  <a:pt x="662708" y="1201550"/>
                </a:lnTo>
                <a:cubicBezTo>
                  <a:pt x="675461" y="1214304"/>
                  <a:pt x="696138" y="1214304"/>
                  <a:pt x="708891" y="1201550"/>
                </a:cubicBezTo>
                <a:lnTo>
                  <a:pt x="783771" y="1126671"/>
                </a:lnTo>
                <a:lnTo>
                  <a:pt x="1273628" y="1126671"/>
                </a:lnTo>
                <a:moveTo>
                  <a:pt x="97971" y="1126671"/>
                </a:moveTo>
                <a:cubicBezTo>
                  <a:pt x="43863" y="1126671"/>
                  <a:pt x="0" y="1082807"/>
                  <a:pt x="0" y="1028700"/>
                </a:cubicBezTo>
                <a:moveTo>
                  <a:pt x="0" y="1028696"/>
                </a:moveTo>
                <a:lnTo>
                  <a:pt x="0" y="97971"/>
                </a:lnTo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8"/>
          <p:cNvSpPr/>
          <p:nvPr/>
        </p:nvSpPr>
        <p:spPr>
          <a:xfrm>
            <a:off x="4332364" y="3910613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9"/>
                </a:moveTo>
                <a:cubicBezTo>
                  <a:pt x="0" y="99441"/>
                  <a:pt x="98542" y="0"/>
                  <a:pt x="220109" y="0"/>
                </a:cubicBezTo>
                <a:lnTo>
                  <a:pt x="220762" y="0"/>
                </a:lnTo>
                <a:cubicBezTo>
                  <a:pt x="342328" y="0"/>
                  <a:pt x="440871" y="99441"/>
                  <a:pt x="440871" y="222109"/>
                </a:cubicBezTo>
                <a:cubicBezTo>
                  <a:pt x="440871" y="384619"/>
                  <a:pt x="220435" y="538842"/>
                  <a:pt x="220435" y="538842"/>
                </a:cubicBezTo>
                <a:cubicBezTo>
                  <a:pt x="220435" y="538842"/>
                  <a:pt x="0" y="384619"/>
                  <a:pt x="0" y="222109"/>
                </a:cubicBezTo>
              </a:path>
            </a:pathLst>
          </a:custGeom>
          <a:solidFill>
            <a:srgbClr val="91BB39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8"/>
          <p:cNvSpPr/>
          <p:nvPr/>
        </p:nvSpPr>
        <p:spPr>
          <a:xfrm>
            <a:off x="4332364" y="3910613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8"/>
                </a:moveTo>
                <a:cubicBezTo>
                  <a:pt x="0" y="99440"/>
                  <a:pt x="98543" y="0"/>
                  <a:pt x="220106" y="0"/>
                </a:cubicBezTo>
                <a:lnTo>
                  <a:pt x="220764" y="0"/>
                </a:lnTo>
                <a:cubicBezTo>
                  <a:pt x="342327" y="0"/>
                  <a:pt x="440871" y="99440"/>
                  <a:pt x="440871" y="222108"/>
                </a:cubicBezTo>
                <a:cubicBezTo>
                  <a:pt x="440871" y="384617"/>
                  <a:pt x="220435" y="538842"/>
                  <a:pt x="220435" y="538842"/>
                </a:cubicBezTo>
                <a:cubicBezTo>
                  <a:pt x="220435" y="538842"/>
                  <a:pt x="0" y="384617"/>
                  <a:pt x="0" y="222108"/>
                </a:cubicBezTo>
                <a:close/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28"/>
          <p:cNvSpPr/>
          <p:nvPr/>
        </p:nvSpPr>
        <p:spPr>
          <a:xfrm>
            <a:off x="5424070" y="1665612"/>
            <a:ext cx="1491615" cy="1630206"/>
          </a:xfrm>
          <a:custGeom>
            <a:avLst/>
            <a:gdLst/>
            <a:ahLst/>
            <a:cxnLst/>
            <a:rect l="l" t="t" r="r" b="b"/>
            <a:pathLst>
              <a:path w="1371600" h="1214306" extrusionOk="0">
                <a:moveTo>
                  <a:pt x="1273628" y="1126671"/>
                </a:moveTo>
                <a:lnTo>
                  <a:pt x="783771" y="1126671"/>
                </a:lnTo>
                <a:lnTo>
                  <a:pt x="708888" y="1201554"/>
                </a:lnTo>
                <a:cubicBezTo>
                  <a:pt x="696135" y="1214306"/>
                  <a:pt x="675464" y="1214306"/>
                  <a:pt x="662711" y="1201554"/>
                </a:cubicBezTo>
                <a:lnTo>
                  <a:pt x="587828" y="1126671"/>
                </a:lnTo>
                <a:lnTo>
                  <a:pt x="97971" y="1126671"/>
                </a:lnTo>
                <a:cubicBezTo>
                  <a:pt x="43866" y="1126671"/>
                  <a:pt x="0" y="1082804"/>
                  <a:pt x="0" y="1028700"/>
                </a:cubicBezTo>
                <a:lnTo>
                  <a:pt x="0" y="97971"/>
                </a:lnTo>
                <a:cubicBezTo>
                  <a:pt x="0" y="43866"/>
                  <a:pt x="43866" y="0"/>
                  <a:pt x="97971" y="0"/>
                </a:cubicBezTo>
                <a:lnTo>
                  <a:pt x="1273628" y="0"/>
                </a:lnTo>
                <a:cubicBezTo>
                  <a:pt x="1327733" y="0"/>
                  <a:pt x="1371600" y="43866"/>
                  <a:pt x="1371600" y="97971"/>
                </a:cubicBezTo>
                <a:lnTo>
                  <a:pt x="1371600" y="1028700"/>
                </a:lnTo>
                <a:cubicBezTo>
                  <a:pt x="1371600" y="1082804"/>
                  <a:pt x="1327733" y="1126671"/>
                  <a:pt x="1273628" y="1126671"/>
                </a:cubicBezTo>
              </a:path>
            </a:pathLst>
          </a:custGeom>
          <a:solidFill>
            <a:srgbClr val="1FA9D7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0" name="Google Shape;230;p28"/>
          <p:cNvSpPr/>
          <p:nvPr/>
        </p:nvSpPr>
        <p:spPr>
          <a:xfrm>
            <a:off x="5424070" y="1665612"/>
            <a:ext cx="1491615" cy="1630203"/>
          </a:xfrm>
          <a:custGeom>
            <a:avLst/>
            <a:gdLst/>
            <a:ahLst/>
            <a:cxnLst/>
            <a:rect l="l" t="t" r="r" b="b"/>
            <a:pathLst>
              <a:path w="1371600" h="1214304" extrusionOk="0">
                <a:moveTo>
                  <a:pt x="0" y="97971"/>
                </a:moveTo>
                <a:cubicBezTo>
                  <a:pt x="0" y="43863"/>
                  <a:pt x="43863" y="0"/>
                  <a:pt x="97971" y="0"/>
                </a:cubicBezTo>
                <a:moveTo>
                  <a:pt x="1273628" y="0"/>
                </a:moveTo>
                <a:lnTo>
                  <a:pt x="97971" y="0"/>
                </a:lnTo>
                <a:moveTo>
                  <a:pt x="1371600" y="97971"/>
                </a:moveTo>
                <a:cubicBezTo>
                  <a:pt x="1371600" y="43863"/>
                  <a:pt x="1327736" y="0"/>
                  <a:pt x="1273628" y="0"/>
                </a:cubicBezTo>
                <a:moveTo>
                  <a:pt x="1371600" y="1028696"/>
                </a:moveTo>
                <a:lnTo>
                  <a:pt x="1371600" y="97971"/>
                </a:lnTo>
                <a:moveTo>
                  <a:pt x="1273628" y="1126671"/>
                </a:moveTo>
                <a:cubicBezTo>
                  <a:pt x="1327736" y="1126671"/>
                  <a:pt x="1371599" y="1082807"/>
                  <a:pt x="1371599" y="1028700"/>
                </a:cubicBezTo>
                <a:moveTo>
                  <a:pt x="97971" y="1126671"/>
                </a:moveTo>
                <a:lnTo>
                  <a:pt x="587828" y="1126671"/>
                </a:lnTo>
                <a:lnTo>
                  <a:pt x="662708" y="1201550"/>
                </a:lnTo>
                <a:cubicBezTo>
                  <a:pt x="675461" y="1214304"/>
                  <a:pt x="696138" y="1214304"/>
                  <a:pt x="708891" y="1201550"/>
                </a:cubicBezTo>
                <a:lnTo>
                  <a:pt x="783771" y="1126671"/>
                </a:lnTo>
                <a:lnTo>
                  <a:pt x="1273628" y="1126671"/>
                </a:lnTo>
                <a:moveTo>
                  <a:pt x="97971" y="1126671"/>
                </a:moveTo>
                <a:cubicBezTo>
                  <a:pt x="43863" y="1126671"/>
                  <a:pt x="0" y="1082807"/>
                  <a:pt x="0" y="1028700"/>
                </a:cubicBezTo>
                <a:moveTo>
                  <a:pt x="0" y="1028696"/>
                </a:moveTo>
                <a:lnTo>
                  <a:pt x="0" y="97971"/>
                </a:lnTo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28"/>
          <p:cNvSpPr/>
          <p:nvPr/>
        </p:nvSpPr>
        <p:spPr>
          <a:xfrm>
            <a:off x="5929978" y="3408228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9"/>
                </a:moveTo>
                <a:cubicBezTo>
                  <a:pt x="0" y="99441"/>
                  <a:pt x="98542" y="0"/>
                  <a:pt x="220109" y="0"/>
                </a:cubicBezTo>
                <a:lnTo>
                  <a:pt x="220762" y="0"/>
                </a:lnTo>
                <a:cubicBezTo>
                  <a:pt x="342328" y="0"/>
                  <a:pt x="440871" y="99441"/>
                  <a:pt x="440871" y="222109"/>
                </a:cubicBezTo>
                <a:cubicBezTo>
                  <a:pt x="440871" y="384619"/>
                  <a:pt x="220435" y="538842"/>
                  <a:pt x="220435" y="538842"/>
                </a:cubicBezTo>
                <a:cubicBezTo>
                  <a:pt x="220435" y="538842"/>
                  <a:pt x="0" y="384619"/>
                  <a:pt x="0" y="222109"/>
                </a:cubicBezTo>
              </a:path>
            </a:pathLst>
          </a:custGeom>
          <a:solidFill>
            <a:srgbClr val="1FA9D7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8"/>
          <p:cNvSpPr/>
          <p:nvPr/>
        </p:nvSpPr>
        <p:spPr>
          <a:xfrm>
            <a:off x="5929978" y="3408228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8"/>
                </a:moveTo>
                <a:cubicBezTo>
                  <a:pt x="0" y="99440"/>
                  <a:pt x="98543" y="0"/>
                  <a:pt x="220106" y="0"/>
                </a:cubicBezTo>
                <a:lnTo>
                  <a:pt x="220764" y="0"/>
                </a:lnTo>
                <a:cubicBezTo>
                  <a:pt x="342327" y="0"/>
                  <a:pt x="440871" y="99440"/>
                  <a:pt x="440871" y="222108"/>
                </a:cubicBezTo>
                <a:cubicBezTo>
                  <a:pt x="440871" y="384617"/>
                  <a:pt x="220435" y="538842"/>
                  <a:pt x="220435" y="538842"/>
                </a:cubicBezTo>
                <a:cubicBezTo>
                  <a:pt x="220435" y="538842"/>
                  <a:pt x="0" y="384617"/>
                  <a:pt x="0" y="222108"/>
                </a:cubicBezTo>
                <a:close/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28"/>
          <p:cNvSpPr/>
          <p:nvPr/>
        </p:nvSpPr>
        <p:spPr>
          <a:xfrm>
            <a:off x="7021685" y="1665612"/>
            <a:ext cx="1491615" cy="1630206"/>
          </a:xfrm>
          <a:custGeom>
            <a:avLst/>
            <a:gdLst/>
            <a:ahLst/>
            <a:cxnLst/>
            <a:rect l="l" t="t" r="r" b="b"/>
            <a:pathLst>
              <a:path w="1371600" h="1214306" extrusionOk="0">
                <a:moveTo>
                  <a:pt x="1273628" y="1126671"/>
                </a:moveTo>
                <a:lnTo>
                  <a:pt x="783771" y="1126671"/>
                </a:lnTo>
                <a:lnTo>
                  <a:pt x="708888" y="1201554"/>
                </a:lnTo>
                <a:cubicBezTo>
                  <a:pt x="696135" y="1214306"/>
                  <a:pt x="675464" y="1214306"/>
                  <a:pt x="662711" y="1201554"/>
                </a:cubicBezTo>
                <a:lnTo>
                  <a:pt x="587828" y="1126671"/>
                </a:lnTo>
                <a:lnTo>
                  <a:pt x="97971" y="1126671"/>
                </a:lnTo>
                <a:cubicBezTo>
                  <a:pt x="43866" y="1126671"/>
                  <a:pt x="0" y="1082804"/>
                  <a:pt x="0" y="1028700"/>
                </a:cubicBezTo>
                <a:lnTo>
                  <a:pt x="0" y="97971"/>
                </a:lnTo>
                <a:cubicBezTo>
                  <a:pt x="0" y="43866"/>
                  <a:pt x="43866" y="0"/>
                  <a:pt x="97971" y="0"/>
                </a:cubicBezTo>
                <a:lnTo>
                  <a:pt x="1273628" y="0"/>
                </a:lnTo>
                <a:cubicBezTo>
                  <a:pt x="1327733" y="0"/>
                  <a:pt x="1371600" y="43866"/>
                  <a:pt x="1371600" y="97971"/>
                </a:cubicBezTo>
                <a:lnTo>
                  <a:pt x="1371600" y="1028700"/>
                </a:lnTo>
                <a:cubicBezTo>
                  <a:pt x="1371600" y="1082804"/>
                  <a:pt x="1327733" y="1126671"/>
                  <a:pt x="1273628" y="1126671"/>
                </a:cubicBezTo>
              </a:path>
            </a:pathLst>
          </a:custGeom>
          <a:solidFill>
            <a:srgbClr val="7F64E9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8"/>
          <p:cNvSpPr/>
          <p:nvPr/>
        </p:nvSpPr>
        <p:spPr>
          <a:xfrm>
            <a:off x="7021685" y="1665612"/>
            <a:ext cx="1491615" cy="1630203"/>
          </a:xfrm>
          <a:custGeom>
            <a:avLst/>
            <a:gdLst/>
            <a:ahLst/>
            <a:cxnLst/>
            <a:rect l="l" t="t" r="r" b="b"/>
            <a:pathLst>
              <a:path w="1371600" h="1214304" extrusionOk="0">
                <a:moveTo>
                  <a:pt x="0" y="97971"/>
                </a:moveTo>
                <a:cubicBezTo>
                  <a:pt x="0" y="43863"/>
                  <a:pt x="43863" y="0"/>
                  <a:pt x="97971" y="0"/>
                </a:cubicBezTo>
                <a:moveTo>
                  <a:pt x="1273628" y="0"/>
                </a:moveTo>
                <a:lnTo>
                  <a:pt x="97971" y="0"/>
                </a:lnTo>
                <a:moveTo>
                  <a:pt x="1371600" y="97971"/>
                </a:moveTo>
                <a:cubicBezTo>
                  <a:pt x="1371600" y="43863"/>
                  <a:pt x="1327736" y="0"/>
                  <a:pt x="1273628" y="0"/>
                </a:cubicBezTo>
                <a:moveTo>
                  <a:pt x="1371600" y="1028696"/>
                </a:moveTo>
                <a:lnTo>
                  <a:pt x="1371600" y="97971"/>
                </a:lnTo>
                <a:moveTo>
                  <a:pt x="1273628" y="1126671"/>
                </a:moveTo>
                <a:cubicBezTo>
                  <a:pt x="1327736" y="1126671"/>
                  <a:pt x="1371599" y="1082807"/>
                  <a:pt x="1371599" y="1028700"/>
                </a:cubicBezTo>
                <a:moveTo>
                  <a:pt x="97971" y="1126671"/>
                </a:moveTo>
                <a:lnTo>
                  <a:pt x="587828" y="1126671"/>
                </a:lnTo>
                <a:lnTo>
                  <a:pt x="662708" y="1201550"/>
                </a:lnTo>
                <a:cubicBezTo>
                  <a:pt x="675461" y="1214304"/>
                  <a:pt x="696138" y="1214304"/>
                  <a:pt x="708891" y="1201550"/>
                </a:cubicBezTo>
                <a:lnTo>
                  <a:pt x="783771" y="1126671"/>
                </a:lnTo>
                <a:lnTo>
                  <a:pt x="1273628" y="1126671"/>
                </a:lnTo>
                <a:moveTo>
                  <a:pt x="97971" y="1126671"/>
                </a:moveTo>
                <a:cubicBezTo>
                  <a:pt x="43863" y="1126671"/>
                  <a:pt x="0" y="1082807"/>
                  <a:pt x="0" y="1028700"/>
                </a:cubicBezTo>
                <a:moveTo>
                  <a:pt x="0" y="1028696"/>
                </a:moveTo>
                <a:lnTo>
                  <a:pt x="0" y="97971"/>
                </a:lnTo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28"/>
          <p:cNvSpPr/>
          <p:nvPr/>
        </p:nvSpPr>
        <p:spPr>
          <a:xfrm>
            <a:off x="7527593" y="3910613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9"/>
                </a:moveTo>
                <a:cubicBezTo>
                  <a:pt x="0" y="99441"/>
                  <a:pt x="98542" y="0"/>
                  <a:pt x="220109" y="0"/>
                </a:cubicBezTo>
                <a:lnTo>
                  <a:pt x="220762" y="0"/>
                </a:lnTo>
                <a:cubicBezTo>
                  <a:pt x="342328" y="0"/>
                  <a:pt x="440871" y="99441"/>
                  <a:pt x="440871" y="222109"/>
                </a:cubicBezTo>
                <a:cubicBezTo>
                  <a:pt x="440871" y="384619"/>
                  <a:pt x="220435" y="538842"/>
                  <a:pt x="220435" y="538842"/>
                </a:cubicBezTo>
                <a:cubicBezTo>
                  <a:pt x="220435" y="538842"/>
                  <a:pt x="0" y="384619"/>
                  <a:pt x="0" y="222109"/>
                </a:cubicBezTo>
              </a:path>
            </a:pathLst>
          </a:custGeom>
          <a:solidFill>
            <a:srgbClr val="7F64E9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28"/>
          <p:cNvSpPr/>
          <p:nvPr/>
        </p:nvSpPr>
        <p:spPr>
          <a:xfrm>
            <a:off x="7527593" y="3910613"/>
            <a:ext cx="479447" cy="561743"/>
          </a:xfrm>
          <a:custGeom>
            <a:avLst/>
            <a:gdLst/>
            <a:ahLst/>
            <a:cxnLst/>
            <a:rect l="l" t="t" r="r" b="b"/>
            <a:pathLst>
              <a:path w="440871" h="538842" extrusionOk="0">
                <a:moveTo>
                  <a:pt x="0" y="222108"/>
                </a:moveTo>
                <a:cubicBezTo>
                  <a:pt x="0" y="99440"/>
                  <a:pt x="98543" y="0"/>
                  <a:pt x="220106" y="0"/>
                </a:cubicBezTo>
                <a:lnTo>
                  <a:pt x="220764" y="0"/>
                </a:lnTo>
                <a:cubicBezTo>
                  <a:pt x="342327" y="0"/>
                  <a:pt x="440871" y="99440"/>
                  <a:pt x="440871" y="222108"/>
                </a:cubicBezTo>
                <a:cubicBezTo>
                  <a:pt x="440871" y="384617"/>
                  <a:pt x="220435" y="538842"/>
                  <a:pt x="220435" y="538842"/>
                </a:cubicBezTo>
                <a:cubicBezTo>
                  <a:pt x="220435" y="538842"/>
                  <a:pt x="0" y="384617"/>
                  <a:pt x="0" y="222108"/>
                </a:cubicBezTo>
                <a:close/>
              </a:path>
            </a:pathLst>
          </a:custGeom>
          <a:noFill/>
          <a:ln w="133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28"/>
          <p:cNvSpPr/>
          <p:nvPr/>
        </p:nvSpPr>
        <p:spPr>
          <a:xfrm>
            <a:off x="4413576" y="4022585"/>
            <a:ext cx="318105" cy="252784"/>
          </a:xfrm>
          <a:custGeom>
            <a:avLst/>
            <a:gdLst/>
            <a:ahLst/>
            <a:cxnLst/>
            <a:rect l="l" t="t" r="r" b="b"/>
            <a:pathLst>
              <a:path w="292510" h="242479" extrusionOk="0">
                <a:moveTo>
                  <a:pt x="75927" y="36739"/>
                </a:moveTo>
                <a:cubicBezTo>
                  <a:pt x="75927" y="30028"/>
                  <a:pt x="70384" y="24492"/>
                  <a:pt x="63681" y="24492"/>
                </a:cubicBezTo>
                <a:lnTo>
                  <a:pt x="12246" y="24492"/>
                </a:lnTo>
                <a:cubicBezTo>
                  <a:pt x="5486" y="24492"/>
                  <a:pt x="0" y="19006"/>
                  <a:pt x="0" y="12246"/>
                </a:cubicBezTo>
                <a:cubicBezTo>
                  <a:pt x="0" y="5486"/>
                  <a:pt x="5486" y="0"/>
                  <a:pt x="12246" y="0"/>
                </a:cubicBezTo>
                <a:lnTo>
                  <a:pt x="63681" y="0"/>
                </a:lnTo>
                <a:cubicBezTo>
                  <a:pt x="83912" y="0"/>
                  <a:pt x="100420" y="16508"/>
                  <a:pt x="100420" y="36739"/>
                </a:cubicBezTo>
                <a:lnTo>
                  <a:pt x="100420" y="48985"/>
                </a:lnTo>
                <a:lnTo>
                  <a:pt x="128342" y="48985"/>
                </a:lnTo>
                <a:lnTo>
                  <a:pt x="128342" y="37719"/>
                </a:lnTo>
                <a:cubicBezTo>
                  <a:pt x="128342" y="32763"/>
                  <a:pt x="131322" y="28297"/>
                  <a:pt x="135894" y="26395"/>
                </a:cubicBezTo>
                <a:cubicBezTo>
                  <a:pt x="140474" y="24501"/>
                  <a:pt x="145740" y="25546"/>
                  <a:pt x="149251" y="29048"/>
                </a:cubicBezTo>
                <a:lnTo>
                  <a:pt x="172756" y="52561"/>
                </a:lnTo>
                <a:cubicBezTo>
                  <a:pt x="175091" y="54880"/>
                  <a:pt x="176389" y="58031"/>
                  <a:pt x="176364" y="61313"/>
                </a:cubicBezTo>
                <a:cubicBezTo>
                  <a:pt x="176340" y="64595"/>
                  <a:pt x="175001" y="67730"/>
                  <a:pt x="172641" y="70016"/>
                </a:cubicBezTo>
                <a:lnTo>
                  <a:pt x="149251" y="93399"/>
                </a:lnTo>
                <a:cubicBezTo>
                  <a:pt x="145748" y="96910"/>
                  <a:pt x="140474" y="97963"/>
                  <a:pt x="135894" y="96069"/>
                </a:cubicBezTo>
                <a:cubicBezTo>
                  <a:pt x="131322" y="94183"/>
                  <a:pt x="128334" y="89709"/>
                  <a:pt x="128326" y="84753"/>
                </a:cubicBezTo>
                <a:lnTo>
                  <a:pt x="128326" y="73478"/>
                </a:lnTo>
                <a:lnTo>
                  <a:pt x="100420" y="73478"/>
                </a:lnTo>
                <a:lnTo>
                  <a:pt x="100420" y="169000"/>
                </a:lnTo>
                <a:lnTo>
                  <a:pt x="128342" y="169000"/>
                </a:lnTo>
                <a:lnTo>
                  <a:pt x="128342" y="157734"/>
                </a:lnTo>
                <a:cubicBezTo>
                  <a:pt x="128342" y="152778"/>
                  <a:pt x="131322" y="148312"/>
                  <a:pt x="135894" y="146410"/>
                </a:cubicBezTo>
                <a:cubicBezTo>
                  <a:pt x="140474" y="144516"/>
                  <a:pt x="145740" y="145561"/>
                  <a:pt x="149251" y="149063"/>
                </a:cubicBezTo>
                <a:lnTo>
                  <a:pt x="172772" y="172576"/>
                </a:lnTo>
                <a:cubicBezTo>
                  <a:pt x="175099" y="174887"/>
                  <a:pt x="176405" y="178046"/>
                  <a:pt x="176381" y="181328"/>
                </a:cubicBezTo>
                <a:cubicBezTo>
                  <a:pt x="176356" y="184610"/>
                  <a:pt x="175009" y="187745"/>
                  <a:pt x="172650" y="190023"/>
                </a:cubicBezTo>
                <a:lnTo>
                  <a:pt x="149259" y="213422"/>
                </a:lnTo>
                <a:cubicBezTo>
                  <a:pt x="145756" y="216925"/>
                  <a:pt x="140482" y="217978"/>
                  <a:pt x="135902" y="216084"/>
                </a:cubicBezTo>
                <a:cubicBezTo>
                  <a:pt x="131322" y="214190"/>
                  <a:pt x="128342" y="209716"/>
                  <a:pt x="128342" y="204760"/>
                </a:cubicBezTo>
                <a:lnTo>
                  <a:pt x="128342" y="193493"/>
                </a:lnTo>
                <a:lnTo>
                  <a:pt x="100420" y="193493"/>
                </a:lnTo>
                <a:lnTo>
                  <a:pt x="100420" y="205740"/>
                </a:lnTo>
                <a:cubicBezTo>
                  <a:pt x="100420" y="225971"/>
                  <a:pt x="83928" y="242479"/>
                  <a:pt x="63681" y="242479"/>
                </a:cubicBezTo>
                <a:lnTo>
                  <a:pt x="12246" y="242479"/>
                </a:lnTo>
                <a:cubicBezTo>
                  <a:pt x="5486" y="242479"/>
                  <a:pt x="0" y="236992"/>
                  <a:pt x="0" y="230232"/>
                </a:cubicBezTo>
                <a:cubicBezTo>
                  <a:pt x="0" y="223472"/>
                  <a:pt x="5486" y="217986"/>
                  <a:pt x="12246" y="217986"/>
                </a:cubicBezTo>
                <a:lnTo>
                  <a:pt x="14695" y="217986"/>
                </a:lnTo>
                <a:lnTo>
                  <a:pt x="14695" y="171450"/>
                </a:lnTo>
                <a:lnTo>
                  <a:pt x="12246" y="171450"/>
                </a:lnTo>
                <a:cubicBezTo>
                  <a:pt x="5486" y="171450"/>
                  <a:pt x="0" y="165963"/>
                  <a:pt x="0" y="159203"/>
                </a:cubicBezTo>
                <a:cubicBezTo>
                  <a:pt x="0" y="152443"/>
                  <a:pt x="5486" y="146957"/>
                  <a:pt x="12246" y="146957"/>
                </a:cubicBezTo>
                <a:lnTo>
                  <a:pt x="14695" y="146957"/>
                </a:lnTo>
                <a:lnTo>
                  <a:pt x="14695" y="97971"/>
                </a:lnTo>
                <a:lnTo>
                  <a:pt x="12246" y="97971"/>
                </a:lnTo>
                <a:cubicBezTo>
                  <a:pt x="5486" y="97971"/>
                  <a:pt x="0" y="92485"/>
                  <a:pt x="0" y="85725"/>
                </a:cubicBezTo>
                <a:cubicBezTo>
                  <a:pt x="0" y="78964"/>
                  <a:pt x="5486" y="73478"/>
                  <a:pt x="12246" y="73478"/>
                </a:cubicBezTo>
                <a:lnTo>
                  <a:pt x="75927" y="73478"/>
                </a:lnTo>
                <a:lnTo>
                  <a:pt x="75927" y="36739"/>
                </a:lnTo>
                <a:moveTo>
                  <a:pt x="75927" y="205740"/>
                </a:moveTo>
                <a:lnTo>
                  <a:pt x="75927" y="171450"/>
                </a:lnTo>
                <a:lnTo>
                  <a:pt x="39188" y="171450"/>
                </a:lnTo>
                <a:lnTo>
                  <a:pt x="39188" y="217986"/>
                </a:lnTo>
                <a:lnTo>
                  <a:pt x="63681" y="217986"/>
                </a:lnTo>
                <a:cubicBezTo>
                  <a:pt x="70384" y="217986"/>
                  <a:pt x="75927" y="212451"/>
                  <a:pt x="75927" y="205740"/>
                </a:cubicBezTo>
                <a:moveTo>
                  <a:pt x="75927" y="146957"/>
                </a:moveTo>
                <a:lnTo>
                  <a:pt x="75927" y="97971"/>
                </a:lnTo>
                <a:lnTo>
                  <a:pt x="39188" y="97971"/>
                </a:lnTo>
                <a:lnTo>
                  <a:pt x="39188" y="146957"/>
                </a:lnTo>
                <a:lnTo>
                  <a:pt x="75927" y="146957"/>
                </a:lnTo>
                <a:moveTo>
                  <a:pt x="216574" y="36739"/>
                </a:moveTo>
                <a:cubicBezTo>
                  <a:pt x="216574" y="30028"/>
                  <a:pt x="222109" y="24492"/>
                  <a:pt x="228820" y="24492"/>
                </a:cubicBezTo>
                <a:lnTo>
                  <a:pt x="280263" y="24492"/>
                </a:lnTo>
                <a:cubicBezTo>
                  <a:pt x="287023" y="24492"/>
                  <a:pt x="292510" y="19006"/>
                  <a:pt x="292510" y="12246"/>
                </a:cubicBezTo>
                <a:cubicBezTo>
                  <a:pt x="292510" y="5486"/>
                  <a:pt x="287023" y="0"/>
                  <a:pt x="280263" y="0"/>
                </a:cubicBezTo>
                <a:lnTo>
                  <a:pt x="228820" y="0"/>
                </a:lnTo>
                <a:cubicBezTo>
                  <a:pt x="208581" y="0"/>
                  <a:pt x="192081" y="16508"/>
                  <a:pt x="192081" y="36739"/>
                </a:cubicBezTo>
                <a:lnTo>
                  <a:pt x="192081" y="205740"/>
                </a:lnTo>
                <a:cubicBezTo>
                  <a:pt x="192081" y="225971"/>
                  <a:pt x="208581" y="242479"/>
                  <a:pt x="228820" y="242479"/>
                </a:cubicBezTo>
                <a:lnTo>
                  <a:pt x="280263" y="242479"/>
                </a:lnTo>
                <a:cubicBezTo>
                  <a:pt x="287023" y="242479"/>
                  <a:pt x="292510" y="236992"/>
                  <a:pt x="292510" y="230232"/>
                </a:cubicBezTo>
                <a:cubicBezTo>
                  <a:pt x="292510" y="223472"/>
                  <a:pt x="287023" y="217986"/>
                  <a:pt x="280263" y="217986"/>
                </a:cubicBezTo>
                <a:lnTo>
                  <a:pt x="277806" y="217986"/>
                </a:lnTo>
                <a:lnTo>
                  <a:pt x="277806" y="171450"/>
                </a:lnTo>
                <a:lnTo>
                  <a:pt x="280263" y="171450"/>
                </a:lnTo>
                <a:cubicBezTo>
                  <a:pt x="287023" y="171450"/>
                  <a:pt x="292510" y="165963"/>
                  <a:pt x="292510" y="159203"/>
                </a:cubicBezTo>
                <a:cubicBezTo>
                  <a:pt x="292510" y="152443"/>
                  <a:pt x="287023" y="146957"/>
                  <a:pt x="280263" y="146957"/>
                </a:cubicBezTo>
                <a:lnTo>
                  <a:pt x="277806" y="146957"/>
                </a:lnTo>
                <a:lnTo>
                  <a:pt x="277806" y="97971"/>
                </a:lnTo>
                <a:lnTo>
                  <a:pt x="280263" y="97971"/>
                </a:lnTo>
                <a:cubicBezTo>
                  <a:pt x="287023" y="97971"/>
                  <a:pt x="292510" y="92485"/>
                  <a:pt x="292510" y="85725"/>
                </a:cubicBezTo>
                <a:cubicBezTo>
                  <a:pt x="292510" y="78964"/>
                  <a:pt x="287023" y="73478"/>
                  <a:pt x="280263" y="73478"/>
                </a:cubicBezTo>
                <a:lnTo>
                  <a:pt x="216574" y="73478"/>
                </a:lnTo>
                <a:lnTo>
                  <a:pt x="216574" y="36739"/>
                </a:lnTo>
                <a:moveTo>
                  <a:pt x="216574" y="205740"/>
                </a:moveTo>
                <a:lnTo>
                  <a:pt x="216574" y="171450"/>
                </a:lnTo>
                <a:lnTo>
                  <a:pt x="253313" y="171450"/>
                </a:lnTo>
                <a:lnTo>
                  <a:pt x="253313" y="217986"/>
                </a:lnTo>
                <a:lnTo>
                  <a:pt x="228820" y="217986"/>
                </a:lnTo>
                <a:cubicBezTo>
                  <a:pt x="222109" y="217986"/>
                  <a:pt x="216574" y="212451"/>
                  <a:pt x="216574" y="205740"/>
                </a:cubicBezTo>
                <a:moveTo>
                  <a:pt x="216574" y="146957"/>
                </a:moveTo>
                <a:lnTo>
                  <a:pt x="216574" y="97971"/>
                </a:lnTo>
                <a:lnTo>
                  <a:pt x="253313" y="97971"/>
                </a:lnTo>
                <a:lnTo>
                  <a:pt x="253313" y="146957"/>
                </a:lnTo>
                <a:lnTo>
                  <a:pt x="216574" y="14695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28"/>
          <p:cNvSpPr/>
          <p:nvPr/>
        </p:nvSpPr>
        <p:spPr>
          <a:xfrm>
            <a:off x="2813690" y="3493378"/>
            <a:ext cx="320572" cy="310508"/>
          </a:xfrm>
          <a:custGeom>
            <a:avLst/>
            <a:gdLst/>
            <a:ahLst/>
            <a:cxnLst/>
            <a:rect l="l" t="t" r="r" b="b"/>
            <a:pathLst>
              <a:path w="294779" h="297849" extrusionOk="0">
                <a:moveTo>
                  <a:pt x="117206" y="214312"/>
                </a:moveTo>
                <a:cubicBezTo>
                  <a:pt x="117026" y="193616"/>
                  <a:pt x="123460" y="173409"/>
                  <a:pt x="135576" y="156631"/>
                </a:cubicBezTo>
                <a:cubicBezTo>
                  <a:pt x="136980" y="154819"/>
                  <a:pt x="137225" y="152361"/>
                  <a:pt x="136212" y="150304"/>
                </a:cubicBezTo>
                <a:cubicBezTo>
                  <a:pt x="135192" y="148247"/>
                  <a:pt x="133094" y="146948"/>
                  <a:pt x="130800" y="146957"/>
                </a:cubicBezTo>
                <a:lnTo>
                  <a:pt x="32828" y="146957"/>
                </a:lnTo>
                <a:cubicBezTo>
                  <a:pt x="16802" y="146793"/>
                  <a:pt x="3135" y="158525"/>
                  <a:pt x="865" y="174389"/>
                </a:cubicBezTo>
                <a:cubicBezTo>
                  <a:pt x="0" y="183035"/>
                  <a:pt x="2833" y="191648"/>
                  <a:pt x="8670" y="198090"/>
                </a:cubicBezTo>
                <a:cubicBezTo>
                  <a:pt x="14499" y="204523"/>
                  <a:pt x="22794" y="208197"/>
                  <a:pt x="31481" y="208189"/>
                </a:cubicBezTo>
                <a:lnTo>
                  <a:pt x="98836" y="208189"/>
                </a:lnTo>
                <a:cubicBezTo>
                  <a:pt x="100526" y="208189"/>
                  <a:pt x="101898" y="209560"/>
                  <a:pt x="101898" y="211250"/>
                </a:cubicBezTo>
                <a:lnTo>
                  <a:pt x="101898" y="241866"/>
                </a:lnTo>
                <a:cubicBezTo>
                  <a:pt x="101898" y="243556"/>
                  <a:pt x="100526" y="244928"/>
                  <a:pt x="98836" y="244928"/>
                </a:cubicBezTo>
                <a:lnTo>
                  <a:pt x="62097" y="244928"/>
                </a:lnTo>
                <a:cubicBezTo>
                  <a:pt x="57027" y="244928"/>
                  <a:pt x="52912" y="249043"/>
                  <a:pt x="52912" y="254113"/>
                </a:cubicBezTo>
                <a:cubicBezTo>
                  <a:pt x="52912" y="259183"/>
                  <a:pt x="57027" y="263298"/>
                  <a:pt x="62097" y="263298"/>
                </a:cubicBezTo>
                <a:lnTo>
                  <a:pt x="120513" y="263298"/>
                </a:lnTo>
                <a:cubicBezTo>
                  <a:pt x="122586" y="263330"/>
                  <a:pt x="124529" y="262285"/>
                  <a:pt x="125648" y="260546"/>
                </a:cubicBezTo>
                <a:cubicBezTo>
                  <a:pt x="126775" y="258799"/>
                  <a:pt x="126913" y="256595"/>
                  <a:pt x="126023" y="254725"/>
                </a:cubicBezTo>
                <a:cubicBezTo>
                  <a:pt x="120243" y="242038"/>
                  <a:pt x="117239" y="228257"/>
                  <a:pt x="117206" y="214312"/>
                </a:cubicBezTo>
                <a:moveTo>
                  <a:pt x="37604" y="177573"/>
                </a:moveTo>
                <a:cubicBezTo>
                  <a:pt x="37604" y="169115"/>
                  <a:pt x="44454" y="162265"/>
                  <a:pt x="52912" y="162265"/>
                </a:cubicBezTo>
                <a:cubicBezTo>
                  <a:pt x="61370" y="162265"/>
                  <a:pt x="68220" y="169115"/>
                  <a:pt x="68220" y="177573"/>
                </a:cubicBezTo>
                <a:cubicBezTo>
                  <a:pt x="68220" y="186031"/>
                  <a:pt x="61370" y="192881"/>
                  <a:pt x="52912" y="192881"/>
                </a:cubicBezTo>
                <a:cubicBezTo>
                  <a:pt x="44454" y="192881"/>
                  <a:pt x="37604" y="186031"/>
                  <a:pt x="37604" y="177573"/>
                </a:cubicBezTo>
                <a:moveTo>
                  <a:pt x="98836" y="192881"/>
                </a:moveTo>
                <a:cubicBezTo>
                  <a:pt x="90378" y="192881"/>
                  <a:pt x="83528" y="186031"/>
                  <a:pt x="83528" y="177573"/>
                </a:cubicBezTo>
                <a:cubicBezTo>
                  <a:pt x="83528" y="169115"/>
                  <a:pt x="90378" y="162265"/>
                  <a:pt x="98836" y="162265"/>
                </a:cubicBezTo>
                <a:cubicBezTo>
                  <a:pt x="107295" y="162265"/>
                  <a:pt x="114144" y="169115"/>
                  <a:pt x="114144" y="177573"/>
                </a:cubicBezTo>
                <a:cubicBezTo>
                  <a:pt x="114144" y="186031"/>
                  <a:pt x="107295" y="192881"/>
                  <a:pt x="98836" y="192881"/>
                </a:cubicBezTo>
                <a:moveTo>
                  <a:pt x="13111" y="244928"/>
                </a:moveTo>
                <a:lnTo>
                  <a:pt x="25358" y="244928"/>
                </a:lnTo>
                <a:cubicBezTo>
                  <a:pt x="30428" y="244928"/>
                  <a:pt x="34543" y="249043"/>
                  <a:pt x="34543" y="254113"/>
                </a:cubicBezTo>
                <a:cubicBezTo>
                  <a:pt x="34543" y="259183"/>
                  <a:pt x="30428" y="263298"/>
                  <a:pt x="25358" y="263298"/>
                </a:cubicBezTo>
                <a:lnTo>
                  <a:pt x="13111" y="263298"/>
                </a:lnTo>
                <a:cubicBezTo>
                  <a:pt x="8041" y="263298"/>
                  <a:pt x="3927" y="259183"/>
                  <a:pt x="3927" y="254113"/>
                </a:cubicBezTo>
                <a:cubicBezTo>
                  <a:pt x="3927" y="249043"/>
                  <a:pt x="8041" y="244928"/>
                  <a:pt x="13111" y="244928"/>
                </a:cubicBezTo>
                <a:moveTo>
                  <a:pt x="31481" y="61232"/>
                </a:moveTo>
                <a:lnTo>
                  <a:pt x="190685" y="61232"/>
                </a:lnTo>
                <a:cubicBezTo>
                  <a:pt x="207593" y="61232"/>
                  <a:pt x="221301" y="47524"/>
                  <a:pt x="221301" y="30616"/>
                </a:cubicBezTo>
                <a:cubicBezTo>
                  <a:pt x="221301" y="13707"/>
                  <a:pt x="207593" y="0"/>
                  <a:pt x="190685" y="0"/>
                </a:cubicBezTo>
                <a:lnTo>
                  <a:pt x="31481" y="0"/>
                </a:lnTo>
                <a:cubicBezTo>
                  <a:pt x="14573" y="0"/>
                  <a:pt x="865" y="13707"/>
                  <a:pt x="865" y="30616"/>
                </a:cubicBezTo>
                <a:cubicBezTo>
                  <a:pt x="865" y="47524"/>
                  <a:pt x="14573" y="61232"/>
                  <a:pt x="31481" y="61232"/>
                </a:cubicBezTo>
                <a:moveTo>
                  <a:pt x="37604" y="30616"/>
                </a:moveTo>
                <a:cubicBezTo>
                  <a:pt x="37604" y="22157"/>
                  <a:pt x="44454" y="15308"/>
                  <a:pt x="52912" y="15308"/>
                </a:cubicBezTo>
                <a:cubicBezTo>
                  <a:pt x="61370" y="15308"/>
                  <a:pt x="68220" y="22157"/>
                  <a:pt x="68220" y="30616"/>
                </a:cubicBezTo>
                <a:cubicBezTo>
                  <a:pt x="68220" y="39074"/>
                  <a:pt x="61370" y="45924"/>
                  <a:pt x="52912" y="45924"/>
                </a:cubicBezTo>
                <a:cubicBezTo>
                  <a:pt x="44454" y="45924"/>
                  <a:pt x="37604" y="39074"/>
                  <a:pt x="37604" y="30616"/>
                </a:cubicBezTo>
                <a:moveTo>
                  <a:pt x="83528" y="30616"/>
                </a:moveTo>
                <a:cubicBezTo>
                  <a:pt x="83528" y="22157"/>
                  <a:pt x="90378" y="15308"/>
                  <a:pt x="98836" y="15308"/>
                </a:cubicBezTo>
                <a:cubicBezTo>
                  <a:pt x="107295" y="15308"/>
                  <a:pt x="114144" y="22157"/>
                  <a:pt x="114144" y="30616"/>
                </a:cubicBezTo>
                <a:cubicBezTo>
                  <a:pt x="114144" y="39074"/>
                  <a:pt x="107295" y="45924"/>
                  <a:pt x="98836" y="45924"/>
                </a:cubicBezTo>
                <a:cubicBezTo>
                  <a:pt x="90378" y="45924"/>
                  <a:pt x="83528" y="39074"/>
                  <a:pt x="83528" y="30616"/>
                </a:cubicBezTo>
                <a:moveTo>
                  <a:pt x="220321" y="111809"/>
                </a:moveTo>
                <a:cubicBezTo>
                  <a:pt x="221782" y="106478"/>
                  <a:pt x="221782" y="100853"/>
                  <a:pt x="220321" y="95522"/>
                </a:cubicBezTo>
                <a:cubicBezTo>
                  <a:pt x="215945" y="82116"/>
                  <a:pt x="203307" y="73160"/>
                  <a:pt x="189215" y="73478"/>
                </a:cubicBezTo>
                <a:lnTo>
                  <a:pt x="33318" y="73478"/>
                </a:lnTo>
                <a:cubicBezTo>
                  <a:pt x="17112" y="73070"/>
                  <a:pt x="3159" y="84859"/>
                  <a:pt x="865" y="100910"/>
                </a:cubicBezTo>
                <a:cubicBezTo>
                  <a:pt x="0" y="109556"/>
                  <a:pt x="2833" y="118169"/>
                  <a:pt x="8670" y="124611"/>
                </a:cubicBezTo>
                <a:cubicBezTo>
                  <a:pt x="14499" y="131044"/>
                  <a:pt x="22794" y="134718"/>
                  <a:pt x="31481" y="134710"/>
                </a:cubicBezTo>
                <a:lnTo>
                  <a:pt x="156395" y="134710"/>
                </a:lnTo>
                <a:cubicBezTo>
                  <a:pt x="157627" y="134718"/>
                  <a:pt x="158828" y="134335"/>
                  <a:pt x="159824" y="133608"/>
                </a:cubicBezTo>
                <a:cubicBezTo>
                  <a:pt x="175826" y="122496"/>
                  <a:pt x="194832" y="116512"/>
                  <a:pt x="214320" y="116463"/>
                </a:cubicBezTo>
                <a:cubicBezTo>
                  <a:pt x="217145" y="116447"/>
                  <a:pt x="219602" y="114536"/>
                  <a:pt x="220321" y="111809"/>
                </a:cubicBezTo>
                <a:moveTo>
                  <a:pt x="114144" y="104094"/>
                </a:moveTo>
                <a:cubicBezTo>
                  <a:pt x="114144" y="112552"/>
                  <a:pt x="107295" y="119402"/>
                  <a:pt x="98836" y="119402"/>
                </a:cubicBezTo>
                <a:cubicBezTo>
                  <a:pt x="90378" y="119402"/>
                  <a:pt x="83528" y="112552"/>
                  <a:pt x="83528" y="104094"/>
                </a:cubicBezTo>
                <a:cubicBezTo>
                  <a:pt x="83528" y="95636"/>
                  <a:pt x="90378" y="88786"/>
                  <a:pt x="98836" y="88786"/>
                </a:cubicBezTo>
                <a:cubicBezTo>
                  <a:pt x="107295" y="88786"/>
                  <a:pt x="114144" y="95636"/>
                  <a:pt x="114144" y="104094"/>
                </a:cubicBezTo>
                <a:moveTo>
                  <a:pt x="68220" y="104094"/>
                </a:moveTo>
                <a:cubicBezTo>
                  <a:pt x="68220" y="112552"/>
                  <a:pt x="61370" y="119402"/>
                  <a:pt x="52912" y="119402"/>
                </a:cubicBezTo>
                <a:cubicBezTo>
                  <a:pt x="44454" y="119402"/>
                  <a:pt x="37604" y="112552"/>
                  <a:pt x="37604" y="104094"/>
                </a:cubicBezTo>
                <a:cubicBezTo>
                  <a:pt x="37604" y="95636"/>
                  <a:pt x="44454" y="88786"/>
                  <a:pt x="52912" y="88786"/>
                </a:cubicBezTo>
                <a:cubicBezTo>
                  <a:pt x="61370" y="88786"/>
                  <a:pt x="68220" y="95636"/>
                  <a:pt x="68220" y="104094"/>
                </a:cubicBezTo>
                <a:moveTo>
                  <a:pt x="139372" y="283382"/>
                </a:moveTo>
                <a:cubicBezTo>
                  <a:pt x="141634" y="284411"/>
                  <a:pt x="144303" y="283864"/>
                  <a:pt x="145985" y="282035"/>
                </a:cubicBezTo>
                <a:lnTo>
                  <a:pt x="158232" y="269788"/>
                </a:lnTo>
                <a:cubicBezTo>
                  <a:pt x="158803" y="269511"/>
                  <a:pt x="159432" y="269388"/>
                  <a:pt x="160068" y="269421"/>
                </a:cubicBezTo>
                <a:cubicBezTo>
                  <a:pt x="160909" y="269396"/>
                  <a:pt x="161726" y="269764"/>
                  <a:pt x="162273" y="270401"/>
                </a:cubicBezTo>
                <a:cubicBezTo>
                  <a:pt x="180177" y="289521"/>
                  <a:pt x="206809" y="297849"/>
                  <a:pt x="232420" y="292330"/>
                </a:cubicBezTo>
                <a:cubicBezTo>
                  <a:pt x="258032" y="286811"/>
                  <a:pt x="278867" y="268262"/>
                  <a:pt x="287309" y="243458"/>
                </a:cubicBezTo>
                <a:cubicBezTo>
                  <a:pt x="288925" y="239278"/>
                  <a:pt x="288117" y="234543"/>
                  <a:pt x="285219" y="231130"/>
                </a:cubicBezTo>
                <a:cubicBezTo>
                  <a:pt x="282320" y="227710"/>
                  <a:pt x="277781" y="226150"/>
                  <a:pt x="273397" y="227065"/>
                </a:cubicBezTo>
                <a:cubicBezTo>
                  <a:pt x="269005" y="227971"/>
                  <a:pt x="265461" y="231212"/>
                  <a:pt x="264163" y="235498"/>
                </a:cubicBezTo>
                <a:cubicBezTo>
                  <a:pt x="258456" y="252366"/>
                  <a:pt x="244226" y="264939"/>
                  <a:pt x="226779" y="268523"/>
                </a:cubicBezTo>
                <a:cubicBezTo>
                  <a:pt x="209340" y="272099"/>
                  <a:pt x="191305" y="266147"/>
                  <a:pt x="179418" y="252888"/>
                </a:cubicBezTo>
                <a:cubicBezTo>
                  <a:pt x="178863" y="252333"/>
                  <a:pt x="178552" y="251590"/>
                  <a:pt x="178552" y="250806"/>
                </a:cubicBezTo>
                <a:cubicBezTo>
                  <a:pt x="178552" y="250023"/>
                  <a:pt x="178863" y="249280"/>
                  <a:pt x="179418" y="248724"/>
                </a:cubicBezTo>
                <a:lnTo>
                  <a:pt x="200482" y="227661"/>
                </a:lnTo>
                <a:cubicBezTo>
                  <a:pt x="202237" y="225889"/>
                  <a:pt x="202768" y="223236"/>
                  <a:pt x="201829" y="220925"/>
                </a:cubicBezTo>
                <a:cubicBezTo>
                  <a:pt x="200890" y="218639"/>
                  <a:pt x="198669" y="217145"/>
                  <a:pt x="196195" y="217129"/>
                </a:cubicBezTo>
                <a:lnTo>
                  <a:pt x="141699" y="217129"/>
                </a:lnTo>
                <a:cubicBezTo>
                  <a:pt x="138319" y="217129"/>
                  <a:pt x="135576" y="219872"/>
                  <a:pt x="135576" y="223252"/>
                </a:cubicBezTo>
                <a:lnTo>
                  <a:pt x="135576" y="277871"/>
                </a:lnTo>
                <a:cubicBezTo>
                  <a:pt x="135886" y="280214"/>
                  <a:pt x="137298" y="282263"/>
                  <a:pt x="139372" y="283382"/>
                </a:cubicBezTo>
                <a:moveTo>
                  <a:pt x="271756" y="158101"/>
                </a:moveTo>
                <a:cubicBezTo>
                  <a:pt x="271144" y="158632"/>
                  <a:pt x="270360" y="158934"/>
                  <a:pt x="269552" y="158958"/>
                </a:cubicBezTo>
                <a:cubicBezTo>
                  <a:pt x="268711" y="158950"/>
                  <a:pt x="267919" y="158591"/>
                  <a:pt x="267347" y="157978"/>
                </a:cubicBezTo>
                <a:cubicBezTo>
                  <a:pt x="249378" y="138996"/>
                  <a:pt x="222778" y="130800"/>
                  <a:pt x="197240" y="136392"/>
                </a:cubicBezTo>
                <a:cubicBezTo>
                  <a:pt x="171703" y="141976"/>
                  <a:pt x="150957" y="160534"/>
                  <a:pt x="142556" y="185288"/>
                </a:cubicBezTo>
                <a:cubicBezTo>
                  <a:pt x="140940" y="189468"/>
                  <a:pt x="141748" y="194203"/>
                  <a:pt x="144646" y="197616"/>
                </a:cubicBezTo>
                <a:cubicBezTo>
                  <a:pt x="147544" y="201037"/>
                  <a:pt x="152084" y="202596"/>
                  <a:pt x="156468" y="201682"/>
                </a:cubicBezTo>
                <a:cubicBezTo>
                  <a:pt x="160860" y="200776"/>
                  <a:pt x="164404" y="197534"/>
                  <a:pt x="165702" y="193248"/>
                </a:cubicBezTo>
                <a:cubicBezTo>
                  <a:pt x="171425" y="176479"/>
                  <a:pt x="185557" y="163963"/>
                  <a:pt x="202898" y="160322"/>
                </a:cubicBezTo>
                <a:cubicBezTo>
                  <a:pt x="220239" y="156672"/>
                  <a:pt x="238217" y="162444"/>
                  <a:pt x="250202" y="175491"/>
                </a:cubicBezTo>
                <a:cubicBezTo>
                  <a:pt x="251304" y="176707"/>
                  <a:pt x="251304" y="178561"/>
                  <a:pt x="250202" y="179777"/>
                </a:cubicBezTo>
                <a:lnTo>
                  <a:pt x="229873" y="200106"/>
                </a:lnTo>
                <a:cubicBezTo>
                  <a:pt x="228159" y="201853"/>
                  <a:pt x="227652" y="204458"/>
                  <a:pt x="228583" y="206727"/>
                </a:cubicBezTo>
                <a:cubicBezTo>
                  <a:pt x="229514" y="208989"/>
                  <a:pt x="231710" y="210483"/>
                  <a:pt x="234159" y="210516"/>
                </a:cubicBezTo>
                <a:lnTo>
                  <a:pt x="288656" y="210516"/>
                </a:lnTo>
                <a:cubicBezTo>
                  <a:pt x="292036" y="210516"/>
                  <a:pt x="294779" y="207772"/>
                  <a:pt x="294779" y="204392"/>
                </a:cubicBezTo>
                <a:lnTo>
                  <a:pt x="294779" y="149773"/>
                </a:lnTo>
                <a:cubicBezTo>
                  <a:pt x="294763" y="147300"/>
                  <a:pt x="293269" y="145079"/>
                  <a:pt x="290983" y="144140"/>
                </a:cubicBezTo>
                <a:cubicBezTo>
                  <a:pt x="288689" y="143528"/>
                  <a:pt x="286239" y="144026"/>
                  <a:pt x="284370" y="145487"/>
                </a:cubicBezTo>
                <a:lnTo>
                  <a:pt x="271756" y="158101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28"/>
          <p:cNvSpPr/>
          <p:nvPr/>
        </p:nvSpPr>
        <p:spPr>
          <a:xfrm>
            <a:off x="1218036" y="3995763"/>
            <a:ext cx="319862" cy="306516"/>
          </a:xfrm>
          <a:custGeom>
            <a:avLst/>
            <a:gdLst/>
            <a:ahLst/>
            <a:cxnLst/>
            <a:rect l="l" t="t" r="r" b="b"/>
            <a:pathLst>
              <a:path w="294126" h="294020" extrusionOk="0">
                <a:moveTo>
                  <a:pt x="110870" y="208801"/>
                </a:moveTo>
                <a:cubicBezTo>
                  <a:pt x="110903" y="190276"/>
                  <a:pt x="115892" y="172094"/>
                  <a:pt x="125321" y="156141"/>
                </a:cubicBezTo>
                <a:cubicBezTo>
                  <a:pt x="126489" y="154280"/>
                  <a:pt x="126546" y="151937"/>
                  <a:pt x="125468" y="150026"/>
                </a:cubicBezTo>
                <a:cubicBezTo>
                  <a:pt x="124399" y="148116"/>
                  <a:pt x="122374" y="146932"/>
                  <a:pt x="120178" y="146957"/>
                </a:cubicBezTo>
                <a:lnTo>
                  <a:pt x="33106" y="146957"/>
                </a:lnTo>
                <a:cubicBezTo>
                  <a:pt x="16965" y="146614"/>
                  <a:pt x="3126" y="158403"/>
                  <a:pt x="898" y="174389"/>
                </a:cubicBezTo>
                <a:cubicBezTo>
                  <a:pt x="0" y="183002"/>
                  <a:pt x="2784" y="191591"/>
                  <a:pt x="8572" y="198032"/>
                </a:cubicBezTo>
                <a:cubicBezTo>
                  <a:pt x="14360" y="204474"/>
                  <a:pt x="22606" y="208164"/>
                  <a:pt x="31269" y="208189"/>
                </a:cubicBezTo>
                <a:lnTo>
                  <a:pt x="98624" y="208189"/>
                </a:lnTo>
                <a:cubicBezTo>
                  <a:pt x="100314" y="208189"/>
                  <a:pt x="101686" y="209560"/>
                  <a:pt x="101686" y="211250"/>
                </a:cubicBezTo>
                <a:lnTo>
                  <a:pt x="101686" y="241866"/>
                </a:lnTo>
                <a:cubicBezTo>
                  <a:pt x="101686" y="243556"/>
                  <a:pt x="100314" y="244928"/>
                  <a:pt x="98624" y="244928"/>
                </a:cubicBezTo>
                <a:lnTo>
                  <a:pt x="61885" y="244928"/>
                </a:lnTo>
                <a:cubicBezTo>
                  <a:pt x="56815" y="244928"/>
                  <a:pt x="52700" y="249043"/>
                  <a:pt x="52700" y="254113"/>
                </a:cubicBezTo>
                <a:cubicBezTo>
                  <a:pt x="52700" y="259183"/>
                  <a:pt x="56815" y="263298"/>
                  <a:pt x="61885" y="263298"/>
                </a:cubicBezTo>
                <a:lnTo>
                  <a:pt x="116136" y="263298"/>
                </a:lnTo>
                <a:cubicBezTo>
                  <a:pt x="118243" y="263347"/>
                  <a:pt x="120227" y="262294"/>
                  <a:pt x="121353" y="260514"/>
                </a:cubicBezTo>
                <a:cubicBezTo>
                  <a:pt x="122480" y="258734"/>
                  <a:pt x="122594" y="256489"/>
                  <a:pt x="121647" y="254603"/>
                </a:cubicBezTo>
                <a:cubicBezTo>
                  <a:pt x="114561" y="240372"/>
                  <a:pt x="110879" y="224697"/>
                  <a:pt x="110870" y="208801"/>
                </a:cubicBezTo>
                <a:moveTo>
                  <a:pt x="37392" y="177573"/>
                </a:moveTo>
                <a:cubicBezTo>
                  <a:pt x="37392" y="169115"/>
                  <a:pt x="44242" y="162265"/>
                  <a:pt x="52700" y="162265"/>
                </a:cubicBezTo>
                <a:cubicBezTo>
                  <a:pt x="61158" y="162265"/>
                  <a:pt x="68008" y="169115"/>
                  <a:pt x="68008" y="177573"/>
                </a:cubicBezTo>
                <a:cubicBezTo>
                  <a:pt x="68008" y="186031"/>
                  <a:pt x="61158" y="192881"/>
                  <a:pt x="52700" y="192881"/>
                </a:cubicBezTo>
                <a:cubicBezTo>
                  <a:pt x="44242" y="192881"/>
                  <a:pt x="37392" y="186031"/>
                  <a:pt x="37392" y="177573"/>
                </a:cubicBezTo>
                <a:moveTo>
                  <a:pt x="98624" y="192881"/>
                </a:moveTo>
                <a:cubicBezTo>
                  <a:pt x="90166" y="192881"/>
                  <a:pt x="83316" y="186031"/>
                  <a:pt x="83316" y="177573"/>
                </a:cubicBezTo>
                <a:cubicBezTo>
                  <a:pt x="83316" y="169115"/>
                  <a:pt x="90166" y="162265"/>
                  <a:pt x="98624" y="162265"/>
                </a:cubicBezTo>
                <a:cubicBezTo>
                  <a:pt x="107082" y="162265"/>
                  <a:pt x="113932" y="169115"/>
                  <a:pt x="113932" y="177573"/>
                </a:cubicBezTo>
                <a:cubicBezTo>
                  <a:pt x="113932" y="186031"/>
                  <a:pt x="107082" y="192881"/>
                  <a:pt x="98624" y="192881"/>
                </a:cubicBezTo>
                <a:moveTo>
                  <a:pt x="12899" y="244928"/>
                </a:moveTo>
                <a:lnTo>
                  <a:pt x="25145" y="244928"/>
                </a:lnTo>
                <a:cubicBezTo>
                  <a:pt x="30216" y="244928"/>
                  <a:pt x="34330" y="249043"/>
                  <a:pt x="34330" y="254113"/>
                </a:cubicBezTo>
                <a:cubicBezTo>
                  <a:pt x="34330" y="259183"/>
                  <a:pt x="30216" y="263298"/>
                  <a:pt x="25145" y="263298"/>
                </a:cubicBezTo>
                <a:lnTo>
                  <a:pt x="12899" y="263298"/>
                </a:lnTo>
                <a:cubicBezTo>
                  <a:pt x="7829" y="263298"/>
                  <a:pt x="3714" y="259183"/>
                  <a:pt x="3714" y="254113"/>
                </a:cubicBezTo>
                <a:cubicBezTo>
                  <a:pt x="3714" y="249043"/>
                  <a:pt x="7829" y="244928"/>
                  <a:pt x="12899" y="244928"/>
                </a:cubicBezTo>
                <a:moveTo>
                  <a:pt x="31269" y="61232"/>
                </a:moveTo>
                <a:lnTo>
                  <a:pt x="190472" y="61232"/>
                </a:lnTo>
                <a:cubicBezTo>
                  <a:pt x="207381" y="61232"/>
                  <a:pt x="221088" y="47524"/>
                  <a:pt x="221088" y="30616"/>
                </a:cubicBezTo>
                <a:cubicBezTo>
                  <a:pt x="221088" y="13707"/>
                  <a:pt x="207381" y="0"/>
                  <a:pt x="190472" y="0"/>
                </a:cubicBezTo>
                <a:lnTo>
                  <a:pt x="31269" y="0"/>
                </a:lnTo>
                <a:cubicBezTo>
                  <a:pt x="14360" y="0"/>
                  <a:pt x="653" y="13707"/>
                  <a:pt x="653" y="30616"/>
                </a:cubicBezTo>
                <a:cubicBezTo>
                  <a:pt x="653" y="47524"/>
                  <a:pt x="14360" y="61232"/>
                  <a:pt x="31269" y="61232"/>
                </a:cubicBezTo>
                <a:moveTo>
                  <a:pt x="37392" y="30616"/>
                </a:moveTo>
                <a:cubicBezTo>
                  <a:pt x="37392" y="22157"/>
                  <a:pt x="44242" y="15308"/>
                  <a:pt x="52700" y="15308"/>
                </a:cubicBezTo>
                <a:cubicBezTo>
                  <a:pt x="61158" y="15308"/>
                  <a:pt x="68008" y="22157"/>
                  <a:pt x="68008" y="30616"/>
                </a:cubicBezTo>
                <a:cubicBezTo>
                  <a:pt x="68008" y="39074"/>
                  <a:pt x="61158" y="45924"/>
                  <a:pt x="52700" y="45924"/>
                </a:cubicBezTo>
                <a:cubicBezTo>
                  <a:pt x="44242" y="45924"/>
                  <a:pt x="37392" y="39074"/>
                  <a:pt x="37392" y="30616"/>
                </a:cubicBezTo>
                <a:moveTo>
                  <a:pt x="83316" y="30616"/>
                </a:moveTo>
                <a:cubicBezTo>
                  <a:pt x="83316" y="22157"/>
                  <a:pt x="90166" y="15308"/>
                  <a:pt x="98624" y="15308"/>
                </a:cubicBezTo>
                <a:cubicBezTo>
                  <a:pt x="107082" y="15308"/>
                  <a:pt x="113932" y="22157"/>
                  <a:pt x="113932" y="30616"/>
                </a:cubicBezTo>
                <a:cubicBezTo>
                  <a:pt x="113932" y="39074"/>
                  <a:pt x="107082" y="45924"/>
                  <a:pt x="98624" y="45924"/>
                </a:cubicBezTo>
                <a:cubicBezTo>
                  <a:pt x="90166" y="45924"/>
                  <a:pt x="83316" y="39074"/>
                  <a:pt x="83316" y="30616"/>
                </a:cubicBezTo>
                <a:moveTo>
                  <a:pt x="214230" y="104829"/>
                </a:moveTo>
                <a:cubicBezTo>
                  <a:pt x="216067" y="104862"/>
                  <a:pt x="217814" y="104061"/>
                  <a:pt x="218998" y="102665"/>
                </a:cubicBezTo>
                <a:cubicBezTo>
                  <a:pt x="220190" y="101269"/>
                  <a:pt x="220680" y="99408"/>
                  <a:pt x="220354" y="97604"/>
                </a:cubicBezTo>
                <a:cubicBezTo>
                  <a:pt x="217496" y="83365"/>
                  <a:pt x="204997" y="73119"/>
                  <a:pt x="190472" y="73111"/>
                </a:cubicBezTo>
                <a:lnTo>
                  <a:pt x="33106" y="73111"/>
                </a:lnTo>
                <a:cubicBezTo>
                  <a:pt x="16842" y="72792"/>
                  <a:pt x="2955" y="84777"/>
                  <a:pt x="898" y="100910"/>
                </a:cubicBezTo>
                <a:cubicBezTo>
                  <a:pt x="0" y="109523"/>
                  <a:pt x="2784" y="118112"/>
                  <a:pt x="8572" y="124554"/>
                </a:cubicBezTo>
                <a:cubicBezTo>
                  <a:pt x="14360" y="130995"/>
                  <a:pt x="22606" y="134686"/>
                  <a:pt x="31269" y="134710"/>
                </a:cubicBezTo>
                <a:lnTo>
                  <a:pt x="141487" y="134710"/>
                </a:lnTo>
                <a:cubicBezTo>
                  <a:pt x="160803" y="115483"/>
                  <a:pt x="186978" y="104731"/>
                  <a:pt x="214230" y="104829"/>
                </a:cubicBezTo>
                <a:moveTo>
                  <a:pt x="113932" y="104094"/>
                </a:moveTo>
                <a:cubicBezTo>
                  <a:pt x="113932" y="112552"/>
                  <a:pt x="107082" y="119402"/>
                  <a:pt x="98624" y="119402"/>
                </a:cubicBezTo>
                <a:cubicBezTo>
                  <a:pt x="90166" y="119402"/>
                  <a:pt x="83316" y="112552"/>
                  <a:pt x="83316" y="104094"/>
                </a:cubicBezTo>
                <a:cubicBezTo>
                  <a:pt x="83316" y="95636"/>
                  <a:pt x="90166" y="88786"/>
                  <a:pt x="98624" y="88786"/>
                </a:cubicBezTo>
                <a:cubicBezTo>
                  <a:pt x="107082" y="88786"/>
                  <a:pt x="113932" y="95636"/>
                  <a:pt x="113932" y="104094"/>
                </a:cubicBezTo>
                <a:moveTo>
                  <a:pt x="68008" y="104094"/>
                </a:moveTo>
                <a:cubicBezTo>
                  <a:pt x="68008" y="112552"/>
                  <a:pt x="61158" y="119402"/>
                  <a:pt x="52700" y="119402"/>
                </a:cubicBezTo>
                <a:cubicBezTo>
                  <a:pt x="44242" y="119402"/>
                  <a:pt x="37392" y="112552"/>
                  <a:pt x="37392" y="104094"/>
                </a:cubicBezTo>
                <a:cubicBezTo>
                  <a:pt x="37392" y="95636"/>
                  <a:pt x="44242" y="88786"/>
                  <a:pt x="52700" y="88786"/>
                </a:cubicBezTo>
                <a:cubicBezTo>
                  <a:pt x="61158" y="88786"/>
                  <a:pt x="68008" y="95636"/>
                  <a:pt x="68008" y="104094"/>
                </a:cubicBezTo>
                <a:moveTo>
                  <a:pt x="196351" y="208556"/>
                </a:moveTo>
                <a:cubicBezTo>
                  <a:pt x="196351" y="218704"/>
                  <a:pt x="204572" y="226926"/>
                  <a:pt x="214720" y="226926"/>
                </a:cubicBezTo>
                <a:cubicBezTo>
                  <a:pt x="224868" y="226926"/>
                  <a:pt x="233090" y="218704"/>
                  <a:pt x="233090" y="208556"/>
                </a:cubicBezTo>
                <a:cubicBezTo>
                  <a:pt x="233090" y="198408"/>
                  <a:pt x="224868" y="190187"/>
                  <a:pt x="214720" y="190187"/>
                </a:cubicBezTo>
                <a:cubicBezTo>
                  <a:pt x="204572" y="190187"/>
                  <a:pt x="196351" y="198408"/>
                  <a:pt x="196351" y="208556"/>
                </a:cubicBezTo>
                <a:moveTo>
                  <a:pt x="188758" y="155774"/>
                </a:moveTo>
                <a:cubicBezTo>
                  <a:pt x="187778" y="158158"/>
                  <a:pt x="185304" y="159562"/>
                  <a:pt x="182757" y="159203"/>
                </a:cubicBezTo>
                <a:lnTo>
                  <a:pt x="165490" y="155162"/>
                </a:lnTo>
                <a:cubicBezTo>
                  <a:pt x="155880" y="152566"/>
                  <a:pt x="145740" y="156803"/>
                  <a:pt x="140833" y="165457"/>
                </a:cubicBezTo>
                <a:cubicBezTo>
                  <a:pt x="135927" y="174111"/>
                  <a:pt x="137502" y="184994"/>
                  <a:pt x="144671" y="191901"/>
                </a:cubicBezTo>
                <a:lnTo>
                  <a:pt x="156917" y="205005"/>
                </a:lnTo>
                <a:cubicBezTo>
                  <a:pt x="158999" y="207103"/>
                  <a:pt x="158999" y="210499"/>
                  <a:pt x="156917" y="212598"/>
                </a:cubicBezTo>
                <a:lnTo>
                  <a:pt x="144671" y="225701"/>
                </a:lnTo>
                <a:cubicBezTo>
                  <a:pt x="138123" y="232706"/>
                  <a:pt x="136923" y="243165"/>
                  <a:pt x="141707" y="251468"/>
                </a:cubicBezTo>
                <a:cubicBezTo>
                  <a:pt x="146499" y="259779"/>
                  <a:pt x="156150" y="263984"/>
                  <a:pt x="165490" y="261828"/>
                </a:cubicBezTo>
                <a:lnTo>
                  <a:pt x="182757" y="257175"/>
                </a:lnTo>
                <a:cubicBezTo>
                  <a:pt x="185598" y="256668"/>
                  <a:pt x="188374" y="258342"/>
                  <a:pt x="189248" y="261093"/>
                </a:cubicBezTo>
                <a:lnTo>
                  <a:pt x="194391" y="278116"/>
                </a:lnTo>
                <a:cubicBezTo>
                  <a:pt x="196971" y="287268"/>
                  <a:pt x="205209" y="293677"/>
                  <a:pt x="214720" y="293914"/>
                </a:cubicBezTo>
                <a:cubicBezTo>
                  <a:pt x="224338" y="294020"/>
                  <a:pt x="232845" y="287717"/>
                  <a:pt x="235539" y="278483"/>
                </a:cubicBezTo>
                <a:lnTo>
                  <a:pt x="240805" y="261461"/>
                </a:lnTo>
                <a:cubicBezTo>
                  <a:pt x="241638" y="258677"/>
                  <a:pt x="244446" y="256979"/>
                  <a:pt x="247296" y="257542"/>
                </a:cubicBezTo>
                <a:lnTo>
                  <a:pt x="264563" y="261583"/>
                </a:lnTo>
                <a:cubicBezTo>
                  <a:pt x="273903" y="263739"/>
                  <a:pt x="283553" y="259534"/>
                  <a:pt x="288346" y="251223"/>
                </a:cubicBezTo>
                <a:cubicBezTo>
                  <a:pt x="293130" y="242920"/>
                  <a:pt x="291930" y="232461"/>
                  <a:pt x="285382" y="225456"/>
                </a:cubicBezTo>
                <a:lnTo>
                  <a:pt x="273136" y="212353"/>
                </a:lnTo>
                <a:cubicBezTo>
                  <a:pt x="271046" y="210254"/>
                  <a:pt x="271046" y="206858"/>
                  <a:pt x="273136" y="204760"/>
                </a:cubicBezTo>
                <a:lnTo>
                  <a:pt x="285382" y="191656"/>
                </a:lnTo>
                <a:cubicBezTo>
                  <a:pt x="292550" y="184749"/>
                  <a:pt x="294126" y="173866"/>
                  <a:pt x="289219" y="165212"/>
                </a:cubicBezTo>
                <a:cubicBezTo>
                  <a:pt x="284313" y="156558"/>
                  <a:pt x="274173" y="152321"/>
                  <a:pt x="264563" y="154917"/>
                </a:cubicBezTo>
                <a:lnTo>
                  <a:pt x="247296" y="159203"/>
                </a:lnTo>
                <a:cubicBezTo>
                  <a:pt x="244479" y="159775"/>
                  <a:pt x="241687" y="158142"/>
                  <a:pt x="240805" y="155407"/>
                </a:cubicBezTo>
                <a:lnTo>
                  <a:pt x="235539" y="138262"/>
                </a:lnTo>
                <a:cubicBezTo>
                  <a:pt x="232845" y="129028"/>
                  <a:pt x="224338" y="122725"/>
                  <a:pt x="214720" y="122831"/>
                </a:cubicBezTo>
                <a:cubicBezTo>
                  <a:pt x="205135" y="122807"/>
                  <a:pt x="196661" y="129077"/>
                  <a:pt x="193901" y="138262"/>
                </a:cubicBezTo>
                <a:lnTo>
                  <a:pt x="188758" y="155774"/>
                </a:lnTo>
                <a:moveTo>
                  <a:pt x="214720" y="244928"/>
                </a:moveTo>
                <a:cubicBezTo>
                  <a:pt x="194432" y="244928"/>
                  <a:pt x="177981" y="228477"/>
                  <a:pt x="177981" y="208189"/>
                </a:cubicBezTo>
                <a:cubicBezTo>
                  <a:pt x="177981" y="187901"/>
                  <a:pt x="194432" y="171450"/>
                  <a:pt x="214720" y="171450"/>
                </a:cubicBezTo>
                <a:cubicBezTo>
                  <a:pt x="235008" y="171450"/>
                  <a:pt x="251460" y="187901"/>
                  <a:pt x="251460" y="208189"/>
                </a:cubicBezTo>
                <a:cubicBezTo>
                  <a:pt x="251460" y="228477"/>
                  <a:pt x="235008" y="244928"/>
                  <a:pt x="214720" y="244928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28"/>
          <p:cNvSpPr/>
          <p:nvPr/>
        </p:nvSpPr>
        <p:spPr>
          <a:xfrm>
            <a:off x="6016418" y="3494605"/>
            <a:ext cx="307503" cy="305571"/>
          </a:xfrm>
          <a:custGeom>
            <a:avLst/>
            <a:gdLst/>
            <a:ahLst/>
            <a:cxnLst/>
            <a:rect l="l" t="t" r="r" b="b"/>
            <a:pathLst>
              <a:path w="282761" h="293114" extrusionOk="0">
                <a:moveTo>
                  <a:pt x="137078" y="538"/>
                </a:moveTo>
                <a:cubicBezTo>
                  <a:pt x="138017" y="0"/>
                  <a:pt x="139160" y="0"/>
                  <a:pt x="140099" y="522"/>
                </a:cubicBezTo>
                <a:lnTo>
                  <a:pt x="188145" y="27676"/>
                </a:lnTo>
                <a:cubicBezTo>
                  <a:pt x="189101" y="28215"/>
                  <a:pt x="189697" y="29228"/>
                  <a:pt x="189697" y="30330"/>
                </a:cubicBezTo>
                <a:cubicBezTo>
                  <a:pt x="189705" y="31424"/>
                  <a:pt x="189117" y="32444"/>
                  <a:pt x="188170" y="32991"/>
                </a:cubicBezTo>
                <a:lnTo>
                  <a:pt x="140131" y="60627"/>
                </a:lnTo>
                <a:cubicBezTo>
                  <a:pt x="139176" y="61183"/>
                  <a:pt x="138000" y="61174"/>
                  <a:pt x="137053" y="60619"/>
                </a:cubicBezTo>
                <a:lnTo>
                  <a:pt x="89725" y="32983"/>
                </a:lnTo>
                <a:cubicBezTo>
                  <a:pt x="88786" y="32428"/>
                  <a:pt x="88206" y="31416"/>
                  <a:pt x="88215" y="30330"/>
                </a:cubicBezTo>
                <a:cubicBezTo>
                  <a:pt x="88215" y="29236"/>
                  <a:pt x="88802" y="28232"/>
                  <a:pt x="89749" y="27693"/>
                </a:cubicBezTo>
                <a:lnTo>
                  <a:pt x="137078" y="522"/>
                </a:lnTo>
                <a:moveTo>
                  <a:pt x="129363" y="79454"/>
                </a:moveTo>
                <a:cubicBezTo>
                  <a:pt x="129354" y="78385"/>
                  <a:pt x="128783" y="77389"/>
                  <a:pt x="127852" y="76842"/>
                </a:cubicBezTo>
                <a:lnTo>
                  <a:pt x="80605" y="49034"/>
                </a:lnTo>
                <a:cubicBezTo>
                  <a:pt x="79667" y="48479"/>
                  <a:pt x="78499" y="48479"/>
                  <a:pt x="77544" y="49018"/>
                </a:cubicBezTo>
                <a:cubicBezTo>
                  <a:pt x="76597" y="49565"/>
                  <a:pt x="76009" y="50569"/>
                  <a:pt x="76009" y="51663"/>
                </a:cubicBezTo>
                <a:lnTo>
                  <a:pt x="76009" y="102004"/>
                </a:lnTo>
                <a:cubicBezTo>
                  <a:pt x="76009" y="103000"/>
                  <a:pt x="76491" y="103947"/>
                  <a:pt x="77315" y="104511"/>
                </a:cubicBezTo>
                <a:lnTo>
                  <a:pt x="124562" y="137257"/>
                </a:lnTo>
                <a:cubicBezTo>
                  <a:pt x="125493" y="137902"/>
                  <a:pt x="126701" y="137976"/>
                  <a:pt x="127705" y="137462"/>
                </a:cubicBezTo>
                <a:cubicBezTo>
                  <a:pt x="128709" y="136939"/>
                  <a:pt x="129346" y="135910"/>
                  <a:pt x="129363" y="134784"/>
                </a:cubicBezTo>
                <a:lnTo>
                  <a:pt x="129363" y="79528"/>
                </a:lnTo>
                <a:moveTo>
                  <a:pt x="147732" y="134751"/>
                </a:moveTo>
                <a:lnTo>
                  <a:pt x="147732" y="79495"/>
                </a:lnTo>
                <a:cubicBezTo>
                  <a:pt x="147749" y="78409"/>
                  <a:pt x="148328" y="77421"/>
                  <a:pt x="149259" y="76883"/>
                </a:cubicBezTo>
                <a:lnTo>
                  <a:pt x="197575" y="48863"/>
                </a:lnTo>
                <a:cubicBezTo>
                  <a:pt x="198522" y="48308"/>
                  <a:pt x="199690" y="48308"/>
                  <a:pt x="200645" y="48855"/>
                </a:cubicBezTo>
                <a:cubicBezTo>
                  <a:pt x="201592" y="49402"/>
                  <a:pt x="202180" y="50414"/>
                  <a:pt x="202180" y="51508"/>
                </a:cubicBezTo>
                <a:lnTo>
                  <a:pt x="202180" y="101955"/>
                </a:lnTo>
                <a:cubicBezTo>
                  <a:pt x="202172" y="102959"/>
                  <a:pt x="201674" y="103906"/>
                  <a:pt x="200833" y="104478"/>
                </a:cubicBezTo>
                <a:lnTo>
                  <a:pt x="152517" y="137470"/>
                </a:lnTo>
                <a:cubicBezTo>
                  <a:pt x="151586" y="138098"/>
                  <a:pt x="150377" y="138164"/>
                  <a:pt x="149373" y="137633"/>
                </a:cubicBezTo>
                <a:cubicBezTo>
                  <a:pt x="148377" y="137111"/>
                  <a:pt x="147749" y="136074"/>
                  <a:pt x="147749" y="134947"/>
                </a:cubicBezTo>
                <a:moveTo>
                  <a:pt x="139086" y="154892"/>
                </a:moveTo>
                <a:cubicBezTo>
                  <a:pt x="145846" y="154892"/>
                  <a:pt x="151333" y="160379"/>
                  <a:pt x="151333" y="167139"/>
                </a:cubicBezTo>
                <a:lnTo>
                  <a:pt x="151333" y="174487"/>
                </a:lnTo>
                <a:lnTo>
                  <a:pt x="234608" y="174487"/>
                </a:lnTo>
                <a:cubicBezTo>
                  <a:pt x="241875" y="174487"/>
                  <a:pt x="248422" y="177548"/>
                  <a:pt x="252937" y="183035"/>
                </a:cubicBezTo>
                <a:cubicBezTo>
                  <a:pt x="257289" y="188301"/>
                  <a:pt x="259101" y="194987"/>
                  <a:pt x="259101" y="201600"/>
                </a:cubicBezTo>
                <a:lnTo>
                  <a:pt x="259101" y="222876"/>
                </a:lnTo>
                <a:cubicBezTo>
                  <a:pt x="274842" y="230608"/>
                  <a:pt x="282761" y="248529"/>
                  <a:pt x="277871" y="265371"/>
                </a:cubicBezTo>
                <a:cubicBezTo>
                  <a:pt x="272981" y="282214"/>
                  <a:pt x="256693" y="293114"/>
                  <a:pt x="239262" y="291211"/>
                </a:cubicBezTo>
                <a:cubicBezTo>
                  <a:pt x="221823" y="289309"/>
                  <a:pt x="208270" y="275160"/>
                  <a:pt x="207127" y="257664"/>
                </a:cubicBezTo>
                <a:cubicBezTo>
                  <a:pt x="205976" y="240160"/>
                  <a:pt x="217570" y="224362"/>
                  <a:pt x="234608" y="220207"/>
                </a:cubicBezTo>
                <a:lnTo>
                  <a:pt x="234608" y="201600"/>
                </a:lnTo>
                <a:cubicBezTo>
                  <a:pt x="234641" y="200710"/>
                  <a:pt x="234510" y="199820"/>
                  <a:pt x="234217" y="198979"/>
                </a:cubicBezTo>
                <a:lnTo>
                  <a:pt x="151333" y="198979"/>
                </a:lnTo>
                <a:lnTo>
                  <a:pt x="151333" y="221301"/>
                </a:lnTo>
                <a:cubicBezTo>
                  <a:pt x="167849" y="227261"/>
                  <a:pt x="177695" y="244226"/>
                  <a:pt x="174674" y="261518"/>
                </a:cubicBezTo>
                <a:cubicBezTo>
                  <a:pt x="171654" y="278810"/>
                  <a:pt x="156639" y="291432"/>
                  <a:pt x="139086" y="291440"/>
                </a:cubicBezTo>
                <a:cubicBezTo>
                  <a:pt x="121525" y="291448"/>
                  <a:pt x="106494" y="278826"/>
                  <a:pt x="103474" y="261526"/>
                </a:cubicBezTo>
                <a:cubicBezTo>
                  <a:pt x="100453" y="244226"/>
                  <a:pt x="110315" y="227261"/>
                  <a:pt x="126840" y="221317"/>
                </a:cubicBezTo>
                <a:lnTo>
                  <a:pt x="126840" y="198979"/>
                </a:lnTo>
                <a:lnTo>
                  <a:pt x="51304" y="198979"/>
                </a:lnTo>
                <a:cubicBezTo>
                  <a:pt x="51010" y="199820"/>
                  <a:pt x="50879" y="200710"/>
                  <a:pt x="50912" y="201600"/>
                </a:cubicBezTo>
                <a:lnTo>
                  <a:pt x="50912" y="221317"/>
                </a:lnTo>
                <a:cubicBezTo>
                  <a:pt x="67412" y="227285"/>
                  <a:pt x="77234" y="244234"/>
                  <a:pt x="74221" y="261518"/>
                </a:cubicBezTo>
                <a:cubicBezTo>
                  <a:pt x="71200" y="278802"/>
                  <a:pt x="56211" y="291416"/>
                  <a:pt x="38666" y="291440"/>
                </a:cubicBezTo>
                <a:cubicBezTo>
                  <a:pt x="21088" y="291464"/>
                  <a:pt x="6041" y="278843"/>
                  <a:pt x="3020" y="261526"/>
                </a:cubicBezTo>
                <a:cubicBezTo>
                  <a:pt x="0" y="244210"/>
                  <a:pt x="9870" y="227236"/>
                  <a:pt x="26419" y="221301"/>
                </a:cubicBezTo>
                <a:lnTo>
                  <a:pt x="26419" y="201600"/>
                </a:lnTo>
                <a:cubicBezTo>
                  <a:pt x="26419" y="194987"/>
                  <a:pt x="28240" y="188309"/>
                  <a:pt x="32575" y="183035"/>
                </a:cubicBezTo>
                <a:cubicBezTo>
                  <a:pt x="37082" y="177556"/>
                  <a:pt x="43825" y="174413"/>
                  <a:pt x="50912" y="174487"/>
                </a:cubicBezTo>
                <a:lnTo>
                  <a:pt x="126840" y="174487"/>
                </a:lnTo>
                <a:lnTo>
                  <a:pt x="126840" y="167139"/>
                </a:lnTo>
                <a:cubicBezTo>
                  <a:pt x="126840" y="160379"/>
                  <a:pt x="132326" y="154892"/>
                  <a:pt x="139086" y="154892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28"/>
          <p:cNvSpPr/>
          <p:nvPr/>
        </p:nvSpPr>
        <p:spPr>
          <a:xfrm>
            <a:off x="7607474" y="3995763"/>
            <a:ext cx="319631" cy="306405"/>
          </a:xfrm>
          <a:custGeom>
            <a:avLst/>
            <a:gdLst/>
            <a:ahLst/>
            <a:cxnLst/>
            <a:rect l="l" t="t" r="r" b="b"/>
            <a:pathLst>
              <a:path w="293914" h="293914" extrusionOk="0">
                <a:moveTo>
                  <a:pt x="122464" y="30616"/>
                </a:moveTo>
                <a:cubicBezTo>
                  <a:pt x="122464" y="47524"/>
                  <a:pt x="136172" y="61232"/>
                  <a:pt x="153080" y="61232"/>
                </a:cubicBezTo>
                <a:lnTo>
                  <a:pt x="263298" y="61232"/>
                </a:lnTo>
                <a:cubicBezTo>
                  <a:pt x="280206" y="61232"/>
                  <a:pt x="293914" y="47524"/>
                  <a:pt x="293914" y="30616"/>
                </a:cubicBezTo>
                <a:cubicBezTo>
                  <a:pt x="293914" y="13707"/>
                  <a:pt x="280206" y="0"/>
                  <a:pt x="263298" y="0"/>
                </a:cubicBezTo>
                <a:lnTo>
                  <a:pt x="153080" y="0"/>
                </a:lnTo>
                <a:cubicBezTo>
                  <a:pt x="136172" y="0"/>
                  <a:pt x="122464" y="13707"/>
                  <a:pt x="122464" y="30616"/>
                </a:cubicBezTo>
                <a:moveTo>
                  <a:pt x="156141" y="30616"/>
                </a:moveTo>
                <a:cubicBezTo>
                  <a:pt x="156141" y="22157"/>
                  <a:pt x="162991" y="15308"/>
                  <a:pt x="171450" y="15308"/>
                </a:cubicBezTo>
                <a:cubicBezTo>
                  <a:pt x="179908" y="15308"/>
                  <a:pt x="186758" y="22157"/>
                  <a:pt x="186758" y="30616"/>
                </a:cubicBezTo>
                <a:cubicBezTo>
                  <a:pt x="186758" y="39074"/>
                  <a:pt x="179908" y="45924"/>
                  <a:pt x="171450" y="45924"/>
                </a:cubicBezTo>
                <a:cubicBezTo>
                  <a:pt x="162991" y="45924"/>
                  <a:pt x="156141" y="39074"/>
                  <a:pt x="156141" y="30616"/>
                </a:cubicBezTo>
                <a:moveTo>
                  <a:pt x="122464" y="104094"/>
                </a:moveTo>
                <a:cubicBezTo>
                  <a:pt x="122464" y="121002"/>
                  <a:pt x="136172" y="134710"/>
                  <a:pt x="153080" y="134710"/>
                </a:cubicBezTo>
                <a:lnTo>
                  <a:pt x="263298" y="134710"/>
                </a:lnTo>
                <a:cubicBezTo>
                  <a:pt x="280206" y="134710"/>
                  <a:pt x="293914" y="121002"/>
                  <a:pt x="293914" y="104094"/>
                </a:cubicBezTo>
                <a:cubicBezTo>
                  <a:pt x="293914" y="87186"/>
                  <a:pt x="280206" y="73478"/>
                  <a:pt x="263298" y="73478"/>
                </a:cubicBezTo>
                <a:lnTo>
                  <a:pt x="153080" y="73478"/>
                </a:lnTo>
                <a:cubicBezTo>
                  <a:pt x="136172" y="73478"/>
                  <a:pt x="122464" y="87186"/>
                  <a:pt x="122464" y="104094"/>
                </a:cubicBezTo>
                <a:moveTo>
                  <a:pt x="156141" y="104094"/>
                </a:moveTo>
                <a:cubicBezTo>
                  <a:pt x="156141" y="95636"/>
                  <a:pt x="162991" y="88786"/>
                  <a:pt x="171450" y="88786"/>
                </a:cubicBezTo>
                <a:cubicBezTo>
                  <a:pt x="179908" y="88786"/>
                  <a:pt x="186758" y="95636"/>
                  <a:pt x="186758" y="104094"/>
                </a:cubicBezTo>
                <a:cubicBezTo>
                  <a:pt x="186758" y="112552"/>
                  <a:pt x="179908" y="119402"/>
                  <a:pt x="171450" y="119402"/>
                </a:cubicBezTo>
                <a:cubicBezTo>
                  <a:pt x="162991" y="119402"/>
                  <a:pt x="156141" y="112552"/>
                  <a:pt x="156141" y="104094"/>
                </a:cubicBezTo>
                <a:moveTo>
                  <a:pt x="137159" y="199249"/>
                </a:moveTo>
                <a:cubicBezTo>
                  <a:pt x="137739" y="200506"/>
                  <a:pt x="138188" y="201821"/>
                  <a:pt x="138507" y="203168"/>
                </a:cubicBezTo>
                <a:cubicBezTo>
                  <a:pt x="138760" y="204041"/>
                  <a:pt x="139388" y="204760"/>
                  <a:pt x="140221" y="205127"/>
                </a:cubicBezTo>
                <a:cubicBezTo>
                  <a:pt x="144205" y="207144"/>
                  <a:pt x="148614" y="208197"/>
                  <a:pt x="153080" y="208189"/>
                </a:cubicBezTo>
                <a:lnTo>
                  <a:pt x="263298" y="208189"/>
                </a:lnTo>
                <a:cubicBezTo>
                  <a:pt x="280206" y="208189"/>
                  <a:pt x="293914" y="194481"/>
                  <a:pt x="293914" y="177573"/>
                </a:cubicBezTo>
                <a:cubicBezTo>
                  <a:pt x="293914" y="160664"/>
                  <a:pt x="280206" y="146957"/>
                  <a:pt x="263298" y="146957"/>
                </a:cubicBezTo>
                <a:lnTo>
                  <a:pt x="153080" y="146957"/>
                </a:lnTo>
                <a:cubicBezTo>
                  <a:pt x="136172" y="146957"/>
                  <a:pt x="122464" y="160664"/>
                  <a:pt x="122464" y="177573"/>
                </a:cubicBezTo>
                <a:cubicBezTo>
                  <a:pt x="122407" y="178348"/>
                  <a:pt x="122407" y="179124"/>
                  <a:pt x="122464" y="179900"/>
                </a:cubicBezTo>
                <a:cubicBezTo>
                  <a:pt x="122521" y="180561"/>
                  <a:pt x="122823" y="181173"/>
                  <a:pt x="123321" y="181614"/>
                </a:cubicBezTo>
                <a:cubicBezTo>
                  <a:pt x="128767" y="186790"/>
                  <a:pt x="133428" y="192734"/>
                  <a:pt x="137159" y="199249"/>
                </a:cubicBezTo>
                <a:moveTo>
                  <a:pt x="156141" y="177573"/>
                </a:moveTo>
                <a:cubicBezTo>
                  <a:pt x="156141" y="169115"/>
                  <a:pt x="162991" y="162265"/>
                  <a:pt x="171450" y="162265"/>
                </a:cubicBezTo>
                <a:cubicBezTo>
                  <a:pt x="179908" y="162265"/>
                  <a:pt x="186758" y="169115"/>
                  <a:pt x="186758" y="177573"/>
                </a:cubicBezTo>
                <a:cubicBezTo>
                  <a:pt x="186758" y="186031"/>
                  <a:pt x="179908" y="192881"/>
                  <a:pt x="171450" y="192881"/>
                </a:cubicBezTo>
                <a:cubicBezTo>
                  <a:pt x="162991" y="192881"/>
                  <a:pt x="156141" y="186031"/>
                  <a:pt x="156141" y="177573"/>
                </a:cubicBezTo>
                <a:moveTo>
                  <a:pt x="42862" y="281667"/>
                </a:moveTo>
                <a:lnTo>
                  <a:pt x="174634" y="281667"/>
                </a:lnTo>
                <a:cubicBezTo>
                  <a:pt x="189786" y="281667"/>
                  <a:pt x="202066" y="269388"/>
                  <a:pt x="202066" y="254235"/>
                </a:cubicBezTo>
                <a:lnTo>
                  <a:pt x="202066" y="251051"/>
                </a:lnTo>
                <a:cubicBezTo>
                  <a:pt x="202066" y="244291"/>
                  <a:pt x="196579" y="238805"/>
                  <a:pt x="189819" y="238805"/>
                </a:cubicBezTo>
                <a:lnTo>
                  <a:pt x="78132" y="238805"/>
                </a:lnTo>
                <a:cubicBezTo>
                  <a:pt x="75168" y="239180"/>
                  <a:pt x="72253" y="237809"/>
                  <a:pt x="70645" y="235286"/>
                </a:cubicBezTo>
                <a:cubicBezTo>
                  <a:pt x="69045" y="232763"/>
                  <a:pt x="69045" y="229538"/>
                  <a:pt x="70645" y="227016"/>
                </a:cubicBezTo>
                <a:cubicBezTo>
                  <a:pt x="72253" y="224493"/>
                  <a:pt x="75168" y="223121"/>
                  <a:pt x="78132" y="223497"/>
                </a:cubicBezTo>
                <a:lnTo>
                  <a:pt x="108993" y="223497"/>
                </a:lnTo>
                <a:cubicBezTo>
                  <a:pt x="113099" y="223497"/>
                  <a:pt x="116928" y="221431"/>
                  <a:pt x="119198" y="218010"/>
                </a:cubicBezTo>
                <a:cubicBezTo>
                  <a:pt x="121460" y="214590"/>
                  <a:pt x="121860" y="210254"/>
                  <a:pt x="120259" y="206474"/>
                </a:cubicBezTo>
                <a:cubicBezTo>
                  <a:pt x="115973" y="196351"/>
                  <a:pt x="106029" y="189786"/>
                  <a:pt x="95032" y="189819"/>
                </a:cubicBezTo>
                <a:lnTo>
                  <a:pt x="42862" y="189819"/>
                </a:lnTo>
                <a:cubicBezTo>
                  <a:pt x="39482" y="189819"/>
                  <a:pt x="36739" y="192562"/>
                  <a:pt x="36739" y="195942"/>
                </a:cubicBezTo>
                <a:lnTo>
                  <a:pt x="36739" y="275544"/>
                </a:lnTo>
                <a:cubicBezTo>
                  <a:pt x="36739" y="278924"/>
                  <a:pt x="39482" y="281667"/>
                  <a:pt x="42862" y="281667"/>
                </a:cubicBezTo>
                <a:moveTo>
                  <a:pt x="12246" y="293914"/>
                </a:moveTo>
                <a:cubicBezTo>
                  <a:pt x="16230" y="293840"/>
                  <a:pt x="19937" y="291832"/>
                  <a:pt x="22166" y="288525"/>
                </a:cubicBezTo>
                <a:cubicBezTo>
                  <a:pt x="23619" y="286525"/>
                  <a:pt x="24427" y="284133"/>
                  <a:pt x="24492" y="281667"/>
                </a:cubicBezTo>
                <a:lnTo>
                  <a:pt x="24492" y="192881"/>
                </a:lnTo>
                <a:cubicBezTo>
                  <a:pt x="24452" y="189827"/>
                  <a:pt x="23276" y="186904"/>
                  <a:pt x="21186" y="184676"/>
                </a:cubicBezTo>
                <a:cubicBezTo>
                  <a:pt x="18900" y="182145"/>
                  <a:pt x="15659" y="180675"/>
                  <a:pt x="12246" y="180634"/>
                </a:cubicBezTo>
                <a:cubicBezTo>
                  <a:pt x="5486" y="180634"/>
                  <a:pt x="0" y="186121"/>
                  <a:pt x="0" y="192881"/>
                </a:cubicBezTo>
                <a:lnTo>
                  <a:pt x="0" y="281667"/>
                </a:lnTo>
                <a:cubicBezTo>
                  <a:pt x="0" y="288427"/>
                  <a:pt x="5486" y="293914"/>
                  <a:pt x="12246" y="293914"/>
                </a:cubicBezTo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9400" tIns="49675" rIns="99400" bIns="496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5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8"/>
          <p:cNvSpPr txBox="1"/>
          <p:nvPr/>
        </p:nvSpPr>
        <p:spPr>
          <a:xfrm>
            <a:off x="2228850" y="2471000"/>
            <a:ext cx="14916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Aligning CMDB with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management and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monitoring tools</a:t>
            </a:r>
            <a:endParaRPr sz="1522"/>
          </a:p>
        </p:txBody>
      </p:sp>
      <p:sp>
        <p:nvSpPr>
          <p:cNvPr id="243" name="Google Shape;243;p28"/>
          <p:cNvSpPr txBox="1"/>
          <p:nvPr/>
        </p:nvSpPr>
        <p:spPr>
          <a:xfrm>
            <a:off x="3826450" y="2465525"/>
            <a:ext cx="14916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Automating the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migration to 802.1X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authentication</a:t>
            </a:r>
            <a:endParaRPr sz="1522"/>
          </a:p>
        </p:txBody>
      </p:sp>
      <p:sp>
        <p:nvSpPr>
          <p:cNvPr id="244" name="Google Shape;244;p28"/>
          <p:cNvSpPr txBox="1"/>
          <p:nvPr/>
        </p:nvSpPr>
        <p:spPr>
          <a:xfrm>
            <a:off x="5424075" y="2471000"/>
            <a:ext cx="1491600" cy="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Rollout of</a:t>
            </a: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MPLS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VRF</a:t>
            </a:r>
            <a:r>
              <a:rPr lang="en" sz="9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for WAN network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segmentation</a:t>
            </a:r>
            <a:endParaRPr sz="1522"/>
          </a:p>
        </p:txBody>
      </p:sp>
      <p:sp>
        <p:nvSpPr>
          <p:cNvPr id="245" name="Google Shape;245;p28"/>
          <p:cNvSpPr txBox="1"/>
          <p:nvPr/>
        </p:nvSpPr>
        <p:spPr>
          <a:xfrm>
            <a:off x="7021675" y="2471000"/>
            <a:ext cx="14916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self-service portal for</a:t>
            </a:r>
            <a:b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9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switch port configuration and checks</a:t>
            </a:r>
            <a:endParaRPr sz="1522"/>
          </a:p>
        </p:txBody>
      </p:sp>
      <p:sp>
        <p:nvSpPr>
          <p:cNvPr id="246" name="Google Shape;246;p28"/>
          <p:cNvSpPr txBox="1"/>
          <p:nvPr/>
        </p:nvSpPr>
        <p:spPr>
          <a:xfrm>
            <a:off x="631225" y="2273775"/>
            <a:ext cx="14916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Setting up VM</a:t>
            </a:r>
            <a:r>
              <a:rPr lang="en" sz="9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networks with end-to-end</a:t>
            </a:r>
            <a:r>
              <a:rPr lang="en" sz="9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connectivity and</a:t>
            </a:r>
            <a:r>
              <a:rPr lang="en" sz="978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en" sz="978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documentation</a:t>
            </a:r>
            <a:endParaRPr sz="1522"/>
          </a:p>
        </p:txBody>
      </p:sp>
      <p:sp>
        <p:nvSpPr>
          <p:cNvPr id="247" name="Google Shape;247;p28"/>
          <p:cNvSpPr txBox="1"/>
          <p:nvPr/>
        </p:nvSpPr>
        <p:spPr>
          <a:xfrm>
            <a:off x="7021675" y="1819025"/>
            <a:ext cx="1491600" cy="6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Data Center</a:t>
            </a:r>
            <a:b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en" sz="1305" b="1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elf-Service </a:t>
            </a: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Portal</a:t>
            </a:r>
            <a:endParaRPr sz="1522"/>
          </a:p>
        </p:txBody>
      </p:sp>
      <p:sp>
        <p:nvSpPr>
          <p:cNvPr id="248" name="Google Shape;248;p28"/>
          <p:cNvSpPr txBox="1"/>
          <p:nvPr/>
        </p:nvSpPr>
        <p:spPr>
          <a:xfrm>
            <a:off x="5424075" y="1813550"/>
            <a:ext cx="1491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MPLS VRF</a:t>
            </a:r>
            <a:b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Rollout</a:t>
            </a:r>
            <a:endParaRPr sz="1522"/>
          </a:p>
        </p:txBody>
      </p:sp>
      <p:sp>
        <p:nvSpPr>
          <p:cNvPr id="249" name="Google Shape;249;p28"/>
          <p:cNvSpPr txBox="1"/>
          <p:nvPr/>
        </p:nvSpPr>
        <p:spPr>
          <a:xfrm>
            <a:off x="3826450" y="1813550"/>
            <a:ext cx="1491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802.1X</a:t>
            </a:r>
            <a:b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Migration</a:t>
            </a:r>
            <a:endParaRPr sz="1522"/>
          </a:p>
        </p:txBody>
      </p:sp>
      <p:sp>
        <p:nvSpPr>
          <p:cNvPr id="250" name="Google Shape;250;p28"/>
          <p:cNvSpPr txBox="1"/>
          <p:nvPr/>
        </p:nvSpPr>
        <p:spPr>
          <a:xfrm>
            <a:off x="2228850" y="1819025"/>
            <a:ext cx="1491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CMDB</a:t>
            </a:r>
            <a:b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Synchronization</a:t>
            </a:r>
            <a:endParaRPr sz="1522"/>
          </a:p>
        </p:txBody>
      </p:sp>
      <p:sp>
        <p:nvSpPr>
          <p:cNvPr id="251" name="Google Shape;251;p28"/>
          <p:cNvSpPr txBox="1"/>
          <p:nvPr/>
        </p:nvSpPr>
        <p:spPr>
          <a:xfrm>
            <a:off x="631225" y="1621775"/>
            <a:ext cx="1491600" cy="40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91425" bIns="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VM Network</a:t>
            </a:r>
            <a:b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305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Rollout</a:t>
            </a:r>
            <a:endParaRPr sz="1522"/>
          </a:p>
        </p:txBody>
      </p:sp>
      <p:sp>
        <p:nvSpPr>
          <p:cNvPr id="252" name="Google Shape;252;p28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Christian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9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did we get there?</a:t>
            </a:r>
            <a:endParaRPr/>
          </a:p>
        </p:txBody>
      </p:sp>
      <p:sp>
        <p:nvSpPr>
          <p:cNvPr id="258" name="Google Shape;258;p29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6"/>
              <a:buNone/>
            </a:pPr>
            <a:r>
              <a:rPr lang="en"/>
              <a:t>Where our automation journey started</a:t>
            </a:r>
            <a:endParaRPr/>
          </a:p>
        </p:txBody>
      </p:sp>
      <p:sp>
        <p:nvSpPr>
          <p:cNvPr id="264" name="Google Shape;264;p30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65" name="Google Shape;265;p30"/>
          <p:cNvSpPr/>
          <p:nvPr/>
        </p:nvSpPr>
        <p:spPr>
          <a:xfrm rot="10800000">
            <a:off x="1047807" y="1524976"/>
            <a:ext cx="3202900" cy="1168146"/>
          </a:xfrm>
          <a:custGeom>
            <a:avLst/>
            <a:gdLst/>
            <a:ahLst/>
            <a:cxnLst/>
            <a:rect l="l" t="t" r="r" b="b"/>
            <a:pathLst>
              <a:path w="2271560" h="914400" extrusionOk="0">
                <a:moveTo>
                  <a:pt x="1814360" y="0"/>
                </a:moveTo>
                <a:cubicBezTo>
                  <a:pt x="2066867" y="0"/>
                  <a:pt x="2271560" y="204692"/>
                  <a:pt x="2271560" y="457200"/>
                </a:cubicBezTo>
                <a:cubicBezTo>
                  <a:pt x="2271560" y="709707"/>
                  <a:pt x="2066867" y="914400"/>
                  <a:pt x="1814360" y="914400"/>
                </a:cubicBezTo>
                <a:lnTo>
                  <a:pt x="0" y="914400"/>
                </a:lnTo>
                <a:lnTo>
                  <a:pt x="0" y="0"/>
                </a:lnTo>
                <a:lnTo>
                  <a:pt x="1814360" y="0"/>
                </a:lnTo>
              </a:path>
            </a:pathLst>
          </a:cu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8825" tIns="64400" rIns="128825" bIns="64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36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66" name="Google Shape;266;p30"/>
          <p:cNvSpPr/>
          <p:nvPr/>
        </p:nvSpPr>
        <p:spPr>
          <a:xfrm>
            <a:off x="4261670" y="2957389"/>
            <a:ext cx="3202900" cy="1168146"/>
          </a:xfrm>
          <a:custGeom>
            <a:avLst/>
            <a:gdLst/>
            <a:ahLst/>
            <a:cxnLst/>
            <a:rect l="l" t="t" r="r" b="b"/>
            <a:pathLst>
              <a:path w="2271560" h="914400" extrusionOk="0">
                <a:moveTo>
                  <a:pt x="1814360" y="0"/>
                </a:moveTo>
                <a:cubicBezTo>
                  <a:pt x="2066867" y="0"/>
                  <a:pt x="2271560" y="204692"/>
                  <a:pt x="2271560" y="457200"/>
                </a:cubicBezTo>
                <a:cubicBezTo>
                  <a:pt x="2271560" y="709707"/>
                  <a:pt x="2066867" y="914400"/>
                  <a:pt x="1814360" y="914400"/>
                </a:cubicBezTo>
                <a:lnTo>
                  <a:pt x="0" y="914400"/>
                </a:lnTo>
                <a:lnTo>
                  <a:pt x="0" y="0"/>
                </a:lnTo>
                <a:lnTo>
                  <a:pt x="1814360" y="0"/>
                </a:lnTo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8825" tIns="64400" rIns="128825" bIns="644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536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30"/>
          <p:cNvSpPr/>
          <p:nvPr/>
        </p:nvSpPr>
        <p:spPr>
          <a:xfrm>
            <a:off x="1227244" y="1896536"/>
            <a:ext cx="549497" cy="371029"/>
          </a:xfrm>
          <a:custGeom>
            <a:avLst/>
            <a:gdLst/>
            <a:ahLst/>
            <a:cxnLst/>
            <a:rect l="l" t="t" r="r" b="b"/>
            <a:pathLst>
              <a:path w="342900" h="309191" extrusionOk="0">
                <a:moveTo>
                  <a:pt x="342900" y="186280"/>
                </a:moveTo>
                <a:cubicBezTo>
                  <a:pt x="342900" y="178393"/>
                  <a:pt x="336499" y="171992"/>
                  <a:pt x="328612" y="171992"/>
                </a:cubicBezTo>
                <a:lnTo>
                  <a:pt x="14287" y="171992"/>
                </a:lnTo>
                <a:cubicBezTo>
                  <a:pt x="6400" y="171992"/>
                  <a:pt x="0" y="178393"/>
                  <a:pt x="0" y="186280"/>
                </a:cubicBezTo>
                <a:cubicBezTo>
                  <a:pt x="0" y="194167"/>
                  <a:pt x="6400" y="200567"/>
                  <a:pt x="14287" y="200567"/>
                </a:cubicBezTo>
                <a:lnTo>
                  <a:pt x="20288" y="200567"/>
                </a:lnTo>
                <a:cubicBezTo>
                  <a:pt x="22440" y="200539"/>
                  <a:pt x="24488" y="201491"/>
                  <a:pt x="25860" y="203139"/>
                </a:cubicBezTo>
                <a:cubicBezTo>
                  <a:pt x="27165" y="204844"/>
                  <a:pt x="27689" y="207025"/>
                  <a:pt x="27289" y="209140"/>
                </a:cubicBezTo>
                <a:lnTo>
                  <a:pt x="11001" y="290579"/>
                </a:lnTo>
                <a:cubicBezTo>
                  <a:pt x="9458" y="298465"/>
                  <a:pt x="14611" y="306114"/>
                  <a:pt x="22498" y="307657"/>
                </a:cubicBezTo>
                <a:cubicBezTo>
                  <a:pt x="30394" y="309191"/>
                  <a:pt x="38033" y="304037"/>
                  <a:pt x="39576" y="296151"/>
                </a:cubicBezTo>
                <a:lnTo>
                  <a:pt x="57150" y="206282"/>
                </a:lnTo>
                <a:cubicBezTo>
                  <a:pt x="57826" y="202958"/>
                  <a:pt x="60759" y="200567"/>
                  <a:pt x="64150" y="200567"/>
                </a:cubicBezTo>
                <a:lnTo>
                  <a:pt x="278463" y="200567"/>
                </a:lnTo>
                <a:cubicBezTo>
                  <a:pt x="281854" y="200567"/>
                  <a:pt x="284787" y="202958"/>
                  <a:pt x="285464" y="206282"/>
                </a:cubicBezTo>
                <a:lnTo>
                  <a:pt x="303466" y="296151"/>
                </a:lnTo>
                <a:cubicBezTo>
                  <a:pt x="304190" y="299894"/>
                  <a:pt x="306381" y="303190"/>
                  <a:pt x="309543" y="305304"/>
                </a:cubicBezTo>
                <a:cubicBezTo>
                  <a:pt x="312715" y="307428"/>
                  <a:pt x="316591" y="308190"/>
                  <a:pt x="320325" y="307438"/>
                </a:cubicBezTo>
                <a:cubicBezTo>
                  <a:pt x="328060" y="305857"/>
                  <a:pt x="333051" y="298313"/>
                  <a:pt x="331470" y="290579"/>
                </a:cubicBezTo>
                <a:lnTo>
                  <a:pt x="315182" y="209140"/>
                </a:lnTo>
                <a:cubicBezTo>
                  <a:pt x="314782" y="207025"/>
                  <a:pt x="315306" y="204844"/>
                  <a:pt x="316611" y="203139"/>
                </a:cubicBezTo>
                <a:cubicBezTo>
                  <a:pt x="317982" y="201491"/>
                  <a:pt x="320030" y="200539"/>
                  <a:pt x="322183" y="200567"/>
                </a:cubicBezTo>
                <a:lnTo>
                  <a:pt x="328612" y="200567"/>
                </a:lnTo>
                <a:cubicBezTo>
                  <a:pt x="336499" y="200567"/>
                  <a:pt x="342900" y="194167"/>
                  <a:pt x="342900" y="186280"/>
                </a:cubicBezTo>
                <a:moveTo>
                  <a:pt x="301752" y="132702"/>
                </a:moveTo>
                <a:lnTo>
                  <a:pt x="291036" y="132702"/>
                </a:lnTo>
                <a:cubicBezTo>
                  <a:pt x="289064" y="132702"/>
                  <a:pt x="287464" y="131102"/>
                  <a:pt x="287464" y="129130"/>
                </a:cubicBezTo>
                <a:lnTo>
                  <a:pt x="287464" y="64979"/>
                </a:lnTo>
                <a:cubicBezTo>
                  <a:pt x="287388" y="35347"/>
                  <a:pt x="263375" y="11334"/>
                  <a:pt x="233743" y="11258"/>
                </a:cubicBezTo>
                <a:cubicBezTo>
                  <a:pt x="232038" y="11239"/>
                  <a:pt x="230343" y="11534"/>
                  <a:pt x="228742" y="12115"/>
                </a:cubicBezTo>
                <a:cubicBezTo>
                  <a:pt x="208873" y="0"/>
                  <a:pt x="183356" y="2695"/>
                  <a:pt x="166449" y="18688"/>
                </a:cubicBezTo>
                <a:cubicBezTo>
                  <a:pt x="165096" y="20031"/>
                  <a:pt x="164334" y="21859"/>
                  <a:pt x="164334" y="23755"/>
                </a:cubicBezTo>
                <a:cubicBezTo>
                  <a:pt x="164334" y="25660"/>
                  <a:pt x="165096" y="27489"/>
                  <a:pt x="166449" y="28832"/>
                </a:cubicBezTo>
                <a:lnTo>
                  <a:pt x="227028" y="89411"/>
                </a:lnTo>
                <a:cubicBezTo>
                  <a:pt x="228342" y="90773"/>
                  <a:pt x="230143" y="91544"/>
                  <a:pt x="232029" y="91554"/>
                </a:cubicBezTo>
                <a:cubicBezTo>
                  <a:pt x="233962" y="91554"/>
                  <a:pt x="235810" y="90782"/>
                  <a:pt x="237172" y="89411"/>
                </a:cubicBezTo>
                <a:cubicBezTo>
                  <a:pt x="248564" y="78266"/>
                  <a:pt x="253888" y="62303"/>
                  <a:pt x="251460" y="46548"/>
                </a:cubicBezTo>
                <a:cubicBezTo>
                  <a:pt x="256384" y="51244"/>
                  <a:pt x="259175" y="57750"/>
                  <a:pt x="259175" y="64550"/>
                </a:cubicBezTo>
                <a:lnTo>
                  <a:pt x="259175" y="128701"/>
                </a:lnTo>
                <a:cubicBezTo>
                  <a:pt x="259175" y="130673"/>
                  <a:pt x="257575" y="132273"/>
                  <a:pt x="255603" y="132273"/>
                </a:cubicBezTo>
                <a:lnTo>
                  <a:pt x="244887" y="132273"/>
                </a:lnTo>
                <a:cubicBezTo>
                  <a:pt x="237001" y="132273"/>
                  <a:pt x="230600" y="138674"/>
                  <a:pt x="230600" y="146561"/>
                </a:cubicBezTo>
                <a:cubicBezTo>
                  <a:pt x="230600" y="154447"/>
                  <a:pt x="237001" y="160848"/>
                  <a:pt x="244887" y="160848"/>
                </a:cubicBezTo>
                <a:lnTo>
                  <a:pt x="302037" y="160848"/>
                </a:lnTo>
                <a:cubicBezTo>
                  <a:pt x="309924" y="160848"/>
                  <a:pt x="316325" y="154447"/>
                  <a:pt x="316325" y="146561"/>
                </a:cubicBezTo>
                <a:cubicBezTo>
                  <a:pt x="316325" y="138674"/>
                  <a:pt x="309924" y="132273"/>
                  <a:pt x="302037" y="132273"/>
                </a:cubicBezTo>
                <a:moveTo>
                  <a:pt x="39290" y="157705"/>
                </a:moveTo>
                <a:lnTo>
                  <a:pt x="142875" y="157705"/>
                </a:lnTo>
                <a:cubicBezTo>
                  <a:pt x="146818" y="157705"/>
                  <a:pt x="150018" y="154505"/>
                  <a:pt x="150018" y="150561"/>
                </a:cubicBezTo>
                <a:lnTo>
                  <a:pt x="150018" y="121986"/>
                </a:lnTo>
                <a:cubicBezTo>
                  <a:pt x="150018" y="118043"/>
                  <a:pt x="146818" y="114842"/>
                  <a:pt x="142875" y="114842"/>
                </a:cubicBezTo>
                <a:lnTo>
                  <a:pt x="39290" y="114842"/>
                </a:lnTo>
                <a:cubicBezTo>
                  <a:pt x="27451" y="114842"/>
                  <a:pt x="17859" y="124434"/>
                  <a:pt x="17859" y="136274"/>
                </a:cubicBezTo>
                <a:cubicBezTo>
                  <a:pt x="17859" y="148113"/>
                  <a:pt x="27451" y="157705"/>
                  <a:pt x="39290" y="157705"/>
                </a:cubicBezTo>
                <a:moveTo>
                  <a:pt x="39290" y="100555"/>
                </a:moveTo>
                <a:lnTo>
                  <a:pt x="142875" y="100555"/>
                </a:lnTo>
                <a:cubicBezTo>
                  <a:pt x="146818" y="100555"/>
                  <a:pt x="150018" y="97355"/>
                  <a:pt x="150018" y="93411"/>
                </a:cubicBezTo>
                <a:lnTo>
                  <a:pt x="150018" y="64836"/>
                </a:lnTo>
                <a:cubicBezTo>
                  <a:pt x="150018" y="60893"/>
                  <a:pt x="146818" y="57692"/>
                  <a:pt x="142875" y="57692"/>
                </a:cubicBezTo>
                <a:lnTo>
                  <a:pt x="39290" y="57692"/>
                </a:lnTo>
                <a:cubicBezTo>
                  <a:pt x="27451" y="57692"/>
                  <a:pt x="17859" y="67284"/>
                  <a:pt x="17859" y="79124"/>
                </a:cubicBezTo>
                <a:cubicBezTo>
                  <a:pt x="17859" y="90963"/>
                  <a:pt x="27451" y="100555"/>
                  <a:pt x="39290" y="100555"/>
                </a:cubicBez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46600" tIns="73300" rIns="146600" bIns="733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87" b="0" i="0" u="none" strike="noStrike" cap="none">
              <a:solidFill>
                <a:schemeClr val="dk1"/>
              </a:solidFill>
              <a:highlight>
                <a:schemeClr val="dk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30"/>
          <p:cNvSpPr/>
          <p:nvPr/>
        </p:nvSpPr>
        <p:spPr>
          <a:xfrm>
            <a:off x="6761785" y="3336387"/>
            <a:ext cx="543773" cy="410485"/>
          </a:xfrm>
          <a:custGeom>
            <a:avLst/>
            <a:gdLst/>
            <a:ahLst/>
            <a:cxnLst/>
            <a:rect l="l" t="t" r="r" b="b"/>
            <a:pathLst>
              <a:path w="339328" h="342071" extrusionOk="0">
                <a:moveTo>
                  <a:pt x="339328" y="38461"/>
                </a:moveTo>
                <a:cubicBezTo>
                  <a:pt x="339299" y="23983"/>
                  <a:pt x="330527" y="10953"/>
                  <a:pt x="317125" y="5476"/>
                </a:cubicBezTo>
                <a:cubicBezTo>
                  <a:pt x="303723" y="0"/>
                  <a:pt x="288340" y="3152"/>
                  <a:pt x="278177" y="13458"/>
                </a:cubicBezTo>
                <a:lnTo>
                  <a:pt x="171450" y="13458"/>
                </a:lnTo>
                <a:cubicBezTo>
                  <a:pt x="157676" y="13535"/>
                  <a:pt x="146523" y="24688"/>
                  <a:pt x="146446" y="38461"/>
                </a:cubicBezTo>
                <a:lnTo>
                  <a:pt x="146446" y="88468"/>
                </a:lnTo>
                <a:lnTo>
                  <a:pt x="100012" y="88468"/>
                </a:lnTo>
                <a:cubicBezTo>
                  <a:pt x="86239" y="88544"/>
                  <a:pt x="75085" y="99698"/>
                  <a:pt x="75009" y="113471"/>
                </a:cubicBezTo>
                <a:lnTo>
                  <a:pt x="75009" y="163477"/>
                </a:lnTo>
                <a:lnTo>
                  <a:pt x="25003" y="163477"/>
                </a:lnTo>
                <a:cubicBezTo>
                  <a:pt x="11229" y="163553"/>
                  <a:pt x="76" y="174707"/>
                  <a:pt x="0" y="188480"/>
                </a:cubicBezTo>
                <a:lnTo>
                  <a:pt x="0" y="317068"/>
                </a:lnTo>
                <a:cubicBezTo>
                  <a:pt x="76" y="330841"/>
                  <a:pt x="11229" y="341995"/>
                  <a:pt x="25003" y="342071"/>
                </a:cubicBezTo>
                <a:lnTo>
                  <a:pt x="153590" y="342071"/>
                </a:lnTo>
                <a:cubicBezTo>
                  <a:pt x="167363" y="341995"/>
                  <a:pt x="178517" y="330841"/>
                  <a:pt x="178593" y="317068"/>
                </a:cubicBezTo>
                <a:lnTo>
                  <a:pt x="178593" y="267061"/>
                </a:lnTo>
                <a:lnTo>
                  <a:pt x="228600" y="267061"/>
                </a:lnTo>
                <a:cubicBezTo>
                  <a:pt x="242373" y="266985"/>
                  <a:pt x="253526" y="255831"/>
                  <a:pt x="253603" y="242058"/>
                </a:cubicBezTo>
                <a:lnTo>
                  <a:pt x="253603" y="192052"/>
                </a:lnTo>
                <a:lnTo>
                  <a:pt x="300037" y="192052"/>
                </a:lnTo>
                <a:cubicBezTo>
                  <a:pt x="313810" y="191976"/>
                  <a:pt x="324964" y="180822"/>
                  <a:pt x="325040" y="167049"/>
                </a:cubicBezTo>
                <a:lnTo>
                  <a:pt x="325040" y="67036"/>
                </a:lnTo>
                <a:cubicBezTo>
                  <a:pt x="334013" y="60274"/>
                  <a:pt x="339309" y="49701"/>
                  <a:pt x="339328" y="38461"/>
                </a:cubicBezTo>
                <a:moveTo>
                  <a:pt x="157162" y="317068"/>
                </a:moveTo>
                <a:cubicBezTo>
                  <a:pt x="157162" y="319039"/>
                  <a:pt x="155562" y="320640"/>
                  <a:pt x="153590" y="320640"/>
                </a:cubicBezTo>
                <a:lnTo>
                  <a:pt x="25003" y="320640"/>
                </a:lnTo>
                <a:cubicBezTo>
                  <a:pt x="23031" y="320640"/>
                  <a:pt x="21431" y="319039"/>
                  <a:pt x="21431" y="317068"/>
                </a:cubicBezTo>
                <a:lnTo>
                  <a:pt x="21431" y="188480"/>
                </a:lnTo>
                <a:cubicBezTo>
                  <a:pt x="21431" y="186509"/>
                  <a:pt x="23031" y="184908"/>
                  <a:pt x="25003" y="184908"/>
                </a:cubicBezTo>
                <a:lnTo>
                  <a:pt x="121872" y="184908"/>
                </a:lnTo>
                <a:cubicBezTo>
                  <a:pt x="121796" y="186099"/>
                  <a:pt x="121796" y="187290"/>
                  <a:pt x="121872" y="188480"/>
                </a:cubicBezTo>
                <a:cubicBezTo>
                  <a:pt x="121872" y="208206"/>
                  <a:pt x="137864" y="224199"/>
                  <a:pt x="157591" y="224199"/>
                </a:cubicBezTo>
                <a:lnTo>
                  <a:pt x="157591" y="317068"/>
                </a:lnTo>
                <a:moveTo>
                  <a:pt x="232171" y="242058"/>
                </a:moveTo>
                <a:cubicBezTo>
                  <a:pt x="232171" y="244030"/>
                  <a:pt x="230571" y="245630"/>
                  <a:pt x="228600" y="245630"/>
                </a:cubicBezTo>
                <a:lnTo>
                  <a:pt x="178593" y="245630"/>
                </a:lnTo>
                <a:lnTo>
                  <a:pt x="178593" y="217055"/>
                </a:lnTo>
                <a:cubicBezTo>
                  <a:pt x="191090" y="207921"/>
                  <a:pt x="196243" y="191766"/>
                  <a:pt x="191347" y="177088"/>
                </a:cubicBezTo>
                <a:cubicBezTo>
                  <a:pt x="186451" y="162401"/>
                  <a:pt x="172631" y="152571"/>
                  <a:pt x="157162" y="152761"/>
                </a:cubicBezTo>
                <a:cubicBezTo>
                  <a:pt x="147589" y="152752"/>
                  <a:pt x="138407" y="156619"/>
                  <a:pt x="131730" y="163477"/>
                </a:cubicBezTo>
                <a:lnTo>
                  <a:pt x="96440" y="163477"/>
                </a:lnTo>
                <a:lnTo>
                  <a:pt x="96440" y="113471"/>
                </a:lnTo>
                <a:cubicBezTo>
                  <a:pt x="96440" y="111499"/>
                  <a:pt x="98040" y="109899"/>
                  <a:pt x="100012" y="109899"/>
                </a:cubicBezTo>
                <a:lnTo>
                  <a:pt x="196881" y="109899"/>
                </a:lnTo>
                <a:cubicBezTo>
                  <a:pt x="196805" y="111090"/>
                  <a:pt x="196805" y="112280"/>
                  <a:pt x="196881" y="113471"/>
                </a:cubicBezTo>
                <a:cubicBezTo>
                  <a:pt x="196881" y="133197"/>
                  <a:pt x="212874" y="149190"/>
                  <a:pt x="232600" y="149190"/>
                </a:cubicBezTo>
                <a:lnTo>
                  <a:pt x="232600" y="242058"/>
                </a:lnTo>
                <a:moveTo>
                  <a:pt x="303609" y="167049"/>
                </a:moveTo>
                <a:cubicBezTo>
                  <a:pt x="303609" y="169021"/>
                  <a:pt x="302009" y="170621"/>
                  <a:pt x="300037" y="170621"/>
                </a:cubicBezTo>
                <a:lnTo>
                  <a:pt x="253603" y="170621"/>
                </a:lnTo>
                <a:lnTo>
                  <a:pt x="253603" y="142046"/>
                </a:lnTo>
                <a:cubicBezTo>
                  <a:pt x="265966" y="132873"/>
                  <a:pt x="271033" y="116795"/>
                  <a:pt x="266157" y="102193"/>
                </a:cubicBezTo>
                <a:cubicBezTo>
                  <a:pt x="261280" y="87601"/>
                  <a:pt x="247564" y="77790"/>
                  <a:pt x="232171" y="77895"/>
                </a:cubicBezTo>
                <a:cubicBezTo>
                  <a:pt x="222599" y="77885"/>
                  <a:pt x="213417" y="81753"/>
                  <a:pt x="206740" y="88611"/>
                </a:cubicBezTo>
                <a:lnTo>
                  <a:pt x="167878" y="88611"/>
                </a:lnTo>
                <a:lnTo>
                  <a:pt x="167878" y="38461"/>
                </a:lnTo>
                <a:cubicBezTo>
                  <a:pt x="167878" y="36490"/>
                  <a:pt x="169478" y="34890"/>
                  <a:pt x="171450" y="34890"/>
                </a:cubicBezTo>
                <a:lnTo>
                  <a:pt x="268319" y="34890"/>
                </a:lnTo>
                <a:cubicBezTo>
                  <a:pt x="268243" y="36080"/>
                  <a:pt x="268243" y="37271"/>
                  <a:pt x="268319" y="38461"/>
                </a:cubicBezTo>
                <a:cubicBezTo>
                  <a:pt x="268319" y="58188"/>
                  <a:pt x="284311" y="74180"/>
                  <a:pt x="304037" y="74180"/>
                </a:cubicBezTo>
                <a:lnTo>
                  <a:pt x="304037" y="167049"/>
                </a:lnTo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46600" tIns="73300" rIns="146600" bIns="73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87">
              <a:solidFill>
                <a:schemeClr val="dk1"/>
              </a:solidFill>
              <a:highlight>
                <a:schemeClr val="dk1"/>
              </a:highlight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30"/>
          <p:cNvSpPr txBox="1"/>
          <p:nvPr/>
        </p:nvSpPr>
        <p:spPr>
          <a:xfrm>
            <a:off x="2205823" y="1919336"/>
            <a:ext cx="18654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36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What We Had</a:t>
            </a:r>
            <a:endParaRPr sz="2036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70" name="Google Shape;270;p30"/>
          <p:cNvSpPr txBox="1"/>
          <p:nvPr/>
        </p:nvSpPr>
        <p:spPr>
          <a:xfrm>
            <a:off x="4446975" y="1589600"/>
            <a:ext cx="43509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python scripts like test_final.py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Large unmanaged log files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Manual SSH sessions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Regex-based parsing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Undocumented cron jobs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71" name="Google Shape;271;p30"/>
          <p:cNvSpPr txBox="1"/>
          <p:nvPr/>
        </p:nvSpPr>
        <p:spPr>
          <a:xfrm>
            <a:off x="136150" y="3016225"/>
            <a:ext cx="3990600" cy="10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45720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Use-case inventory in Excel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Classification and grouping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Prioritization by business value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457200" marR="0" lvl="0" indent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350">
                <a:solidFill>
                  <a:srgbClr val="FFFFFF"/>
                </a:solidFill>
                <a:latin typeface="Space Mono"/>
                <a:ea typeface="Space Mono"/>
                <a:cs typeface="Space Mono"/>
                <a:sym typeface="Space Mono"/>
              </a:rPr>
              <a:t>First stakeholder: server team</a:t>
            </a:r>
            <a:endParaRPr sz="1350">
              <a:solidFill>
                <a:srgbClr val="FFFFFF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72" name="Google Shape;272;p30"/>
          <p:cNvSpPr txBox="1"/>
          <p:nvPr/>
        </p:nvSpPr>
        <p:spPr>
          <a:xfrm>
            <a:off x="4446986" y="3378932"/>
            <a:ext cx="2314800" cy="31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36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How We Started</a:t>
            </a:r>
            <a:endParaRPr sz="1973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33333"/>
              <a:buFont typeface="Arial"/>
              <a:buNone/>
            </a:pPr>
            <a:r>
              <a:rPr lang="en"/>
              <a:t>First use case: server connectivity automation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48148"/>
              <a:buNone/>
            </a:pPr>
            <a:endParaRPr/>
          </a:p>
        </p:txBody>
      </p:sp>
      <p:sp>
        <p:nvSpPr>
          <p:cNvPr id="278" name="Google Shape;278;p31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Google Shape;283;p32"/>
          <p:cNvPicPr preferRelativeResize="0"/>
          <p:nvPr/>
        </p:nvPicPr>
        <p:blipFill rotWithShape="1">
          <a:blip r:embed="rId3">
            <a:alphaModFix/>
          </a:blip>
          <a:srcRect l="547" t="1429"/>
          <a:stretch/>
        </p:blipFill>
        <p:spPr>
          <a:xfrm>
            <a:off x="1145630" y="0"/>
            <a:ext cx="6852731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84" name="Google Shape;284;p32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First use case: server connectivity automation</a:t>
            </a:r>
            <a:endParaRPr/>
          </a:p>
        </p:txBody>
      </p:sp>
      <p:pic>
        <p:nvPicPr>
          <p:cNvPr id="290" name="Google Shape;290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75100"/>
            <a:ext cx="8839204" cy="294784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3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"/>
              <a:t>First use case: server connectivity automation</a:t>
            </a:r>
            <a:endParaRPr/>
          </a:p>
        </p:txBody>
      </p:sp>
      <p:sp>
        <p:nvSpPr>
          <p:cNvPr id="297" name="Google Shape;297;p34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98" name="Google Shape;298;p34"/>
          <p:cNvSpPr/>
          <p:nvPr/>
        </p:nvSpPr>
        <p:spPr>
          <a:xfrm>
            <a:off x="1324350" y="2226150"/>
            <a:ext cx="64953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Server Connectivity Use Case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99" name="Google Shape;299;p34"/>
          <p:cNvSpPr/>
          <p:nvPr/>
        </p:nvSpPr>
        <p:spPr>
          <a:xfrm>
            <a:off x="3014060" y="1243350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CI/CD Pipeline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0" name="Google Shape;300;p34"/>
          <p:cNvSpPr/>
          <p:nvPr/>
        </p:nvSpPr>
        <p:spPr>
          <a:xfrm>
            <a:off x="3014042" y="3208949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Cisco NX-OS Switches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1" name="Google Shape;301;p34"/>
          <p:cNvSpPr/>
          <p:nvPr/>
        </p:nvSpPr>
        <p:spPr>
          <a:xfrm>
            <a:off x="4703757" y="3208962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DDI Service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2" name="Google Shape;302;p34"/>
          <p:cNvSpPr/>
          <p:nvPr/>
        </p:nvSpPr>
        <p:spPr>
          <a:xfrm>
            <a:off x="6393448" y="3208949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Asset Database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3" name="Google Shape;303;p34"/>
          <p:cNvSpPr/>
          <p:nvPr/>
        </p:nvSpPr>
        <p:spPr>
          <a:xfrm>
            <a:off x="4703758" y="1243338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Ticket System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4" name="Google Shape;304;p34"/>
          <p:cNvSpPr/>
          <p:nvPr/>
        </p:nvSpPr>
        <p:spPr>
          <a:xfrm>
            <a:off x="1324351" y="3208962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Firewall Orchestration 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5" name="Google Shape;305;p34"/>
          <p:cNvSpPr/>
          <p:nvPr/>
        </p:nvSpPr>
        <p:spPr>
          <a:xfrm rot="-5400000">
            <a:off x="1916550" y="2996225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6" name="Google Shape;306;p34"/>
          <p:cNvSpPr/>
          <p:nvPr/>
        </p:nvSpPr>
        <p:spPr>
          <a:xfrm rot="-5400000">
            <a:off x="3606250" y="29895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7" name="Google Shape;307;p34"/>
          <p:cNvSpPr/>
          <p:nvPr/>
        </p:nvSpPr>
        <p:spPr>
          <a:xfrm rot="-5400000">
            <a:off x="5295950" y="29895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8" name="Google Shape;308;p34"/>
          <p:cNvSpPr/>
          <p:nvPr/>
        </p:nvSpPr>
        <p:spPr>
          <a:xfrm rot="-5400000">
            <a:off x="6985650" y="29895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09" name="Google Shape;309;p34"/>
          <p:cNvSpPr/>
          <p:nvPr/>
        </p:nvSpPr>
        <p:spPr>
          <a:xfrm rot="-5400000">
            <a:off x="3606250" y="20067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10" name="Google Shape;310;p34"/>
          <p:cNvSpPr/>
          <p:nvPr/>
        </p:nvSpPr>
        <p:spPr>
          <a:xfrm rot="-5400000">
            <a:off x="5295950" y="20067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3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6"/>
              <a:buNone/>
            </a:pPr>
            <a:r>
              <a:rPr lang="en"/>
              <a:t>First use case: server connectivity automation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56"/>
              <a:buNone/>
            </a:pPr>
            <a:endParaRPr/>
          </a:p>
        </p:txBody>
      </p:sp>
      <p:sp>
        <p:nvSpPr>
          <p:cNvPr id="316" name="Google Shape;316;p35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17" name="Google Shape;317;p35"/>
          <p:cNvSpPr/>
          <p:nvPr/>
        </p:nvSpPr>
        <p:spPr>
          <a:xfrm>
            <a:off x="1324350" y="2226150"/>
            <a:ext cx="64953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Server Connectivity Use Case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18" name="Google Shape;318;p35"/>
          <p:cNvSpPr/>
          <p:nvPr/>
        </p:nvSpPr>
        <p:spPr>
          <a:xfrm>
            <a:off x="3014060" y="1243350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CI/CD Pipeline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19" name="Google Shape;319;p35"/>
          <p:cNvSpPr/>
          <p:nvPr/>
        </p:nvSpPr>
        <p:spPr>
          <a:xfrm>
            <a:off x="3014042" y="3208949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Cisco NX-OS Switches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0" name="Google Shape;320;p35"/>
          <p:cNvSpPr/>
          <p:nvPr/>
        </p:nvSpPr>
        <p:spPr>
          <a:xfrm>
            <a:off x="4703757" y="3208962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DDI Service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1" name="Google Shape;321;p35"/>
          <p:cNvSpPr/>
          <p:nvPr/>
        </p:nvSpPr>
        <p:spPr>
          <a:xfrm>
            <a:off x="6393448" y="3208949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Asset Database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2" name="Google Shape;322;p35"/>
          <p:cNvSpPr/>
          <p:nvPr/>
        </p:nvSpPr>
        <p:spPr>
          <a:xfrm>
            <a:off x="4703758" y="1243338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Ticket System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3" name="Google Shape;323;p35"/>
          <p:cNvSpPr/>
          <p:nvPr/>
        </p:nvSpPr>
        <p:spPr>
          <a:xfrm>
            <a:off x="1324351" y="3208962"/>
            <a:ext cx="14262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Firewall Orchestration 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4" name="Google Shape;324;p35"/>
          <p:cNvSpPr/>
          <p:nvPr/>
        </p:nvSpPr>
        <p:spPr>
          <a:xfrm rot="-5400000">
            <a:off x="1916550" y="2996225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5" name="Google Shape;325;p35"/>
          <p:cNvSpPr/>
          <p:nvPr/>
        </p:nvSpPr>
        <p:spPr>
          <a:xfrm rot="-5400000">
            <a:off x="3606250" y="29895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6" name="Google Shape;326;p35"/>
          <p:cNvSpPr/>
          <p:nvPr/>
        </p:nvSpPr>
        <p:spPr>
          <a:xfrm rot="-5400000">
            <a:off x="5295950" y="29895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7" name="Google Shape;327;p35"/>
          <p:cNvSpPr/>
          <p:nvPr/>
        </p:nvSpPr>
        <p:spPr>
          <a:xfrm rot="-5400000">
            <a:off x="6985650" y="29895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8" name="Google Shape;328;p35"/>
          <p:cNvSpPr/>
          <p:nvPr/>
        </p:nvSpPr>
        <p:spPr>
          <a:xfrm rot="-5400000">
            <a:off x="3606250" y="20067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29" name="Google Shape;329;p35"/>
          <p:cNvSpPr/>
          <p:nvPr/>
        </p:nvSpPr>
        <p:spPr>
          <a:xfrm rot="-5400000">
            <a:off x="5295950" y="2006700"/>
            <a:ext cx="2418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30" name="Google Shape;330;p35"/>
          <p:cNvSpPr/>
          <p:nvPr/>
        </p:nvSpPr>
        <p:spPr>
          <a:xfrm>
            <a:off x="50" y="1243350"/>
            <a:ext cx="9144000" cy="39003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31" name="Google Shape;331;p35"/>
          <p:cNvSpPr/>
          <p:nvPr/>
        </p:nvSpPr>
        <p:spPr>
          <a:xfrm>
            <a:off x="50" y="4088175"/>
            <a:ext cx="88629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We need a development team!</a:t>
            </a:r>
            <a:endParaRPr sz="1800"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36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the platform looks today</a:t>
            </a:r>
            <a:endParaRPr/>
          </a:p>
        </p:txBody>
      </p:sp>
      <p:sp>
        <p:nvSpPr>
          <p:cNvPr id="337" name="Google Shape;337;p36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7"/>
          <p:cNvSpPr/>
          <p:nvPr/>
        </p:nvSpPr>
        <p:spPr>
          <a:xfrm>
            <a:off x="346500" y="4307400"/>
            <a:ext cx="22377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Security &amp; Firewall Orchestration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3" name="Google Shape;343;p37"/>
          <p:cNvSpPr/>
          <p:nvPr/>
        </p:nvSpPr>
        <p:spPr>
          <a:xfrm>
            <a:off x="2674200" y="4307400"/>
            <a:ext cx="22377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Network Devices &amp; Controllers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4" name="Google Shape;344;p37"/>
          <p:cNvSpPr/>
          <p:nvPr/>
        </p:nvSpPr>
        <p:spPr>
          <a:xfrm>
            <a:off x="5001900" y="4307400"/>
            <a:ext cx="11568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CMDB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5" name="Google Shape;345;p37"/>
          <p:cNvSpPr/>
          <p:nvPr/>
        </p:nvSpPr>
        <p:spPr>
          <a:xfrm>
            <a:off x="6248700" y="4307400"/>
            <a:ext cx="11568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DDI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6" name="Google Shape;346;p37"/>
          <p:cNvSpPr/>
          <p:nvPr/>
        </p:nvSpPr>
        <p:spPr>
          <a:xfrm>
            <a:off x="7495500" y="4307400"/>
            <a:ext cx="1302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...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7" name="Google Shape;347;p37"/>
          <p:cNvSpPr/>
          <p:nvPr/>
        </p:nvSpPr>
        <p:spPr>
          <a:xfrm>
            <a:off x="346500" y="1295863"/>
            <a:ext cx="24456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Service Management &amp; Ticketing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8" name="Google Shape;348;p37"/>
          <p:cNvSpPr/>
          <p:nvPr/>
        </p:nvSpPr>
        <p:spPr>
          <a:xfrm>
            <a:off x="3349225" y="1295875"/>
            <a:ext cx="24456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7315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Other Automation Systems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49" name="Google Shape;349;p37"/>
          <p:cNvSpPr/>
          <p:nvPr/>
        </p:nvSpPr>
        <p:spPr>
          <a:xfrm>
            <a:off x="6351950" y="1295875"/>
            <a:ext cx="24456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7315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Management Environment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50" name="Google Shape;350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Platform Architecture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37"/>
          <p:cNvSpPr/>
          <p:nvPr/>
        </p:nvSpPr>
        <p:spPr>
          <a:xfrm>
            <a:off x="3018625" y="2799200"/>
            <a:ext cx="31068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DATACOM Infrastructure Network Automation (DINA)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352" name="Google Shape;352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1500" y="1331338"/>
            <a:ext cx="620275" cy="6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37" title="audien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1175" y="1295890"/>
            <a:ext cx="691220" cy="6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37"/>
          <p:cNvSpPr/>
          <p:nvPr/>
        </p:nvSpPr>
        <p:spPr>
          <a:xfrm rot="-5400000">
            <a:off x="4417075" y="3625100"/>
            <a:ext cx="3099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grpSp>
        <p:nvGrpSpPr>
          <p:cNvPr id="355" name="Google Shape;355;p37"/>
          <p:cNvGrpSpPr/>
          <p:nvPr/>
        </p:nvGrpSpPr>
        <p:grpSpPr>
          <a:xfrm>
            <a:off x="4424725" y="2436004"/>
            <a:ext cx="294600" cy="309795"/>
            <a:chOff x="4424700" y="2340476"/>
            <a:chExt cx="294600" cy="322200"/>
          </a:xfrm>
        </p:grpSpPr>
        <p:sp>
          <p:nvSpPr>
            <p:cNvPr id="356" name="Google Shape;356;p37"/>
            <p:cNvSpPr/>
            <p:nvPr/>
          </p:nvSpPr>
          <p:spPr>
            <a:xfrm rot="-5400000">
              <a:off x="4337250" y="2427926"/>
              <a:ext cx="322200" cy="1473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FFFE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  <p:sp>
          <p:nvSpPr>
            <p:cNvPr id="357" name="Google Shape;357;p37"/>
            <p:cNvSpPr/>
            <p:nvPr/>
          </p:nvSpPr>
          <p:spPr>
            <a:xfrm rot="5400000">
              <a:off x="4484550" y="2427926"/>
              <a:ext cx="322200" cy="147300"/>
            </a:xfrm>
            <a:prstGeom prst="leftArrow">
              <a:avLst>
                <a:gd name="adj1" fmla="val 50000"/>
                <a:gd name="adj2" fmla="val 50000"/>
              </a:avLst>
            </a:prstGeom>
            <a:solidFill>
              <a:srgbClr val="FFFE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358" name="Google Shape;358;p37"/>
          <p:cNvSpPr/>
          <p:nvPr/>
        </p:nvSpPr>
        <p:spPr>
          <a:xfrm>
            <a:off x="6879925" y="2799225"/>
            <a:ext cx="18138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Logging &amp; Monitoring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59" name="Google Shape;359;p37"/>
          <p:cNvSpPr/>
          <p:nvPr/>
        </p:nvSpPr>
        <p:spPr>
          <a:xfrm rot="10800000">
            <a:off x="6213936" y="3071175"/>
            <a:ext cx="5775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60" name="Google Shape;360;p37"/>
          <p:cNvSpPr/>
          <p:nvPr/>
        </p:nvSpPr>
        <p:spPr>
          <a:xfrm>
            <a:off x="346525" y="1303475"/>
            <a:ext cx="8451000" cy="1079100"/>
          </a:xfrm>
          <a:prstGeom prst="rect">
            <a:avLst/>
          </a:prstGeom>
          <a:noFill/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E00"/>
                </a:solidFill>
                <a:latin typeface="Space Mono"/>
                <a:ea typeface="Space Mono"/>
                <a:cs typeface="Space Mono"/>
                <a:sym typeface="Space Mono"/>
              </a:rPr>
              <a:t>Consumers of the Platform</a:t>
            </a:r>
            <a:endParaRPr sz="1000" b="1">
              <a:solidFill>
                <a:srgbClr val="FFFE00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61" name="Google Shape;361;p37"/>
          <p:cNvSpPr/>
          <p:nvPr/>
        </p:nvSpPr>
        <p:spPr>
          <a:xfrm>
            <a:off x="346525" y="3907075"/>
            <a:ext cx="8451000" cy="1081500"/>
          </a:xfrm>
          <a:prstGeom prst="rect">
            <a:avLst/>
          </a:prstGeom>
          <a:noFill/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solidFill>
                  <a:srgbClr val="FFFE00"/>
                </a:solidFill>
                <a:latin typeface="Space Mono"/>
                <a:ea typeface="Space Mono"/>
                <a:cs typeface="Space Mono"/>
                <a:sym typeface="Space Mono"/>
              </a:rPr>
              <a:t>Infrastructure and IT-Systems</a:t>
            </a:r>
            <a:endParaRPr sz="1000" b="1">
              <a:solidFill>
                <a:srgbClr val="FFFE00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62" name="Google Shape;362;p37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Platform Architecture</a:t>
            </a:r>
            <a:endParaRPr/>
          </a:p>
        </p:txBody>
      </p:sp>
      <p:sp>
        <p:nvSpPr>
          <p:cNvPr id="368" name="Google Shape;368;p38"/>
          <p:cNvSpPr/>
          <p:nvPr/>
        </p:nvSpPr>
        <p:spPr>
          <a:xfrm>
            <a:off x="346500" y="2167275"/>
            <a:ext cx="8451000" cy="2033400"/>
          </a:xfrm>
          <a:prstGeom prst="rect">
            <a:avLst/>
          </a:prstGeom>
          <a:noFill/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E00"/>
                </a:solidFill>
                <a:latin typeface="Space Mono"/>
                <a:ea typeface="Space Mono"/>
                <a:cs typeface="Space Mono"/>
                <a:sym typeface="Space Mono"/>
              </a:rPr>
              <a:t>DATACOM Infrastructure </a:t>
            </a:r>
            <a:endParaRPr sz="1000">
              <a:solidFill>
                <a:srgbClr val="FFFE00"/>
              </a:solidFill>
              <a:latin typeface="Space Mono"/>
              <a:ea typeface="Space Mono"/>
              <a:cs typeface="Space Mono"/>
              <a:sym typeface="Space Mon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FFFE00"/>
                </a:solidFill>
                <a:latin typeface="Space Mono"/>
                <a:ea typeface="Space Mono"/>
                <a:cs typeface="Space Mono"/>
                <a:sym typeface="Space Mono"/>
              </a:rPr>
              <a:t>Network Automation (DINA)</a:t>
            </a:r>
            <a:endParaRPr sz="1000">
              <a:solidFill>
                <a:srgbClr val="FFFE00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69" name="Google Shape;369;p38"/>
          <p:cNvSpPr/>
          <p:nvPr/>
        </p:nvSpPr>
        <p:spPr>
          <a:xfrm>
            <a:off x="3453150" y="2536225"/>
            <a:ext cx="22377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Automation Gateway (DAG)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0" name="Google Shape;370;p38"/>
          <p:cNvSpPr/>
          <p:nvPr/>
        </p:nvSpPr>
        <p:spPr>
          <a:xfrm>
            <a:off x="776075" y="2536225"/>
            <a:ext cx="22377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PRTG Infrastructure Automation (PIA)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1" name="Google Shape;371;p38"/>
          <p:cNvSpPr/>
          <p:nvPr/>
        </p:nvSpPr>
        <p:spPr>
          <a:xfrm>
            <a:off x="3453150" y="3658946"/>
            <a:ext cx="2237700" cy="4716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Data Collector (DACO)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2" name="Google Shape;372;p38"/>
          <p:cNvSpPr/>
          <p:nvPr/>
        </p:nvSpPr>
        <p:spPr>
          <a:xfrm>
            <a:off x="6027000" y="2536225"/>
            <a:ext cx="2237700" cy="6912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Infrastructure Reporting Tool (DIRT)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3" name="Google Shape;373;p38"/>
          <p:cNvSpPr/>
          <p:nvPr/>
        </p:nvSpPr>
        <p:spPr>
          <a:xfrm>
            <a:off x="346500" y="4307400"/>
            <a:ext cx="22377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Security &amp; Firewall Orchestration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4" name="Google Shape;374;p38"/>
          <p:cNvSpPr/>
          <p:nvPr/>
        </p:nvSpPr>
        <p:spPr>
          <a:xfrm>
            <a:off x="2674200" y="4307400"/>
            <a:ext cx="22377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Network Devices &amp; Controllers 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5" name="Google Shape;375;p38"/>
          <p:cNvSpPr/>
          <p:nvPr/>
        </p:nvSpPr>
        <p:spPr>
          <a:xfrm>
            <a:off x="5001900" y="4307400"/>
            <a:ext cx="11568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CMDB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6" name="Google Shape;376;p38"/>
          <p:cNvSpPr/>
          <p:nvPr/>
        </p:nvSpPr>
        <p:spPr>
          <a:xfrm>
            <a:off x="6248700" y="4307400"/>
            <a:ext cx="11568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DDI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7" name="Google Shape;377;p38"/>
          <p:cNvSpPr/>
          <p:nvPr/>
        </p:nvSpPr>
        <p:spPr>
          <a:xfrm>
            <a:off x="7495500" y="4307400"/>
            <a:ext cx="1302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...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8" name="Google Shape;378;p38"/>
          <p:cNvSpPr/>
          <p:nvPr/>
        </p:nvSpPr>
        <p:spPr>
          <a:xfrm>
            <a:off x="5711775" y="2808175"/>
            <a:ext cx="2943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79" name="Google Shape;379;p38"/>
          <p:cNvSpPr/>
          <p:nvPr/>
        </p:nvSpPr>
        <p:spPr>
          <a:xfrm rot="-5400000">
            <a:off x="4424850" y="3369538"/>
            <a:ext cx="2943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0" name="Google Shape;380;p38"/>
          <p:cNvSpPr/>
          <p:nvPr/>
        </p:nvSpPr>
        <p:spPr>
          <a:xfrm>
            <a:off x="346500" y="1295863"/>
            <a:ext cx="24456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Service Management &amp; Ticketing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1" name="Google Shape;381;p38"/>
          <p:cNvSpPr/>
          <p:nvPr/>
        </p:nvSpPr>
        <p:spPr>
          <a:xfrm>
            <a:off x="3349225" y="1295875"/>
            <a:ext cx="24456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7315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Other Automation Systems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2" name="Google Shape;382;p38"/>
          <p:cNvSpPr/>
          <p:nvPr/>
        </p:nvSpPr>
        <p:spPr>
          <a:xfrm>
            <a:off x="6351950" y="1295875"/>
            <a:ext cx="24456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731500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Space Mono"/>
                <a:ea typeface="Space Mono"/>
                <a:cs typeface="Space Mono"/>
                <a:sym typeface="Space Mono"/>
              </a:rPr>
              <a:t>Management Environment</a:t>
            </a:r>
            <a:endParaRPr sz="800"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383" name="Google Shape;38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91500" y="1331338"/>
            <a:ext cx="620275" cy="6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4" name="Google Shape;384;p38" title="audienc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1175" y="1295890"/>
            <a:ext cx="691220" cy="6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38"/>
          <p:cNvSpPr/>
          <p:nvPr/>
        </p:nvSpPr>
        <p:spPr>
          <a:xfrm rot="-5400000">
            <a:off x="4365325" y="2188005"/>
            <a:ext cx="4134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6" name="Google Shape;386;p38"/>
          <p:cNvSpPr/>
          <p:nvPr/>
        </p:nvSpPr>
        <p:spPr>
          <a:xfrm>
            <a:off x="5847225" y="1567850"/>
            <a:ext cx="4740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7" name="Google Shape;387;p38"/>
          <p:cNvSpPr/>
          <p:nvPr/>
        </p:nvSpPr>
        <p:spPr>
          <a:xfrm rot="-2700932">
            <a:off x="5609735" y="2165991"/>
            <a:ext cx="782131" cy="14722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8" name="Google Shape;388;p38"/>
          <p:cNvSpPr/>
          <p:nvPr/>
        </p:nvSpPr>
        <p:spPr>
          <a:xfrm rot="2699068">
            <a:off x="2752035" y="2165991"/>
            <a:ext cx="782131" cy="14722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389" name="Google Shape;389;p38"/>
          <p:cNvSpPr/>
          <p:nvPr/>
        </p:nvSpPr>
        <p:spPr>
          <a:xfrm rot="10800000">
            <a:off x="2833663" y="1567850"/>
            <a:ext cx="474000" cy="147300"/>
          </a:xfrm>
          <a:prstGeom prst="leftArrow">
            <a:avLst>
              <a:gd name="adj1" fmla="val 50000"/>
              <a:gd name="adj2" fmla="val 50000"/>
            </a:avLst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390" name="Google Shape;390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25489" y="3584613"/>
            <a:ext cx="992435" cy="6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05225" y="3446163"/>
            <a:ext cx="897175" cy="897175"/>
          </a:xfrm>
          <a:prstGeom prst="rect">
            <a:avLst/>
          </a:prstGeom>
          <a:noFill/>
          <a:ln>
            <a:noFill/>
          </a:ln>
        </p:spPr>
      </p:pic>
      <p:sp>
        <p:nvSpPr>
          <p:cNvPr id="392" name="Google Shape;392;p38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3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Platform Principles</a:t>
            </a:r>
            <a:endParaRPr/>
          </a:p>
        </p:txBody>
      </p:sp>
      <p:sp>
        <p:nvSpPr>
          <p:cNvPr id="398" name="Google Shape;398;p39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Platform Principles</a:t>
            </a:r>
            <a:endParaRPr/>
          </a:p>
        </p:txBody>
      </p:sp>
      <p:sp>
        <p:nvSpPr>
          <p:cNvPr id="404" name="Google Shape;404;p40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05" name="Google Shape;405;p40"/>
          <p:cNvSpPr/>
          <p:nvPr/>
        </p:nvSpPr>
        <p:spPr>
          <a:xfrm>
            <a:off x="0" y="123267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Air-gapped by design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06" name="Google Shape;406;p40"/>
          <p:cNvSpPr/>
          <p:nvPr/>
        </p:nvSpPr>
        <p:spPr>
          <a:xfrm>
            <a:off x="4779000" y="123267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Build once, deploy unchanged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Platform Principles</a:t>
            </a:r>
            <a:endParaRPr/>
          </a:p>
        </p:txBody>
      </p:sp>
      <p:sp>
        <p:nvSpPr>
          <p:cNvPr id="413" name="Google Shape;413;p41"/>
          <p:cNvSpPr/>
          <p:nvPr/>
        </p:nvSpPr>
        <p:spPr>
          <a:xfrm>
            <a:off x="0" y="213882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Operations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and scalability </a:t>
            </a: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first</a:t>
            </a:r>
            <a:endParaRPr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4" name="Google Shape;414;p41"/>
          <p:cNvSpPr/>
          <p:nvPr/>
        </p:nvSpPr>
        <p:spPr>
          <a:xfrm>
            <a:off x="4779000" y="213882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Distribute workload execution with Django and Celery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5" name="Google Shape;415;p41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6" name="Google Shape;416;p41"/>
          <p:cNvSpPr/>
          <p:nvPr/>
        </p:nvSpPr>
        <p:spPr>
          <a:xfrm>
            <a:off x="0" y="123267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Air-gapped by design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7" name="Google Shape;417;p41"/>
          <p:cNvSpPr/>
          <p:nvPr/>
        </p:nvSpPr>
        <p:spPr>
          <a:xfrm>
            <a:off x="4779000" y="123267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Build once, deploy unchanged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18" name="Google Shape;418;p41"/>
          <p:cNvSpPr/>
          <p:nvPr/>
        </p:nvSpPr>
        <p:spPr>
          <a:xfrm>
            <a:off x="50" y="974825"/>
            <a:ext cx="9144000" cy="10608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4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Platform Principles</a:t>
            </a:r>
            <a:endParaRPr/>
          </a:p>
        </p:txBody>
      </p:sp>
      <p:sp>
        <p:nvSpPr>
          <p:cNvPr id="424" name="Google Shape;424;p42"/>
          <p:cNvSpPr/>
          <p:nvPr/>
        </p:nvSpPr>
        <p:spPr>
          <a:xfrm>
            <a:off x="0" y="395112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Develop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without live-system access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25" name="Google Shape;425;p42"/>
          <p:cNvSpPr/>
          <p:nvPr/>
        </p:nvSpPr>
        <p:spPr>
          <a:xfrm>
            <a:off x="0" y="213882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Operations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and scalability </a:t>
            </a: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first</a:t>
            </a:r>
            <a:endParaRPr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26" name="Google Shape;426;p42"/>
          <p:cNvSpPr/>
          <p:nvPr/>
        </p:nvSpPr>
        <p:spPr>
          <a:xfrm>
            <a:off x="0" y="308532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Usability drives adoption</a:t>
            </a:r>
            <a:endParaRPr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27" name="Google Shape;427;p42"/>
          <p:cNvSpPr/>
          <p:nvPr/>
        </p:nvSpPr>
        <p:spPr>
          <a:xfrm>
            <a:off x="4779000" y="395112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Enable fast iteration during development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28" name="Google Shape;428;p42"/>
          <p:cNvSpPr/>
          <p:nvPr/>
        </p:nvSpPr>
        <p:spPr>
          <a:xfrm>
            <a:off x="4779000" y="213882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Distribute workload execution with Django and Celery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29" name="Google Shape;429;p42"/>
          <p:cNvSpPr/>
          <p:nvPr/>
        </p:nvSpPr>
        <p:spPr>
          <a:xfrm>
            <a:off x="4779000" y="308532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Design every workflow from the end-user perspective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30" name="Google Shape;430;p42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31" name="Google Shape;431;p42"/>
          <p:cNvSpPr/>
          <p:nvPr/>
        </p:nvSpPr>
        <p:spPr>
          <a:xfrm>
            <a:off x="0" y="1232675"/>
            <a:ext cx="4365000" cy="691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Air-gapped by design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32" name="Google Shape;432;p42"/>
          <p:cNvSpPr/>
          <p:nvPr/>
        </p:nvSpPr>
        <p:spPr>
          <a:xfrm>
            <a:off x="4779000" y="1232675"/>
            <a:ext cx="43650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Build once, deploy unchanged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33" name="Google Shape;433;p42"/>
          <p:cNvSpPr/>
          <p:nvPr/>
        </p:nvSpPr>
        <p:spPr>
          <a:xfrm>
            <a:off x="50" y="974825"/>
            <a:ext cx="9144000" cy="19902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43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39" name="Google Shape;439;p43"/>
          <p:cNvSpPr txBox="1">
            <a:spLocks noGrp="1"/>
          </p:cNvSpPr>
          <p:nvPr>
            <p:ph type="body" idx="1"/>
          </p:nvPr>
        </p:nvSpPr>
        <p:spPr>
          <a:xfrm>
            <a:off x="396800" y="150"/>
            <a:ext cx="2526600" cy="51435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Swagger UI</a:t>
            </a:r>
            <a:endParaRPr/>
          </a:p>
        </p:txBody>
      </p:sp>
      <p:pic>
        <p:nvPicPr>
          <p:cNvPr id="440" name="Google Shape;440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16850" y="740600"/>
            <a:ext cx="6927048" cy="36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44"/>
          <p:cNvSpPr txBox="1">
            <a:spLocks noGrp="1"/>
          </p:cNvSpPr>
          <p:nvPr>
            <p:ph type="title"/>
          </p:nvPr>
        </p:nvSpPr>
        <p:spPr>
          <a:xfrm>
            <a:off x="504300" y="526350"/>
            <a:ext cx="81354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"/>
              <a:t>Scaling-out: from use case to workflows</a:t>
            </a:r>
            <a:endParaRPr/>
          </a:p>
        </p:txBody>
      </p:sp>
      <p:sp>
        <p:nvSpPr>
          <p:cNvPr id="446" name="Google Shape;446;p44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4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Revised view: Who is really the end user?</a:t>
            </a:r>
            <a:endParaRPr/>
          </a:p>
        </p:txBody>
      </p:sp>
      <p:pic>
        <p:nvPicPr>
          <p:cNvPr id="452" name="Google Shape;452;p45" title="8403315e-2930-498f-8657-bd285df97f21.png"/>
          <p:cNvPicPr preferRelativeResize="0"/>
          <p:nvPr/>
        </p:nvPicPr>
        <p:blipFill rotWithShape="1">
          <a:blip r:embed="rId3">
            <a:alphaModFix/>
          </a:blip>
          <a:srcRect l="9205" t="37946" r="75566" b="34173"/>
          <a:stretch/>
        </p:blipFill>
        <p:spPr>
          <a:xfrm>
            <a:off x="1165650" y="1852538"/>
            <a:ext cx="1396099" cy="14384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3" name="Google Shape;453;p45" title="8403315e-2930-498f-8657-bd285df97f21.png"/>
          <p:cNvPicPr preferRelativeResize="0"/>
          <p:nvPr/>
        </p:nvPicPr>
        <p:blipFill rotWithShape="1">
          <a:blip r:embed="rId3">
            <a:alphaModFix/>
          </a:blip>
          <a:srcRect l="54796" t="28922" r="5793" b="22371"/>
          <a:stretch/>
        </p:blipFill>
        <p:spPr>
          <a:xfrm>
            <a:off x="4543476" y="1284925"/>
            <a:ext cx="3700174" cy="2573649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45"/>
          <p:cNvSpPr/>
          <p:nvPr/>
        </p:nvSpPr>
        <p:spPr>
          <a:xfrm>
            <a:off x="2911813" y="2317500"/>
            <a:ext cx="1281600" cy="5085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5" name="Google Shape;455;p45"/>
          <p:cNvSpPr/>
          <p:nvPr/>
        </p:nvSpPr>
        <p:spPr>
          <a:xfrm>
            <a:off x="652900" y="3898700"/>
            <a:ext cx="2421600" cy="8763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Other automation systems and Ansible playbooks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6" name="Google Shape;456;p45"/>
          <p:cNvSpPr/>
          <p:nvPr/>
        </p:nvSpPr>
        <p:spPr>
          <a:xfrm>
            <a:off x="5218313" y="3898700"/>
            <a:ext cx="2350500" cy="8763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Network Engineers/Operators  and Support Staff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57" name="Google Shape;457;p45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Data Center Self-Service Portal</a:t>
            </a:r>
            <a:endParaRPr/>
          </a:p>
        </p:txBody>
      </p:sp>
      <p:sp>
        <p:nvSpPr>
          <p:cNvPr id="463" name="Google Shape;463;p46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465" name="Google Shape;465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0025" y="1352650"/>
            <a:ext cx="8483927" cy="283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4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Use Case to Workflow Contracts</a:t>
            </a:r>
            <a:endParaRPr/>
          </a:p>
        </p:txBody>
      </p:sp>
      <p:sp>
        <p:nvSpPr>
          <p:cNvPr id="471" name="Google Shape;471;p47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p48"/>
          <p:cNvSpPr/>
          <p:nvPr/>
        </p:nvSpPr>
        <p:spPr>
          <a:xfrm>
            <a:off x="7082200" y="3364475"/>
            <a:ext cx="1886700" cy="1490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Stakeholder Review</a:t>
            </a:r>
            <a:endParaRPr sz="12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77" name="Google Shape;477;p48"/>
          <p:cNvSpPr/>
          <p:nvPr/>
        </p:nvSpPr>
        <p:spPr>
          <a:xfrm>
            <a:off x="3099410" y="1217376"/>
            <a:ext cx="3597900" cy="3637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Timebox for Release</a:t>
            </a:r>
            <a:endParaRPr sz="12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478" name="Google Shape;478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1431" y="1293475"/>
            <a:ext cx="1009650" cy="1114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479" name="Google Shape;479;p4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From Use Case to Workflow Contracts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0" name="Google Shape;480;p48"/>
          <p:cNvSpPr/>
          <p:nvPr/>
        </p:nvSpPr>
        <p:spPr>
          <a:xfrm>
            <a:off x="1460368" y="2656763"/>
            <a:ext cx="1299834" cy="758700"/>
          </a:xfrm>
          <a:prstGeom prst="flowChartMultidocumen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Space Mono"/>
                <a:ea typeface="Space Mono"/>
                <a:cs typeface="Space Mono"/>
                <a:sym typeface="Space Mono"/>
              </a:rPr>
              <a:t>Workflow Definition Document</a:t>
            </a:r>
            <a:endParaRPr sz="1000"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81" name="Google Shape;481;p48"/>
          <p:cNvSpPr/>
          <p:nvPr/>
        </p:nvSpPr>
        <p:spPr>
          <a:xfrm>
            <a:off x="118425" y="3864988"/>
            <a:ext cx="2100600" cy="5727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Automation Backlog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82" name="Google Shape;482;p48"/>
          <p:cNvSpPr/>
          <p:nvPr/>
        </p:nvSpPr>
        <p:spPr>
          <a:xfrm>
            <a:off x="7375597" y="3772000"/>
            <a:ext cx="1299900" cy="758700"/>
          </a:xfrm>
          <a:prstGeom prst="cube">
            <a:avLst>
              <a:gd name="adj" fmla="val 2500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Platform Release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483" name="Google Shape;483;p48"/>
          <p:cNvCxnSpPr/>
          <p:nvPr/>
        </p:nvCxnSpPr>
        <p:spPr>
          <a:xfrm rot="7501006" flipH="1">
            <a:off x="939764" y="2589478"/>
            <a:ext cx="1024196" cy="997972"/>
          </a:xfrm>
          <a:prstGeom prst="curvedConnector3">
            <a:avLst>
              <a:gd name="adj1" fmla="val 5432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</p:spPr>
      </p:cxnSp>
      <p:grpSp>
        <p:nvGrpSpPr>
          <p:cNvPr id="484" name="Google Shape;484;p48"/>
          <p:cNvGrpSpPr/>
          <p:nvPr/>
        </p:nvGrpSpPr>
        <p:grpSpPr>
          <a:xfrm>
            <a:off x="453438" y="1349040"/>
            <a:ext cx="1701000" cy="1128128"/>
            <a:chOff x="289138" y="1017713"/>
            <a:chExt cx="1701000" cy="1128128"/>
          </a:xfrm>
        </p:grpSpPr>
        <p:pic>
          <p:nvPicPr>
            <p:cNvPr id="485" name="Google Shape;485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7574" y="1017713"/>
              <a:ext cx="1024125" cy="1024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6" name="Google Shape;486;p48"/>
            <p:cNvSpPr txBox="1"/>
            <p:nvPr/>
          </p:nvSpPr>
          <p:spPr>
            <a:xfrm>
              <a:off x="289138" y="1742640"/>
              <a:ext cx="17010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Stakeholders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pic>
        <p:nvPicPr>
          <p:cNvPr id="487" name="Google Shape;487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83531" y="1670375"/>
            <a:ext cx="2637800" cy="2473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488" name="Google Shape;488;p48"/>
          <p:cNvGrpSpPr/>
          <p:nvPr/>
        </p:nvGrpSpPr>
        <p:grpSpPr>
          <a:xfrm>
            <a:off x="-240637" y="2637700"/>
            <a:ext cx="1701000" cy="999863"/>
            <a:chOff x="2103888" y="1540612"/>
            <a:chExt cx="1701000" cy="999863"/>
          </a:xfrm>
        </p:grpSpPr>
        <p:pic>
          <p:nvPicPr>
            <p:cNvPr id="489" name="Google Shape;489;p48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575050" y="1540612"/>
              <a:ext cx="758701" cy="758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0" name="Google Shape;490;p48"/>
            <p:cNvSpPr txBox="1"/>
            <p:nvPr/>
          </p:nvSpPr>
          <p:spPr>
            <a:xfrm>
              <a:off x="2103888" y="2137275"/>
              <a:ext cx="17010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Platform 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Owner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grpSp>
        <p:nvGrpSpPr>
          <p:cNvPr id="491" name="Google Shape;491;p48"/>
          <p:cNvGrpSpPr/>
          <p:nvPr/>
        </p:nvGrpSpPr>
        <p:grpSpPr>
          <a:xfrm>
            <a:off x="4047868" y="2219638"/>
            <a:ext cx="1701000" cy="1121275"/>
            <a:chOff x="289138" y="1017713"/>
            <a:chExt cx="1701000" cy="1121275"/>
          </a:xfrm>
        </p:grpSpPr>
        <p:pic>
          <p:nvPicPr>
            <p:cNvPr id="492" name="Google Shape;492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3299" y="1017713"/>
              <a:ext cx="1024125" cy="102412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493" name="Google Shape;493;p48"/>
            <p:cNvSpPr txBox="1"/>
            <p:nvPr/>
          </p:nvSpPr>
          <p:spPr>
            <a:xfrm>
              <a:off x="289138" y="1735788"/>
              <a:ext cx="1701000" cy="4032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Platform Development 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Team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494" name="Google Shape;494;p48"/>
          <p:cNvSpPr/>
          <p:nvPr/>
        </p:nvSpPr>
        <p:spPr>
          <a:xfrm>
            <a:off x="3752121" y="3864450"/>
            <a:ext cx="2100600" cy="5727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Iteration Backlog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95" name="Google Shape;495;p48"/>
          <p:cNvSpPr txBox="1"/>
          <p:nvPr/>
        </p:nvSpPr>
        <p:spPr>
          <a:xfrm>
            <a:off x="4248431" y="1872400"/>
            <a:ext cx="1299900" cy="384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Iteration</a:t>
            </a:r>
            <a:endParaRPr sz="13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96" name="Google Shape;496;p48"/>
          <p:cNvSpPr txBox="1"/>
          <p:nvPr/>
        </p:nvSpPr>
        <p:spPr>
          <a:xfrm>
            <a:off x="5436306" y="1469750"/>
            <a:ext cx="1299900" cy="585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Weekly Standup</a:t>
            </a:r>
            <a:endParaRPr sz="13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97" name="Google Shape;497;p48"/>
          <p:cNvSpPr/>
          <p:nvPr/>
        </p:nvSpPr>
        <p:spPr>
          <a:xfrm>
            <a:off x="3320556" y="2116200"/>
            <a:ext cx="1009500" cy="3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ce Mono"/>
                <a:ea typeface="Space Mono"/>
                <a:cs typeface="Space Mono"/>
                <a:sym typeface="Space Mono"/>
              </a:rPr>
              <a:t>Definition of Done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98" name="Google Shape;498;p48"/>
          <p:cNvSpPr/>
          <p:nvPr/>
        </p:nvSpPr>
        <p:spPr>
          <a:xfrm>
            <a:off x="2279875" y="4003500"/>
            <a:ext cx="1426200" cy="29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ce Mono"/>
                <a:ea typeface="Space Mono"/>
                <a:cs typeface="Space Mono"/>
                <a:sym typeface="Space Mono"/>
              </a:rPr>
              <a:t>Planning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499" name="Google Shape;499;p48"/>
          <p:cNvSpPr/>
          <p:nvPr/>
        </p:nvSpPr>
        <p:spPr>
          <a:xfrm>
            <a:off x="5914321" y="4004050"/>
            <a:ext cx="1426200" cy="29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ce Mono"/>
                <a:ea typeface="Space Mono"/>
                <a:cs typeface="Space Mono"/>
                <a:sym typeface="Space Mono"/>
              </a:rPr>
              <a:t>Release Version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00" name="Google Shape;500;p48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50"/>
          <p:cNvSpPr/>
          <p:nvPr/>
        </p:nvSpPr>
        <p:spPr>
          <a:xfrm>
            <a:off x="7082200" y="3364475"/>
            <a:ext cx="1886700" cy="14904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Stakeholder Review</a:t>
            </a:r>
            <a:endParaRPr sz="12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15" name="Google Shape;515;p50"/>
          <p:cNvSpPr/>
          <p:nvPr/>
        </p:nvSpPr>
        <p:spPr>
          <a:xfrm>
            <a:off x="3099410" y="1217376"/>
            <a:ext cx="3597900" cy="36375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Timebox for Release</a:t>
            </a:r>
            <a:endParaRPr sz="12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pic>
        <p:nvPicPr>
          <p:cNvPr id="516" name="Google Shape;516;p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81431" y="1293475"/>
            <a:ext cx="1009650" cy="111442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sp>
        <p:nvSpPr>
          <p:cNvPr id="517" name="Google Shape;517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From Use Case to Workflow Contracts</a:t>
            </a:r>
            <a:endParaRPr/>
          </a:p>
        </p:txBody>
      </p:sp>
      <p:sp>
        <p:nvSpPr>
          <p:cNvPr id="518" name="Google Shape;518;p50"/>
          <p:cNvSpPr/>
          <p:nvPr/>
        </p:nvSpPr>
        <p:spPr>
          <a:xfrm>
            <a:off x="1460368" y="2656763"/>
            <a:ext cx="1299834" cy="758700"/>
          </a:xfrm>
          <a:prstGeom prst="flowChartMultidocument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 b="1">
                <a:latin typeface="Space Mono"/>
                <a:ea typeface="Space Mono"/>
                <a:cs typeface="Space Mono"/>
                <a:sym typeface="Space Mono"/>
              </a:rPr>
              <a:t>Workflow Definition Document</a:t>
            </a:r>
            <a:endParaRPr sz="1000"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19" name="Google Shape;519;p50"/>
          <p:cNvSpPr/>
          <p:nvPr/>
        </p:nvSpPr>
        <p:spPr>
          <a:xfrm>
            <a:off x="118425" y="3864988"/>
            <a:ext cx="2100600" cy="5727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Automation Backlog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20" name="Google Shape;520;p50"/>
          <p:cNvSpPr/>
          <p:nvPr/>
        </p:nvSpPr>
        <p:spPr>
          <a:xfrm>
            <a:off x="7375597" y="3772000"/>
            <a:ext cx="1299900" cy="758700"/>
          </a:xfrm>
          <a:prstGeom prst="cube">
            <a:avLst>
              <a:gd name="adj" fmla="val 2500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Platform Release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cxnSp>
        <p:nvCxnSpPr>
          <p:cNvPr id="521" name="Google Shape;521;p50"/>
          <p:cNvCxnSpPr/>
          <p:nvPr/>
        </p:nvCxnSpPr>
        <p:spPr>
          <a:xfrm rot="7501006" flipH="1">
            <a:off x="939764" y="2589478"/>
            <a:ext cx="1024196" cy="997972"/>
          </a:xfrm>
          <a:prstGeom prst="curvedConnector3">
            <a:avLst>
              <a:gd name="adj1" fmla="val 5432"/>
            </a:avLst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triangle" w="med" len="med"/>
            <a:tailEnd type="none" w="med" len="med"/>
          </a:ln>
        </p:spPr>
      </p:cxnSp>
      <p:grpSp>
        <p:nvGrpSpPr>
          <p:cNvPr id="522" name="Google Shape;522;p50"/>
          <p:cNvGrpSpPr/>
          <p:nvPr/>
        </p:nvGrpSpPr>
        <p:grpSpPr>
          <a:xfrm>
            <a:off x="453438" y="1349040"/>
            <a:ext cx="1701000" cy="1128128"/>
            <a:chOff x="289138" y="1017713"/>
            <a:chExt cx="1701000" cy="1128128"/>
          </a:xfrm>
        </p:grpSpPr>
        <p:pic>
          <p:nvPicPr>
            <p:cNvPr id="523" name="Google Shape;52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27574" y="1017713"/>
              <a:ext cx="1024125" cy="1024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4" name="Google Shape;524;p50"/>
            <p:cNvSpPr txBox="1"/>
            <p:nvPr/>
          </p:nvSpPr>
          <p:spPr>
            <a:xfrm>
              <a:off x="289138" y="1742640"/>
              <a:ext cx="17010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Stakeholders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pic>
        <p:nvPicPr>
          <p:cNvPr id="525" name="Google Shape;525;p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483531" y="1670375"/>
            <a:ext cx="2637800" cy="24734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grpSp>
        <p:nvGrpSpPr>
          <p:cNvPr id="526" name="Google Shape;526;p50"/>
          <p:cNvGrpSpPr/>
          <p:nvPr/>
        </p:nvGrpSpPr>
        <p:grpSpPr>
          <a:xfrm>
            <a:off x="-240637" y="2637700"/>
            <a:ext cx="1701000" cy="999863"/>
            <a:chOff x="2103888" y="1540612"/>
            <a:chExt cx="1701000" cy="999863"/>
          </a:xfrm>
        </p:grpSpPr>
        <p:pic>
          <p:nvPicPr>
            <p:cNvPr id="527" name="Google Shape;527;p50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2575050" y="1540612"/>
              <a:ext cx="758701" cy="75870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50"/>
            <p:cNvSpPr txBox="1"/>
            <p:nvPr/>
          </p:nvSpPr>
          <p:spPr>
            <a:xfrm>
              <a:off x="2103888" y="2137275"/>
              <a:ext cx="1701000" cy="40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Platform 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Owner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grpSp>
        <p:nvGrpSpPr>
          <p:cNvPr id="529" name="Google Shape;529;p50"/>
          <p:cNvGrpSpPr/>
          <p:nvPr/>
        </p:nvGrpSpPr>
        <p:grpSpPr>
          <a:xfrm>
            <a:off x="4047868" y="2219638"/>
            <a:ext cx="1701000" cy="1121275"/>
            <a:chOff x="289138" y="1017713"/>
            <a:chExt cx="1701000" cy="1121275"/>
          </a:xfrm>
        </p:grpSpPr>
        <p:pic>
          <p:nvPicPr>
            <p:cNvPr id="530" name="Google Shape;53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93299" y="1017713"/>
              <a:ext cx="1024125" cy="1024125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</p:pic>
        <p:sp>
          <p:nvSpPr>
            <p:cNvPr id="531" name="Google Shape;531;p50"/>
            <p:cNvSpPr txBox="1"/>
            <p:nvPr/>
          </p:nvSpPr>
          <p:spPr>
            <a:xfrm>
              <a:off x="289138" y="1735788"/>
              <a:ext cx="1701000" cy="403200"/>
            </a:xfrm>
            <a:prstGeom prst="rect">
              <a:avLst/>
            </a:prstGeom>
            <a:noFill/>
            <a:ln>
              <a:noFill/>
            </a:ln>
            <a:effectLst>
              <a:outerShdw blurRad="57150" dist="19050" dir="5400000" algn="bl" rotWithShape="0">
                <a:srgbClr val="000000">
                  <a:alpha val="50000"/>
                </a:srgbClr>
              </a:outerShdw>
            </a:effectLst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Platform Development 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00" b="1">
                  <a:solidFill>
                    <a:schemeClr val="lt1"/>
                  </a:solidFill>
                  <a:latin typeface="Space Mono"/>
                  <a:ea typeface="Space Mono"/>
                  <a:cs typeface="Space Mono"/>
                  <a:sym typeface="Space Mono"/>
                </a:rPr>
                <a:t>Team</a:t>
              </a:r>
              <a:endParaRPr sz="1000" b="1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endParaRPr>
            </a:p>
          </p:txBody>
        </p:sp>
      </p:grpSp>
      <p:sp>
        <p:nvSpPr>
          <p:cNvPr id="532" name="Google Shape;532;p50"/>
          <p:cNvSpPr/>
          <p:nvPr/>
        </p:nvSpPr>
        <p:spPr>
          <a:xfrm>
            <a:off x="3752121" y="3864450"/>
            <a:ext cx="2100600" cy="5727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rgbClr val="FFFE00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Iteration Backlog</a:t>
            </a:r>
            <a:endParaRPr b="1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3" name="Google Shape;533;p50"/>
          <p:cNvSpPr txBox="1"/>
          <p:nvPr/>
        </p:nvSpPr>
        <p:spPr>
          <a:xfrm>
            <a:off x="4248431" y="1872400"/>
            <a:ext cx="1299900" cy="3849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Iteration</a:t>
            </a:r>
            <a:endParaRPr sz="13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4" name="Google Shape;534;p50"/>
          <p:cNvSpPr txBox="1"/>
          <p:nvPr/>
        </p:nvSpPr>
        <p:spPr>
          <a:xfrm>
            <a:off x="5436306" y="1469750"/>
            <a:ext cx="1299900" cy="585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lt1"/>
                </a:solidFill>
                <a:latin typeface="Space Mono"/>
                <a:ea typeface="Space Mono"/>
                <a:cs typeface="Space Mono"/>
                <a:sym typeface="Space Mono"/>
              </a:rPr>
              <a:t>Weekly Standup</a:t>
            </a:r>
            <a:endParaRPr sz="1300">
              <a:solidFill>
                <a:schemeClr val="lt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5" name="Google Shape;535;p50"/>
          <p:cNvSpPr/>
          <p:nvPr/>
        </p:nvSpPr>
        <p:spPr>
          <a:xfrm>
            <a:off x="3320556" y="2116200"/>
            <a:ext cx="1009500" cy="3849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ce Mono"/>
                <a:ea typeface="Space Mono"/>
                <a:cs typeface="Space Mono"/>
                <a:sym typeface="Space Mono"/>
              </a:rPr>
              <a:t>Definition of Done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6" name="Google Shape;536;p50"/>
          <p:cNvSpPr/>
          <p:nvPr/>
        </p:nvSpPr>
        <p:spPr>
          <a:xfrm>
            <a:off x="2279875" y="4003500"/>
            <a:ext cx="1426200" cy="29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ce Mono"/>
                <a:ea typeface="Space Mono"/>
                <a:cs typeface="Space Mono"/>
                <a:sym typeface="Space Mono"/>
              </a:rPr>
              <a:t>Planning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7" name="Google Shape;537;p50"/>
          <p:cNvSpPr/>
          <p:nvPr/>
        </p:nvSpPr>
        <p:spPr>
          <a:xfrm>
            <a:off x="5914321" y="4004050"/>
            <a:ext cx="1426200" cy="2946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Space Mono"/>
                <a:ea typeface="Space Mono"/>
                <a:cs typeface="Space Mono"/>
                <a:sym typeface="Space Mono"/>
              </a:rPr>
              <a:t>Release Version</a:t>
            </a:r>
            <a:endParaRPr sz="1000"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8" name="Google Shape;538;p50"/>
          <p:cNvSpPr/>
          <p:nvPr/>
        </p:nvSpPr>
        <p:spPr>
          <a:xfrm>
            <a:off x="50" y="982275"/>
            <a:ext cx="9144000" cy="4161300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39" name="Google Shape;539;p50"/>
          <p:cNvSpPr/>
          <p:nvPr/>
        </p:nvSpPr>
        <p:spPr>
          <a:xfrm>
            <a:off x="50" y="2165275"/>
            <a:ext cx="88629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Automation is continuous organizational effort</a:t>
            </a:r>
            <a:endParaRPr sz="1800"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40" name="Google Shape;540;p50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From Use Case to Workflow Contracts</a:t>
            </a:r>
            <a:endParaRPr/>
          </a:p>
        </p:txBody>
      </p:sp>
      <p:sp>
        <p:nvSpPr>
          <p:cNvPr id="506" name="Google Shape;506;p49"/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5051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One </a:t>
            </a:r>
            <a:r>
              <a:rPr lang="en" sz="1700" b="1"/>
              <a:t>shared</a:t>
            </a:r>
            <a:r>
              <a:rPr lang="en" sz="1700"/>
              <a:t> </a:t>
            </a:r>
            <a:r>
              <a:rPr lang="en" sz="1700" b="1"/>
              <a:t>Workflow Definition Document (WDD)</a:t>
            </a:r>
            <a:r>
              <a:rPr lang="en" sz="1700"/>
              <a:t> per use case</a:t>
            </a:r>
            <a:endParaRPr sz="1700"/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Contents:</a:t>
            </a:r>
            <a:endParaRPr sz="17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Goal and KPI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Workflow Definition (BPMN)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User-Interface Design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Data Models and Interfaces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Constraints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External Dependencies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…</a:t>
            </a:r>
            <a:endParaRPr sz="1500"/>
          </a:p>
        </p:txBody>
      </p:sp>
      <p:pic>
        <p:nvPicPr>
          <p:cNvPr id="507" name="Google Shape;507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350" y="1017725"/>
            <a:ext cx="3153981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9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4">
          <a:extLst>
            <a:ext uri="{FF2B5EF4-FFF2-40B4-BE49-F238E27FC236}">
              <a16:creationId xmlns:a16="http://schemas.microsoft.com/office/drawing/2014/main" id="{72A70043-F89A-0461-B2DB-33F2BC458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49">
            <a:extLst>
              <a:ext uri="{FF2B5EF4-FFF2-40B4-BE49-F238E27FC236}">
                <a16:creationId xmlns:a16="http://schemas.microsoft.com/office/drawing/2014/main" id="{75CBC4B8-79CE-47F9-E124-C2AA2A4C2BB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/>
              <a:t>From Use Case to Workflow Contracts</a:t>
            </a:r>
            <a:endParaRPr/>
          </a:p>
        </p:txBody>
      </p:sp>
      <p:sp>
        <p:nvSpPr>
          <p:cNvPr id="506" name="Google Shape;506;p49">
            <a:extLst>
              <a:ext uri="{FF2B5EF4-FFF2-40B4-BE49-F238E27FC236}">
                <a16:creationId xmlns:a16="http://schemas.microsoft.com/office/drawing/2014/main" id="{CF730A36-27B6-AFDD-219D-3F202EC331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132275"/>
            <a:ext cx="50517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One </a:t>
            </a:r>
            <a:r>
              <a:rPr lang="en" sz="1700" b="1"/>
              <a:t>shared</a:t>
            </a:r>
            <a:r>
              <a:rPr lang="en" sz="1700"/>
              <a:t> </a:t>
            </a:r>
            <a:r>
              <a:rPr lang="en" sz="1700" b="1"/>
              <a:t>Workflow Definition Document (WDD)</a:t>
            </a:r>
            <a:r>
              <a:rPr lang="en" sz="1700"/>
              <a:t> per use case</a:t>
            </a:r>
            <a:endParaRPr sz="1700"/>
          </a:p>
          <a:p>
            <a:pPr marL="457200" lvl="0" indent="-3365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700"/>
              <a:buChar char="●"/>
            </a:pPr>
            <a:r>
              <a:rPr lang="en" sz="1700"/>
              <a:t>Contents:</a:t>
            </a:r>
            <a:endParaRPr sz="17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Goal and KPI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Workflow Definition (BPMN)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User-Interface Design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Data Models and Interfaces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Constraints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External Dependencies</a:t>
            </a:r>
            <a:endParaRPr sz="1500"/>
          </a:p>
          <a:p>
            <a:pPr marL="914400" lvl="1" indent="-32385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/>
              <a:t>…</a:t>
            </a:r>
            <a:endParaRPr sz="1500"/>
          </a:p>
        </p:txBody>
      </p:sp>
      <p:pic>
        <p:nvPicPr>
          <p:cNvPr id="507" name="Google Shape;507;p49">
            <a:extLst>
              <a:ext uri="{FF2B5EF4-FFF2-40B4-BE49-F238E27FC236}">
                <a16:creationId xmlns:a16="http://schemas.microsoft.com/office/drawing/2014/main" id="{8AA012DB-94C5-ADCE-454B-D44B90075C1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63350" y="1017725"/>
            <a:ext cx="3153981" cy="4125776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49">
            <a:extLst>
              <a:ext uri="{FF2B5EF4-FFF2-40B4-BE49-F238E27FC236}">
                <a16:creationId xmlns:a16="http://schemas.microsoft.com/office/drawing/2014/main" id="{3C3A901A-A5B3-2532-26F3-5B752C406EB8}"/>
              </a:ext>
            </a:extLst>
          </p:cNvPr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2" name="Google Shape;433;p42">
            <a:extLst>
              <a:ext uri="{FF2B5EF4-FFF2-40B4-BE49-F238E27FC236}">
                <a16:creationId xmlns:a16="http://schemas.microsoft.com/office/drawing/2014/main" id="{5D2B84E2-BEDD-3DCF-5F61-0FFA7C3E636F}"/>
              </a:ext>
            </a:extLst>
          </p:cNvPr>
          <p:cNvSpPr/>
          <p:nvPr/>
        </p:nvSpPr>
        <p:spPr>
          <a:xfrm>
            <a:off x="50" y="974824"/>
            <a:ext cx="9144000" cy="4168675"/>
          </a:xfrm>
          <a:prstGeom prst="rect">
            <a:avLst/>
          </a:prstGeom>
          <a:solidFill>
            <a:srgbClr val="000000">
              <a:alpha val="7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08" name="Google Shape;508;p49">
            <a:extLst>
              <a:ext uri="{FF2B5EF4-FFF2-40B4-BE49-F238E27FC236}">
                <a16:creationId xmlns:a16="http://schemas.microsoft.com/office/drawing/2014/main" id="{B67B4A53-7FE0-302E-924E-058CD2E097E1}"/>
              </a:ext>
            </a:extLst>
          </p:cNvPr>
          <p:cNvSpPr/>
          <p:nvPr/>
        </p:nvSpPr>
        <p:spPr>
          <a:xfrm>
            <a:off x="0" y="4355875"/>
            <a:ext cx="88629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Goal: </a:t>
            </a:r>
            <a:r>
              <a:rPr lang="en" sz="1800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Create a shared understanding on </a:t>
            </a:r>
            <a:r>
              <a:rPr lang="en" sz="1800" b="1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what</a:t>
            </a:r>
            <a:r>
              <a:rPr lang="en" sz="1800" dirty="0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to build</a:t>
            </a:r>
            <a:endParaRPr sz="1800" dirty="0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</p:spTree>
    <p:extLst>
      <p:ext uri="{BB962C8B-B14F-4D97-AF65-F5344CB8AC3E}">
        <p14:creationId xmlns:p14="http://schemas.microsoft.com/office/powerpoint/2010/main" val="102760453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51"/>
          <p:cNvSpPr txBox="1">
            <a:spLocks noGrp="1"/>
          </p:cNvSpPr>
          <p:nvPr>
            <p:ph type="title"/>
          </p:nvPr>
        </p:nvSpPr>
        <p:spPr>
          <a:xfrm>
            <a:off x="311700" y="129392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</a:t>
            </a:r>
            <a:endParaRPr/>
          </a:p>
        </p:txBody>
      </p:sp>
      <p:sp>
        <p:nvSpPr>
          <p:cNvPr id="546" name="Google Shape;546;p51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Key Takeaways</a:t>
            </a:r>
            <a:endParaRPr/>
          </a:p>
        </p:txBody>
      </p:sp>
      <p:sp>
        <p:nvSpPr>
          <p:cNvPr id="552" name="Google Shape;552;p52"/>
          <p:cNvSpPr/>
          <p:nvPr/>
        </p:nvSpPr>
        <p:spPr>
          <a:xfrm>
            <a:off x="0" y="2322050"/>
            <a:ext cx="81948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Automation is continuous effort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that requires control, operability, </a:t>
            </a:r>
            <a:b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and governance, not tools (in the first place)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53" name="Google Shape;553;p52"/>
          <p:cNvSpPr/>
          <p:nvPr/>
        </p:nvSpPr>
        <p:spPr>
          <a:xfrm>
            <a:off x="0" y="1525600"/>
            <a:ext cx="60435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Requirements engineering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and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workflow contracts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b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align users, operations, and audit needs</a:t>
            </a:r>
            <a:endParaRPr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54" name="Google Shape;554;p52"/>
          <p:cNvSpPr/>
          <p:nvPr/>
        </p:nvSpPr>
        <p:spPr>
          <a:xfrm>
            <a:off x="0" y="3118500"/>
            <a:ext cx="48447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Workflow automation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</a:t>
            </a: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must shape the IT operating model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and system landscape</a:t>
            </a:r>
            <a:endParaRPr b="1"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55" name="Google Shape;555;p52"/>
          <p:cNvSpPr/>
          <p:nvPr/>
        </p:nvSpPr>
        <p:spPr>
          <a:xfrm>
            <a:off x="0" y="3914950"/>
            <a:ext cx="5731500" cy="691200"/>
          </a:xfrm>
          <a:prstGeom prst="rect">
            <a:avLst/>
          </a:prstGeom>
          <a:solidFill>
            <a:srgbClr val="FF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457200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Agile delivery</a:t>
            </a: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 balances reviewability, </a:t>
            </a:r>
            <a:b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</a:br>
            <a:r>
              <a:rPr lang="en">
                <a:solidFill>
                  <a:schemeClr val="dk1"/>
                </a:solidFill>
                <a:latin typeface="Space Mono"/>
                <a:ea typeface="Space Mono"/>
                <a:cs typeface="Space Mono"/>
                <a:sym typeface="Space Mono"/>
              </a:rPr>
              <a:t>compliance, and urgent operational demand.</a:t>
            </a:r>
            <a:endParaRPr>
              <a:solidFill>
                <a:schemeClr val="dk1"/>
              </a:solidFill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56" name="Google Shape;556;p52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5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What's next?</a:t>
            </a:r>
            <a:endParaRPr/>
          </a:p>
        </p:txBody>
      </p:sp>
      <p:sp>
        <p:nvSpPr>
          <p:cNvPr id="562" name="Google Shape;562;p53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63" name="Google Shape;563;p53"/>
          <p:cNvSpPr/>
          <p:nvPr/>
        </p:nvSpPr>
        <p:spPr>
          <a:xfrm>
            <a:off x="2139688" y="1459600"/>
            <a:ext cx="2274000" cy="14385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New Workflows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64" name="Google Shape;564;p53"/>
          <p:cNvSpPr/>
          <p:nvPr/>
        </p:nvSpPr>
        <p:spPr>
          <a:xfrm>
            <a:off x="4730311" y="1459600"/>
            <a:ext cx="2274000" cy="14385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Operational Workbench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65" name="Google Shape;565;p53"/>
          <p:cNvSpPr/>
          <p:nvPr/>
        </p:nvSpPr>
        <p:spPr>
          <a:xfrm>
            <a:off x="2139675" y="3227545"/>
            <a:ext cx="2274000" cy="14385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On-Premises Coding Assistance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66" name="Google Shape;566;p53"/>
          <p:cNvSpPr/>
          <p:nvPr/>
        </p:nvSpPr>
        <p:spPr>
          <a:xfrm>
            <a:off x="4730311" y="3227545"/>
            <a:ext cx="2274000" cy="1438500"/>
          </a:xfrm>
          <a:prstGeom prst="rect">
            <a:avLst/>
          </a:prstGeom>
          <a:solidFill>
            <a:srgbClr val="FFFE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latin typeface="Space Mono"/>
                <a:ea typeface="Space Mono"/>
                <a:cs typeface="Space Mono"/>
                <a:sym typeface="Space Mono"/>
              </a:rPr>
              <a:t>AI Model Hosting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  <p:sp>
        <p:nvSpPr>
          <p:cNvPr id="567" name="Google Shape;567;p53"/>
          <p:cNvSpPr/>
          <p:nvPr/>
        </p:nvSpPr>
        <p:spPr>
          <a:xfrm>
            <a:off x="2749432" y="1596658"/>
            <a:ext cx="1054527" cy="787849"/>
          </a:xfrm>
          <a:custGeom>
            <a:avLst/>
            <a:gdLst/>
            <a:ahLst/>
            <a:cxnLst/>
            <a:rect l="l" t="t" r="r" b="b"/>
            <a:pathLst>
              <a:path w="1054527" h="1050466" extrusionOk="0">
                <a:moveTo>
                  <a:pt x="691060" y="156722"/>
                </a:moveTo>
                <a:cubicBezTo>
                  <a:pt x="544174" y="90584"/>
                  <a:pt x="367485" y="119760"/>
                  <a:pt x="245506" y="241697"/>
                </a:cubicBezTo>
                <a:cubicBezTo>
                  <a:pt x="115741" y="371545"/>
                  <a:pt x="92133" y="568118"/>
                  <a:pt x="174763" y="722203"/>
                </a:cubicBezTo>
                <a:lnTo>
                  <a:pt x="201847" y="700353"/>
                </a:lnTo>
                <a:cubicBezTo>
                  <a:pt x="215024" y="689729"/>
                  <a:pt x="233308" y="688088"/>
                  <a:pt x="248168" y="696192"/>
                </a:cubicBezTo>
                <a:cubicBezTo>
                  <a:pt x="263029" y="704304"/>
                  <a:pt x="271543" y="720563"/>
                  <a:pt x="269743" y="737398"/>
                </a:cubicBezTo>
                <a:lnTo>
                  <a:pt x="257604" y="850880"/>
                </a:lnTo>
                <a:cubicBezTo>
                  <a:pt x="256540" y="862015"/>
                  <a:pt x="251065" y="872253"/>
                  <a:pt x="242392" y="879328"/>
                </a:cubicBezTo>
                <a:cubicBezTo>
                  <a:pt x="233727" y="886394"/>
                  <a:pt x="222592" y="889700"/>
                  <a:pt x="211474" y="888512"/>
                </a:cubicBezTo>
                <a:lnTo>
                  <a:pt x="97532" y="876289"/>
                </a:lnTo>
                <a:cubicBezTo>
                  <a:pt x="80696" y="874489"/>
                  <a:pt x="66598" y="862718"/>
                  <a:pt x="61826" y="846468"/>
                </a:cubicBezTo>
                <a:cubicBezTo>
                  <a:pt x="57054" y="830218"/>
                  <a:pt x="62538" y="812696"/>
                  <a:pt x="75724" y="802072"/>
                </a:cubicBezTo>
                <a:lnTo>
                  <a:pt x="108667" y="775533"/>
                </a:lnTo>
                <a:cubicBezTo>
                  <a:pt x="0" y="587834"/>
                  <a:pt x="25869" y="342955"/>
                  <a:pt x="186317" y="182549"/>
                </a:cubicBezTo>
                <a:cubicBezTo>
                  <a:pt x="332867" y="35957"/>
                  <a:pt x="546812" y="0"/>
                  <a:pt x="725468" y="80412"/>
                </a:cubicBezTo>
                <a:cubicBezTo>
                  <a:pt x="739341" y="86406"/>
                  <a:pt x="748901" y="99416"/>
                  <a:pt x="750492" y="114444"/>
                </a:cubicBezTo>
                <a:cubicBezTo>
                  <a:pt x="752083" y="129471"/>
                  <a:pt x="745444" y="144189"/>
                  <a:pt x="733129" y="152946"/>
                </a:cubicBezTo>
                <a:cubicBezTo>
                  <a:pt x="720814" y="161703"/>
                  <a:pt x="704740" y="163152"/>
                  <a:pt x="691060" y="156722"/>
                </a:cubicBezTo>
                <a:moveTo>
                  <a:pt x="680176" y="780723"/>
                </a:moveTo>
                <a:cubicBezTo>
                  <a:pt x="671763" y="771548"/>
                  <a:pt x="667953" y="759048"/>
                  <a:pt x="669837" y="746733"/>
                </a:cubicBezTo>
                <a:lnTo>
                  <a:pt x="693278" y="752175"/>
                </a:lnTo>
                <a:cubicBezTo>
                  <a:pt x="777793" y="772854"/>
                  <a:pt x="838406" y="703994"/>
                  <a:pt x="833927" y="634047"/>
                </a:cubicBezTo>
                <a:cubicBezTo>
                  <a:pt x="854940" y="622326"/>
                  <a:pt x="885540" y="630782"/>
                  <a:pt x="892656" y="659288"/>
                </a:cubicBezTo>
                <a:lnTo>
                  <a:pt x="906135" y="703157"/>
                </a:lnTo>
                <a:cubicBezTo>
                  <a:pt x="909483" y="719985"/>
                  <a:pt x="926395" y="726766"/>
                  <a:pt x="943264" y="723375"/>
                </a:cubicBezTo>
                <a:lnTo>
                  <a:pt x="987091" y="713245"/>
                </a:lnTo>
                <a:cubicBezTo>
                  <a:pt x="1027527" y="703157"/>
                  <a:pt x="1054527" y="750375"/>
                  <a:pt x="1027527" y="780723"/>
                </a:cubicBezTo>
                <a:lnTo>
                  <a:pt x="997221" y="814420"/>
                </a:lnTo>
                <a:cubicBezTo>
                  <a:pt x="987091" y="827899"/>
                  <a:pt x="987091" y="844768"/>
                  <a:pt x="997221" y="854898"/>
                </a:cubicBezTo>
                <a:lnTo>
                  <a:pt x="1027569" y="888637"/>
                </a:lnTo>
                <a:cubicBezTo>
                  <a:pt x="1054527" y="918985"/>
                  <a:pt x="1027569" y="966161"/>
                  <a:pt x="987091" y="956031"/>
                </a:cubicBezTo>
                <a:lnTo>
                  <a:pt x="943264" y="945985"/>
                </a:lnTo>
                <a:cubicBezTo>
                  <a:pt x="926395" y="942552"/>
                  <a:pt x="912874" y="952682"/>
                  <a:pt x="906135" y="966161"/>
                </a:cubicBezTo>
                <a:lnTo>
                  <a:pt x="892656" y="1010030"/>
                </a:lnTo>
                <a:cubicBezTo>
                  <a:pt x="879177" y="1050466"/>
                  <a:pt x="825220" y="1050466"/>
                  <a:pt x="815090" y="1010030"/>
                </a:cubicBezTo>
                <a:lnTo>
                  <a:pt x="801611" y="966161"/>
                </a:lnTo>
                <a:cubicBezTo>
                  <a:pt x="798262" y="949334"/>
                  <a:pt x="781393" y="942552"/>
                  <a:pt x="764523" y="945943"/>
                </a:cubicBezTo>
                <a:lnTo>
                  <a:pt x="720696" y="956073"/>
                </a:lnTo>
                <a:cubicBezTo>
                  <a:pt x="680218" y="966161"/>
                  <a:pt x="653219" y="918985"/>
                  <a:pt x="680218" y="888637"/>
                </a:cubicBezTo>
                <a:lnTo>
                  <a:pt x="710566" y="854898"/>
                </a:lnTo>
                <a:cubicBezTo>
                  <a:pt x="720696" y="841420"/>
                  <a:pt x="720696" y="824550"/>
                  <a:pt x="710566" y="814420"/>
                </a:cubicBezTo>
                <a:lnTo>
                  <a:pt x="680218" y="780723"/>
                </a:lnTo>
                <a:moveTo>
                  <a:pt x="901739" y="834638"/>
                </a:moveTo>
                <a:cubicBezTo>
                  <a:pt x="901731" y="808217"/>
                  <a:pt x="880316" y="786801"/>
                  <a:pt x="853894" y="786801"/>
                </a:cubicBezTo>
                <a:cubicBezTo>
                  <a:pt x="827472" y="786801"/>
                  <a:pt x="806057" y="808217"/>
                  <a:pt x="806048" y="834638"/>
                </a:cubicBezTo>
                <a:cubicBezTo>
                  <a:pt x="806040" y="861068"/>
                  <a:pt x="827464" y="882492"/>
                  <a:pt x="853894" y="882492"/>
                </a:cubicBezTo>
                <a:cubicBezTo>
                  <a:pt x="880324" y="882492"/>
                  <a:pt x="901748" y="861068"/>
                  <a:pt x="901739" y="834638"/>
                </a:cubicBezTo>
                <a:moveTo>
                  <a:pt x="849582" y="174470"/>
                </a:moveTo>
                <a:cubicBezTo>
                  <a:pt x="826518" y="172813"/>
                  <a:pt x="806484" y="190168"/>
                  <a:pt x="804834" y="213232"/>
                </a:cubicBezTo>
                <a:lnTo>
                  <a:pt x="796714" y="327132"/>
                </a:lnTo>
                <a:cubicBezTo>
                  <a:pt x="795516" y="344010"/>
                  <a:pt x="804592" y="359959"/>
                  <a:pt x="819728" y="367535"/>
                </a:cubicBezTo>
                <a:cubicBezTo>
                  <a:pt x="834864" y="375112"/>
                  <a:pt x="853073" y="372826"/>
                  <a:pt x="865866" y="361750"/>
                </a:cubicBezTo>
                <a:lnTo>
                  <a:pt x="888888" y="341783"/>
                </a:lnTo>
                <a:cubicBezTo>
                  <a:pt x="923791" y="405787"/>
                  <a:pt x="939790" y="478380"/>
                  <a:pt x="935018" y="551123"/>
                </a:cubicBezTo>
                <a:cubicBezTo>
                  <a:pt x="933486" y="574188"/>
                  <a:pt x="950941" y="594138"/>
                  <a:pt x="974014" y="595670"/>
                </a:cubicBezTo>
                <a:cubicBezTo>
                  <a:pt x="997079" y="597211"/>
                  <a:pt x="1017029" y="579755"/>
                  <a:pt x="1018569" y="556690"/>
                </a:cubicBezTo>
                <a:cubicBezTo>
                  <a:pt x="1024781" y="461904"/>
                  <a:pt x="1002068" y="367460"/>
                  <a:pt x="953436" y="285859"/>
                </a:cubicBezTo>
                <a:lnTo>
                  <a:pt x="987928" y="255971"/>
                </a:lnTo>
                <a:cubicBezTo>
                  <a:pt x="1000712" y="244887"/>
                  <a:pt x="1005568" y="227188"/>
                  <a:pt x="1000227" y="211131"/>
                </a:cubicBezTo>
                <a:cubicBezTo>
                  <a:pt x="994885" y="195074"/>
                  <a:pt x="980402" y="183813"/>
                  <a:pt x="963524" y="182591"/>
                </a:cubicBezTo>
                <a:lnTo>
                  <a:pt x="849582" y="174470"/>
                </a:lnTo>
                <a:moveTo>
                  <a:pt x="315412" y="928990"/>
                </a:moveTo>
                <a:cubicBezTo>
                  <a:pt x="324001" y="907524"/>
                  <a:pt x="348364" y="897085"/>
                  <a:pt x="369829" y="905674"/>
                </a:cubicBezTo>
                <a:cubicBezTo>
                  <a:pt x="426089" y="928195"/>
                  <a:pt x="481887" y="939287"/>
                  <a:pt x="541454" y="939287"/>
                </a:cubicBezTo>
                <a:cubicBezTo>
                  <a:pt x="564568" y="939287"/>
                  <a:pt x="583313" y="958032"/>
                  <a:pt x="583313" y="981147"/>
                </a:cubicBezTo>
                <a:cubicBezTo>
                  <a:pt x="583313" y="1004262"/>
                  <a:pt x="564568" y="1023007"/>
                  <a:pt x="541454" y="1023007"/>
                </a:cubicBezTo>
                <a:cubicBezTo>
                  <a:pt x="470795" y="1023007"/>
                  <a:pt x="404489" y="1009737"/>
                  <a:pt x="338727" y="983407"/>
                </a:cubicBezTo>
                <a:cubicBezTo>
                  <a:pt x="317262" y="974818"/>
                  <a:pt x="306822" y="950456"/>
                  <a:pt x="315412" y="928990"/>
                </a:cubicBezTo>
                <a:moveTo>
                  <a:pt x="590681" y="322737"/>
                </a:moveTo>
                <a:lnTo>
                  <a:pt x="607424" y="377155"/>
                </a:lnTo>
                <a:cubicBezTo>
                  <a:pt x="611610" y="398084"/>
                  <a:pt x="632540" y="406456"/>
                  <a:pt x="653470" y="402270"/>
                </a:cubicBezTo>
                <a:lnTo>
                  <a:pt x="707887" y="389713"/>
                </a:lnTo>
                <a:cubicBezTo>
                  <a:pt x="758119" y="377155"/>
                  <a:pt x="791607" y="435758"/>
                  <a:pt x="758119" y="473432"/>
                </a:cubicBezTo>
                <a:lnTo>
                  <a:pt x="720445" y="515291"/>
                </a:lnTo>
                <a:cubicBezTo>
                  <a:pt x="707887" y="532035"/>
                  <a:pt x="707887" y="552965"/>
                  <a:pt x="720445" y="565523"/>
                </a:cubicBezTo>
                <a:lnTo>
                  <a:pt x="758119" y="607382"/>
                </a:lnTo>
                <a:cubicBezTo>
                  <a:pt x="791607" y="645056"/>
                  <a:pt x="758119" y="703660"/>
                  <a:pt x="707887" y="691102"/>
                </a:cubicBezTo>
                <a:lnTo>
                  <a:pt x="653470" y="678544"/>
                </a:lnTo>
                <a:cubicBezTo>
                  <a:pt x="632540" y="674358"/>
                  <a:pt x="615796" y="686916"/>
                  <a:pt x="607424" y="703660"/>
                </a:cubicBezTo>
                <a:lnTo>
                  <a:pt x="590681" y="758077"/>
                </a:lnTo>
                <a:cubicBezTo>
                  <a:pt x="573937" y="808309"/>
                  <a:pt x="506961" y="808309"/>
                  <a:pt x="494403" y="758077"/>
                </a:cubicBezTo>
                <a:lnTo>
                  <a:pt x="477660" y="703660"/>
                </a:lnTo>
                <a:cubicBezTo>
                  <a:pt x="473474" y="682730"/>
                  <a:pt x="452544" y="674358"/>
                  <a:pt x="431614" y="678544"/>
                </a:cubicBezTo>
                <a:lnTo>
                  <a:pt x="377196" y="691102"/>
                </a:lnTo>
                <a:cubicBezTo>
                  <a:pt x="326965" y="703660"/>
                  <a:pt x="293477" y="645056"/>
                  <a:pt x="326965" y="607382"/>
                </a:cubicBezTo>
                <a:lnTo>
                  <a:pt x="364639" y="565523"/>
                </a:lnTo>
                <a:cubicBezTo>
                  <a:pt x="377196" y="548779"/>
                  <a:pt x="377196" y="527849"/>
                  <a:pt x="364639" y="515291"/>
                </a:cubicBezTo>
                <a:lnTo>
                  <a:pt x="326965" y="473432"/>
                </a:lnTo>
                <a:cubicBezTo>
                  <a:pt x="293477" y="435758"/>
                  <a:pt x="326965" y="377155"/>
                  <a:pt x="377196" y="389713"/>
                </a:cubicBezTo>
                <a:lnTo>
                  <a:pt x="431614" y="402270"/>
                </a:lnTo>
                <a:cubicBezTo>
                  <a:pt x="452544" y="406456"/>
                  <a:pt x="469288" y="393898"/>
                  <a:pt x="477660" y="377155"/>
                </a:cubicBezTo>
                <a:lnTo>
                  <a:pt x="494403" y="322737"/>
                </a:lnTo>
                <a:cubicBezTo>
                  <a:pt x="506961" y="272506"/>
                  <a:pt x="578123" y="272506"/>
                  <a:pt x="590681" y="322737"/>
                </a:cubicBezTo>
                <a:moveTo>
                  <a:pt x="542542" y="599806"/>
                </a:moveTo>
                <a:cubicBezTo>
                  <a:pt x="575352" y="599806"/>
                  <a:pt x="601949" y="573217"/>
                  <a:pt x="601949" y="540407"/>
                </a:cubicBezTo>
                <a:cubicBezTo>
                  <a:pt x="601949" y="507598"/>
                  <a:pt x="575352" y="481008"/>
                  <a:pt x="542542" y="481008"/>
                </a:cubicBezTo>
                <a:cubicBezTo>
                  <a:pt x="509741" y="481008"/>
                  <a:pt x="483152" y="507606"/>
                  <a:pt x="483152" y="540407"/>
                </a:cubicBezTo>
                <a:cubicBezTo>
                  <a:pt x="483152" y="573208"/>
                  <a:pt x="509741" y="599806"/>
                  <a:pt x="542542" y="599806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53"/>
          <p:cNvSpPr/>
          <p:nvPr/>
        </p:nvSpPr>
        <p:spPr>
          <a:xfrm>
            <a:off x="5354984" y="1609131"/>
            <a:ext cx="1024639" cy="762891"/>
          </a:xfrm>
          <a:custGeom>
            <a:avLst/>
            <a:gdLst/>
            <a:ahLst/>
            <a:cxnLst/>
            <a:rect l="l" t="t" r="r" b="b"/>
            <a:pathLst>
              <a:path w="1024639" h="1017188" extrusionOk="0">
                <a:moveTo>
                  <a:pt x="115113" y="0"/>
                </a:moveTo>
                <a:cubicBezTo>
                  <a:pt x="51596" y="142"/>
                  <a:pt x="142" y="51596"/>
                  <a:pt x="0" y="115113"/>
                </a:cubicBezTo>
                <a:lnTo>
                  <a:pt x="0" y="575569"/>
                </a:lnTo>
                <a:cubicBezTo>
                  <a:pt x="142" y="639087"/>
                  <a:pt x="51596" y="690549"/>
                  <a:pt x="115113" y="690683"/>
                </a:cubicBezTo>
                <a:lnTo>
                  <a:pt x="492185" y="690683"/>
                </a:lnTo>
                <a:cubicBezTo>
                  <a:pt x="466985" y="628815"/>
                  <a:pt x="501813" y="555393"/>
                  <a:pt x="565355" y="537728"/>
                </a:cubicBezTo>
                <a:cubicBezTo>
                  <a:pt x="565138" y="536255"/>
                  <a:pt x="565029" y="534773"/>
                  <a:pt x="565021" y="533291"/>
                </a:cubicBezTo>
                <a:lnTo>
                  <a:pt x="565021" y="359574"/>
                </a:lnTo>
                <a:lnTo>
                  <a:pt x="539737" y="359574"/>
                </a:lnTo>
                <a:cubicBezTo>
                  <a:pt x="515467" y="359841"/>
                  <a:pt x="492093" y="350406"/>
                  <a:pt x="474813" y="333369"/>
                </a:cubicBezTo>
                <a:cubicBezTo>
                  <a:pt x="457776" y="316090"/>
                  <a:pt x="448341" y="292715"/>
                  <a:pt x="448609" y="268445"/>
                </a:cubicBezTo>
                <a:lnTo>
                  <a:pt x="448609" y="240106"/>
                </a:lnTo>
                <a:cubicBezTo>
                  <a:pt x="448609" y="217335"/>
                  <a:pt x="456479" y="193475"/>
                  <a:pt x="474813" y="175140"/>
                </a:cubicBezTo>
                <a:cubicBezTo>
                  <a:pt x="492101" y="158120"/>
                  <a:pt x="515476" y="148702"/>
                  <a:pt x="539737" y="148978"/>
                </a:cubicBezTo>
                <a:lnTo>
                  <a:pt x="565021" y="148978"/>
                </a:lnTo>
                <a:lnTo>
                  <a:pt x="565021" y="120932"/>
                </a:lnTo>
                <a:cubicBezTo>
                  <a:pt x="565021" y="103594"/>
                  <a:pt x="579077" y="89537"/>
                  <a:pt x="596415" y="89537"/>
                </a:cubicBezTo>
                <a:cubicBezTo>
                  <a:pt x="613754" y="89537"/>
                  <a:pt x="627810" y="103594"/>
                  <a:pt x="627810" y="120932"/>
                </a:cubicBezTo>
                <a:lnTo>
                  <a:pt x="627810" y="148978"/>
                </a:lnTo>
                <a:lnTo>
                  <a:pt x="653135" y="148978"/>
                </a:lnTo>
                <a:cubicBezTo>
                  <a:pt x="677405" y="148676"/>
                  <a:pt x="700780" y="158095"/>
                  <a:pt x="718059" y="175140"/>
                </a:cubicBezTo>
                <a:cubicBezTo>
                  <a:pt x="736394" y="193475"/>
                  <a:pt x="744263" y="217335"/>
                  <a:pt x="744263" y="240106"/>
                </a:cubicBezTo>
                <a:lnTo>
                  <a:pt x="744263" y="268445"/>
                </a:lnTo>
                <a:cubicBezTo>
                  <a:pt x="744263" y="291217"/>
                  <a:pt x="736394" y="315077"/>
                  <a:pt x="718059" y="333369"/>
                </a:cubicBezTo>
                <a:cubicBezTo>
                  <a:pt x="700780" y="350406"/>
                  <a:pt x="677405" y="359841"/>
                  <a:pt x="653135" y="359574"/>
                </a:cubicBezTo>
                <a:lnTo>
                  <a:pt x="627852" y="359574"/>
                </a:lnTo>
                <a:lnTo>
                  <a:pt x="627852" y="533291"/>
                </a:lnTo>
                <a:cubicBezTo>
                  <a:pt x="627852" y="534965"/>
                  <a:pt x="627684" y="536556"/>
                  <a:pt x="627433" y="538105"/>
                </a:cubicBezTo>
                <a:lnTo>
                  <a:pt x="657572" y="545054"/>
                </a:lnTo>
                <a:lnTo>
                  <a:pt x="667032" y="514496"/>
                </a:lnTo>
                <a:cubicBezTo>
                  <a:pt x="679272" y="465428"/>
                  <a:pt x="723409" y="431036"/>
                  <a:pt x="773984" y="431154"/>
                </a:cubicBezTo>
                <a:cubicBezTo>
                  <a:pt x="820741" y="431154"/>
                  <a:pt x="866075" y="460372"/>
                  <a:pt x="883237" y="511733"/>
                </a:cubicBezTo>
                <a:lnTo>
                  <a:pt x="883237" y="513157"/>
                </a:lnTo>
                <a:lnTo>
                  <a:pt x="893493" y="545054"/>
                </a:lnTo>
                <a:lnTo>
                  <a:pt x="899939" y="543588"/>
                </a:lnTo>
                <a:lnTo>
                  <a:pt x="899939" y="115113"/>
                </a:lnTo>
                <a:cubicBezTo>
                  <a:pt x="899805" y="51612"/>
                  <a:pt x="848368" y="159"/>
                  <a:pt x="784867" y="0"/>
                </a:cubicBezTo>
                <a:lnTo>
                  <a:pt x="115113" y="0"/>
                </a:lnTo>
                <a:moveTo>
                  <a:pt x="539737" y="211767"/>
                </a:moveTo>
                <a:lnTo>
                  <a:pt x="653135" y="211767"/>
                </a:lnTo>
                <a:cubicBezTo>
                  <a:pt x="670130" y="211767"/>
                  <a:pt x="681474" y="223069"/>
                  <a:pt x="681474" y="240106"/>
                </a:cubicBezTo>
                <a:lnTo>
                  <a:pt x="681474" y="268445"/>
                </a:lnTo>
                <a:cubicBezTo>
                  <a:pt x="681474" y="285440"/>
                  <a:pt x="670130" y="296784"/>
                  <a:pt x="653135" y="296784"/>
                </a:cubicBezTo>
                <a:lnTo>
                  <a:pt x="539737" y="296784"/>
                </a:lnTo>
                <a:cubicBezTo>
                  <a:pt x="522742" y="296784"/>
                  <a:pt x="511398" y="285482"/>
                  <a:pt x="511398" y="268445"/>
                </a:cubicBezTo>
                <a:lnTo>
                  <a:pt x="511398" y="240106"/>
                </a:lnTo>
                <a:cubicBezTo>
                  <a:pt x="511398" y="223069"/>
                  <a:pt x="522742" y="211767"/>
                  <a:pt x="539737" y="211767"/>
                </a:cubicBezTo>
                <a:moveTo>
                  <a:pt x="282468" y="89537"/>
                </a:moveTo>
                <a:cubicBezTo>
                  <a:pt x="299806" y="89537"/>
                  <a:pt x="313863" y="103594"/>
                  <a:pt x="313863" y="120932"/>
                </a:cubicBezTo>
                <a:lnTo>
                  <a:pt x="313863" y="318928"/>
                </a:lnTo>
                <a:lnTo>
                  <a:pt x="339188" y="318928"/>
                </a:lnTo>
                <a:cubicBezTo>
                  <a:pt x="361960" y="318928"/>
                  <a:pt x="385820" y="326798"/>
                  <a:pt x="404112" y="345090"/>
                </a:cubicBezTo>
                <a:cubicBezTo>
                  <a:pt x="422447" y="363425"/>
                  <a:pt x="430316" y="387285"/>
                  <a:pt x="430316" y="410056"/>
                </a:cubicBezTo>
                <a:lnTo>
                  <a:pt x="430316" y="438395"/>
                </a:lnTo>
                <a:cubicBezTo>
                  <a:pt x="430316" y="461167"/>
                  <a:pt x="422447" y="485027"/>
                  <a:pt x="404112" y="503319"/>
                </a:cubicBezTo>
                <a:cubicBezTo>
                  <a:pt x="386833" y="520356"/>
                  <a:pt x="363458" y="529792"/>
                  <a:pt x="339188" y="529524"/>
                </a:cubicBezTo>
                <a:lnTo>
                  <a:pt x="313863" y="529524"/>
                </a:lnTo>
                <a:lnTo>
                  <a:pt x="313863" y="546602"/>
                </a:lnTo>
                <a:cubicBezTo>
                  <a:pt x="313863" y="563941"/>
                  <a:pt x="299806" y="577997"/>
                  <a:pt x="282468" y="577997"/>
                </a:cubicBezTo>
                <a:cubicBezTo>
                  <a:pt x="265130" y="577997"/>
                  <a:pt x="251073" y="563941"/>
                  <a:pt x="251073" y="546602"/>
                </a:cubicBezTo>
                <a:lnTo>
                  <a:pt x="251073" y="529524"/>
                </a:lnTo>
                <a:lnTo>
                  <a:pt x="225790" y="529524"/>
                </a:lnTo>
                <a:cubicBezTo>
                  <a:pt x="201520" y="529792"/>
                  <a:pt x="178146" y="520356"/>
                  <a:pt x="160866" y="503319"/>
                </a:cubicBezTo>
                <a:cubicBezTo>
                  <a:pt x="143829" y="486040"/>
                  <a:pt x="134394" y="462665"/>
                  <a:pt x="134662" y="438395"/>
                </a:cubicBezTo>
                <a:lnTo>
                  <a:pt x="134662" y="410056"/>
                </a:lnTo>
                <a:cubicBezTo>
                  <a:pt x="134662" y="387285"/>
                  <a:pt x="142531" y="363425"/>
                  <a:pt x="160866" y="345090"/>
                </a:cubicBezTo>
                <a:cubicBezTo>
                  <a:pt x="178154" y="328070"/>
                  <a:pt x="201528" y="318652"/>
                  <a:pt x="225790" y="318928"/>
                </a:cubicBezTo>
                <a:lnTo>
                  <a:pt x="251073" y="318928"/>
                </a:lnTo>
                <a:lnTo>
                  <a:pt x="251073" y="120932"/>
                </a:lnTo>
                <a:cubicBezTo>
                  <a:pt x="251073" y="103594"/>
                  <a:pt x="265130" y="89537"/>
                  <a:pt x="282468" y="89537"/>
                </a:cubicBezTo>
                <a:moveTo>
                  <a:pt x="339188" y="466734"/>
                </a:moveTo>
                <a:cubicBezTo>
                  <a:pt x="356183" y="466734"/>
                  <a:pt x="367527" y="455390"/>
                  <a:pt x="367527" y="438395"/>
                </a:cubicBezTo>
                <a:lnTo>
                  <a:pt x="367527" y="410056"/>
                </a:lnTo>
                <a:cubicBezTo>
                  <a:pt x="367527" y="393019"/>
                  <a:pt x="356183" y="381717"/>
                  <a:pt x="339188" y="381717"/>
                </a:cubicBezTo>
                <a:lnTo>
                  <a:pt x="225790" y="381717"/>
                </a:lnTo>
                <a:cubicBezTo>
                  <a:pt x="208795" y="381717"/>
                  <a:pt x="197451" y="393061"/>
                  <a:pt x="197451" y="410056"/>
                </a:cubicBezTo>
                <a:lnTo>
                  <a:pt x="197451" y="438395"/>
                </a:lnTo>
                <a:cubicBezTo>
                  <a:pt x="197451" y="455432"/>
                  <a:pt x="208795" y="466734"/>
                  <a:pt x="225790" y="466734"/>
                </a:cubicBezTo>
                <a:lnTo>
                  <a:pt x="339188" y="466734"/>
                </a:lnTo>
                <a:moveTo>
                  <a:pt x="823713" y="531617"/>
                </a:moveTo>
                <a:lnTo>
                  <a:pt x="840457" y="586034"/>
                </a:lnTo>
                <a:cubicBezTo>
                  <a:pt x="844643" y="606964"/>
                  <a:pt x="865573" y="615336"/>
                  <a:pt x="886502" y="611150"/>
                </a:cubicBezTo>
                <a:lnTo>
                  <a:pt x="940920" y="598592"/>
                </a:lnTo>
                <a:cubicBezTo>
                  <a:pt x="991151" y="586034"/>
                  <a:pt x="1024639" y="644638"/>
                  <a:pt x="991151" y="682311"/>
                </a:cubicBezTo>
                <a:lnTo>
                  <a:pt x="953478" y="724171"/>
                </a:lnTo>
                <a:cubicBezTo>
                  <a:pt x="940920" y="740915"/>
                  <a:pt x="940920" y="761844"/>
                  <a:pt x="953478" y="774402"/>
                </a:cubicBezTo>
                <a:lnTo>
                  <a:pt x="991151" y="816262"/>
                </a:lnTo>
                <a:cubicBezTo>
                  <a:pt x="1024639" y="853936"/>
                  <a:pt x="991151" y="912539"/>
                  <a:pt x="940920" y="899981"/>
                </a:cubicBezTo>
                <a:lnTo>
                  <a:pt x="886502" y="887423"/>
                </a:lnTo>
                <a:cubicBezTo>
                  <a:pt x="865573" y="883237"/>
                  <a:pt x="848829" y="895795"/>
                  <a:pt x="840457" y="912539"/>
                </a:cubicBezTo>
                <a:lnTo>
                  <a:pt x="823713" y="966957"/>
                </a:lnTo>
                <a:cubicBezTo>
                  <a:pt x="806969" y="1017188"/>
                  <a:pt x="739994" y="1017188"/>
                  <a:pt x="727436" y="966957"/>
                </a:cubicBezTo>
                <a:lnTo>
                  <a:pt x="710692" y="912539"/>
                </a:lnTo>
                <a:cubicBezTo>
                  <a:pt x="706506" y="891609"/>
                  <a:pt x="685576" y="883237"/>
                  <a:pt x="664646" y="887423"/>
                </a:cubicBezTo>
                <a:lnTo>
                  <a:pt x="610229" y="899981"/>
                </a:lnTo>
                <a:cubicBezTo>
                  <a:pt x="559997" y="912539"/>
                  <a:pt x="526510" y="853936"/>
                  <a:pt x="559997" y="816262"/>
                </a:cubicBezTo>
                <a:lnTo>
                  <a:pt x="597671" y="774402"/>
                </a:lnTo>
                <a:cubicBezTo>
                  <a:pt x="610229" y="757659"/>
                  <a:pt x="610229" y="736729"/>
                  <a:pt x="597671" y="724171"/>
                </a:cubicBezTo>
                <a:lnTo>
                  <a:pt x="559997" y="682311"/>
                </a:lnTo>
                <a:cubicBezTo>
                  <a:pt x="526510" y="644638"/>
                  <a:pt x="559997" y="586034"/>
                  <a:pt x="610229" y="598592"/>
                </a:cubicBezTo>
                <a:lnTo>
                  <a:pt x="664646" y="611150"/>
                </a:lnTo>
                <a:cubicBezTo>
                  <a:pt x="685576" y="615336"/>
                  <a:pt x="702320" y="602778"/>
                  <a:pt x="710692" y="586034"/>
                </a:cubicBezTo>
                <a:lnTo>
                  <a:pt x="727436" y="531617"/>
                </a:lnTo>
                <a:cubicBezTo>
                  <a:pt x="739994" y="481385"/>
                  <a:pt x="806969" y="481385"/>
                  <a:pt x="823713" y="531617"/>
                </a:cubicBezTo>
                <a:moveTo>
                  <a:pt x="775574" y="808727"/>
                </a:moveTo>
                <a:cubicBezTo>
                  <a:pt x="808392" y="808727"/>
                  <a:pt x="834998" y="782121"/>
                  <a:pt x="834998" y="749312"/>
                </a:cubicBezTo>
                <a:cubicBezTo>
                  <a:pt x="834998" y="716494"/>
                  <a:pt x="808392" y="689888"/>
                  <a:pt x="775574" y="689888"/>
                </a:cubicBezTo>
                <a:cubicBezTo>
                  <a:pt x="742773" y="689888"/>
                  <a:pt x="716184" y="716485"/>
                  <a:pt x="716184" y="749287"/>
                </a:cubicBezTo>
                <a:cubicBezTo>
                  <a:pt x="716184" y="782088"/>
                  <a:pt x="742773" y="808685"/>
                  <a:pt x="775574" y="808685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53"/>
          <p:cNvSpPr/>
          <p:nvPr/>
        </p:nvSpPr>
        <p:spPr>
          <a:xfrm>
            <a:off x="2773465" y="3381768"/>
            <a:ext cx="1006430" cy="753498"/>
          </a:xfrm>
          <a:custGeom>
            <a:avLst/>
            <a:gdLst/>
            <a:ahLst/>
            <a:cxnLst/>
            <a:rect l="l" t="t" r="r" b="b"/>
            <a:pathLst>
              <a:path w="1006430" h="1004664" extrusionOk="0">
                <a:moveTo>
                  <a:pt x="665291" y="680218"/>
                </a:moveTo>
                <a:cubicBezTo>
                  <a:pt x="665291" y="755356"/>
                  <a:pt x="726197" y="816262"/>
                  <a:pt x="801335" y="816262"/>
                </a:cubicBezTo>
                <a:cubicBezTo>
                  <a:pt x="876473" y="816262"/>
                  <a:pt x="937379" y="755356"/>
                  <a:pt x="937379" y="680218"/>
                </a:cubicBezTo>
                <a:cubicBezTo>
                  <a:pt x="937379" y="605080"/>
                  <a:pt x="876473" y="544174"/>
                  <a:pt x="801335" y="544174"/>
                </a:cubicBezTo>
                <a:cubicBezTo>
                  <a:pt x="726197" y="544174"/>
                  <a:pt x="665291" y="605080"/>
                  <a:pt x="665291" y="680218"/>
                </a:cubicBezTo>
                <a:moveTo>
                  <a:pt x="512085" y="604452"/>
                </a:moveTo>
                <a:cubicBezTo>
                  <a:pt x="523814" y="609509"/>
                  <a:pt x="537443" y="606847"/>
                  <a:pt x="546410" y="597755"/>
                </a:cubicBezTo>
                <a:lnTo>
                  <a:pt x="656501" y="487245"/>
                </a:lnTo>
                <a:cubicBezTo>
                  <a:pt x="660410" y="483687"/>
                  <a:pt x="665450" y="481611"/>
                  <a:pt x="670733" y="481385"/>
                </a:cubicBezTo>
                <a:lnTo>
                  <a:pt x="817241" y="481385"/>
                </a:lnTo>
                <a:cubicBezTo>
                  <a:pt x="857603" y="481159"/>
                  <a:pt x="890270" y="448492"/>
                  <a:pt x="890496" y="408131"/>
                </a:cubicBezTo>
                <a:lnTo>
                  <a:pt x="890496" y="73254"/>
                </a:lnTo>
                <a:cubicBezTo>
                  <a:pt x="890270" y="32893"/>
                  <a:pt x="857603" y="226"/>
                  <a:pt x="817241" y="0"/>
                </a:cubicBezTo>
                <a:lnTo>
                  <a:pt x="231207" y="0"/>
                </a:lnTo>
                <a:cubicBezTo>
                  <a:pt x="190846" y="226"/>
                  <a:pt x="158179" y="32893"/>
                  <a:pt x="157953" y="73254"/>
                </a:cubicBezTo>
                <a:lnTo>
                  <a:pt x="157953" y="408131"/>
                </a:lnTo>
                <a:cubicBezTo>
                  <a:pt x="158179" y="448492"/>
                  <a:pt x="190846" y="481159"/>
                  <a:pt x="231207" y="481385"/>
                </a:cubicBezTo>
                <a:lnTo>
                  <a:pt x="471900" y="481385"/>
                </a:lnTo>
                <a:cubicBezTo>
                  <a:pt x="483461" y="481385"/>
                  <a:pt x="492829" y="490753"/>
                  <a:pt x="492829" y="502315"/>
                </a:cubicBezTo>
                <a:lnTo>
                  <a:pt x="492829" y="575569"/>
                </a:lnTo>
                <a:cubicBezTo>
                  <a:pt x="492746" y="588228"/>
                  <a:pt x="500364" y="599664"/>
                  <a:pt x="512085" y="604452"/>
                </a:cubicBezTo>
                <a:moveTo>
                  <a:pt x="648547" y="179159"/>
                </a:moveTo>
                <a:cubicBezTo>
                  <a:pt x="640150" y="171331"/>
                  <a:pt x="636693" y="159543"/>
                  <a:pt x="639531" y="148425"/>
                </a:cubicBezTo>
                <a:cubicBezTo>
                  <a:pt x="642369" y="137299"/>
                  <a:pt x="651059" y="128609"/>
                  <a:pt x="662185" y="125771"/>
                </a:cubicBezTo>
                <a:cubicBezTo>
                  <a:pt x="673303" y="122933"/>
                  <a:pt x="685091" y="126390"/>
                  <a:pt x="692918" y="134787"/>
                </a:cubicBezTo>
                <a:lnTo>
                  <a:pt x="776638" y="218507"/>
                </a:lnTo>
                <a:cubicBezTo>
                  <a:pt x="788877" y="230763"/>
                  <a:pt x="788877" y="250621"/>
                  <a:pt x="776638" y="262878"/>
                </a:cubicBezTo>
                <a:lnTo>
                  <a:pt x="692918" y="346597"/>
                </a:lnTo>
                <a:cubicBezTo>
                  <a:pt x="680662" y="358837"/>
                  <a:pt x="660804" y="358837"/>
                  <a:pt x="648547" y="346597"/>
                </a:cubicBezTo>
                <a:cubicBezTo>
                  <a:pt x="636307" y="334341"/>
                  <a:pt x="636307" y="314482"/>
                  <a:pt x="648547" y="302226"/>
                </a:cubicBezTo>
                <a:lnTo>
                  <a:pt x="702546" y="248227"/>
                </a:lnTo>
                <a:cubicBezTo>
                  <a:pt x="704589" y="246251"/>
                  <a:pt x="705753" y="243539"/>
                  <a:pt x="705753" y="240692"/>
                </a:cubicBezTo>
                <a:cubicBezTo>
                  <a:pt x="705753" y="237846"/>
                  <a:pt x="704589" y="235133"/>
                  <a:pt x="702546" y="233158"/>
                </a:cubicBezTo>
                <a:lnTo>
                  <a:pt x="648547" y="179159"/>
                </a:lnTo>
                <a:moveTo>
                  <a:pt x="399901" y="302226"/>
                </a:moveTo>
                <a:cubicBezTo>
                  <a:pt x="412141" y="314482"/>
                  <a:pt x="412141" y="334341"/>
                  <a:pt x="399901" y="346597"/>
                </a:cubicBezTo>
                <a:cubicBezTo>
                  <a:pt x="387645" y="358837"/>
                  <a:pt x="367786" y="358837"/>
                  <a:pt x="355530" y="346597"/>
                </a:cubicBezTo>
                <a:lnTo>
                  <a:pt x="271811" y="262878"/>
                </a:lnTo>
                <a:cubicBezTo>
                  <a:pt x="259571" y="250621"/>
                  <a:pt x="259571" y="230763"/>
                  <a:pt x="271811" y="218507"/>
                </a:cubicBezTo>
                <a:lnTo>
                  <a:pt x="355530" y="134787"/>
                </a:lnTo>
                <a:cubicBezTo>
                  <a:pt x="363358" y="126390"/>
                  <a:pt x="375145" y="122933"/>
                  <a:pt x="386263" y="125771"/>
                </a:cubicBezTo>
                <a:cubicBezTo>
                  <a:pt x="397390" y="128609"/>
                  <a:pt x="406080" y="137299"/>
                  <a:pt x="408918" y="148425"/>
                </a:cubicBezTo>
                <a:cubicBezTo>
                  <a:pt x="411756" y="159543"/>
                  <a:pt x="408298" y="171331"/>
                  <a:pt x="399901" y="179159"/>
                </a:cubicBezTo>
                <a:lnTo>
                  <a:pt x="345902" y="233158"/>
                </a:lnTo>
                <a:cubicBezTo>
                  <a:pt x="343859" y="235133"/>
                  <a:pt x="342696" y="237846"/>
                  <a:pt x="342696" y="240692"/>
                </a:cubicBezTo>
                <a:cubicBezTo>
                  <a:pt x="342696" y="243539"/>
                  <a:pt x="343859" y="246251"/>
                  <a:pt x="345902" y="248227"/>
                </a:cubicBezTo>
                <a:lnTo>
                  <a:pt x="399901" y="302226"/>
                </a:lnTo>
                <a:moveTo>
                  <a:pt x="483620" y="355806"/>
                </a:moveTo>
                <a:cubicBezTo>
                  <a:pt x="478823" y="355748"/>
                  <a:pt x="474101" y="354601"/>
                  <a:pt x="469807" y="352457"/>
                </a:cubicBezTo>
                <a:cubicBezTo>
                  <a:pt x="462230" y="348941"/>
                  <a:pt x="456420" y="342478"/>
                  <a:pt x="453733" y="334575"/>
                </a:cubicBezTo>
                <a:cubicBezTo>
                  <a:pt x="451045" y="326664"/>
                  <a:pt x="451707" y="317999"/>
                  <a:pt x="455574" y="310598"/>
                </a:cubicBezTo>
                <a:lnTo>
                  <a:pt x="539294" y="143159"/>
                </a:lnTo>
                <a:cubicBezTo>
                  <a:pt x="542810" y="135583"/>
                  <a:pt x="549273" y="129773"/>
                  <a:pt x="557176" y="127085"/>
                </a:cubicBezTo>
                <a:cubicBezTo>
                  <a:pt x="565088" y="124398"/>
                  <a:pt x="573752" y="125059"/>
                  <a:pt x="581153" y="128927"/>
                </a:cubicBezTo>
                <a:cubicBezTo>
                  <a:pt x="588646" y="132535"/>
                  <a:pt x="594373" y="138999"/>
                  <a:pt x="597052" y="146868"/>
                </a:cubicBezTo>
                <a:cubicBezTo>
                  <a:pt x="599731" y="154746"/>
                  <a:pt x="599128" y="163361"/>
                  <a:pt x="595386" y="170787"/>
                </a:cubicBezTo>
                <a:lnTo>
                  <a:pt x="511666" y="338225"/>
                </a:lnTo>
                <a:cubicBezTo>
                  <a:pt x="506225" y="349351"/>
                  <a:pt x="494747" y="356242"/>
                  <a:pt x="482365" y="355806"/>
                </a:cubicBezTo>
                <a:lnTo>
                  <a:pt x="483620" y="355806"/>
                </a:lnTo>
                <a:moveTo>
                  <a:pt x="69210" y="680218"/>
                </a:moveTo>
                <a:cubicBezTo>
                  <a:pt x="69210" y="755356"/>
                  <a:pt x="130116" y="816262"/>
                  <a:pt x="205254" y="816262"/>
                </a:cubicBezTo>
                <a:cubicBezTo>
                  <a:pt x="280392" y="816262"/>
                  <a:pt x="341298" y="755356"/>
                  <a:pt x="341298" y="680218"/>
                </a:cubicBezTo>
                <a:cubicBezTo>
                  <a:pt x="341298" y="605080"/>
                  <a:pt x="280392" y="544174"/>
                  <a:pt x="205254" y="544174"/>
                </a:cubicBezTo>
                <a:cubicBezTo>
                  <a:pt x="130116" y="544174"/>
                  <a:pt x="69210" y="605080"/>
                  <a:pt x="69210" y="680218"/>
                </a:cubicBezTo>
                <a:moveTo>
                  <a:pt x="21909" y="1004630"/>
                </a:moveTo>
                <a:lnTo>
                  <a:pt x="388599" y="1004630"/>
                </a:lnTo>
                <a:cubicBezTo>
                  <a:pt x="394920" y="1004505"/>
                  <a:pt x="400864" y="1001583"/>
                  <a:pt x="404824" y="996652"/>
                </a:cubicBezTo>
                <a:cubicBezTo>
                  <a:pt x="408784" y="991729"/>
                  <a:pt x="410349" y="985299"/>
                  <a:pt x="409110" y="979096"/>
                </a:cubicBezTo>
                <a:cubicBezTo>
                  <a:pt x="387059" y="884301"/>
                  <a:pt x="302578" y="817216"/>
                  <a:pt x="205254" y="817216"/>
                </a:cubicBezTo>
                <a:cubicBezTo>
                  <a:pt x="107930" y="817216"/>
                  <a:pt x="23449" y="884301"/>
                  <a:pt x="1398" y="979096"/>
                </a:cubicBezTo>
                <a:cubicBezTo>
                  <a:pt x="0" y="985291"/>
                  <a:pt x="1540" y="991779"/>
                  <a:pt x="5584" y="996677"/>
                </a:cubicBezTo>
                <a:cubicBezTo>
                  <a:pt x="9493" y="1001725"/>
                  <a:pt x="15529" y="1004664"/>
                  <a:pt x="21909" y="1004630"/>
                </a:cubicBezTo>
                <a:moveTo>
                  <a:pt x="597479" y="979096"/>
                </a:moveTo>
                <a:cubicBezTo>
                  <a:pt x="596239" y="985299"/>
                  <a:pt x="597805" y="991729"/>
                  <a:pt x="601765" y="996652"/>
                </a:cubicBezTo>
                <a:cubicBezTo>
                  <a:pt x="605725" y="1001583"/>
                  <a:pt x="611669" y="1004505"/>
                  <a:pt x="617990" y="1004630"/>
                </a:cubicBezTo>
                <a:lnTo>
                  <a:pt x="984680" y="1004630"/>
                </a:lnTo>
                <a:cubicBezTo>
                  <a:pt x="991001" y="1004505"/>
                  <a:pt x="996945" y="1001583"/>
                  <a:pt x="1000905" y="996652"/>
                </a:cubicBezTo>
                <a:cubicBezTo>
                  <a:pt x="1004865" y="991729"/>
                  <a:pt x="1006430" y="985299"/>
                  <a:pt x="1005191" y="979096"/>
                </a:cubicBezTo>
                <a:cubicBezTo>
                  <a:pt x="983139" y="884301"/>
                  <a:pt x="898658" y="817216"/>
                  <a:pt x="801335" y="817216"/>
                </a:cubicBezTo>
                <a:cubicBezTo>
                  <a:pt x="704011" y="817216"/>
                  <a:pt x="619530" y="884301"/>
                  <a:pt x="597479" y="979096"/>
                </a:cubicBezTo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53"/>
          <p:cNvSpPr/>
          <p:nvPr/>
        </p:nvSpPr>
        <p:spPr>
          <a:xfrm>
            <a:off x="5448712" y="3381944"/>
            <a:ext cx="837192" cy="753146"/>
          </a:xfrm>
          <a:custGeom>
            <a:avLst/>
            <a:gdLst/>
            <a:ahLst/>
            <a:cxnLst/>
            <a:rect l="l" t="t" r="r" b="b"/>
            <a:pathLst>
              <a:path w="837192" h="1004195" extrusionOk="0">
                <a:moveTo>
                  <a:pt x="193810" y="480950"/>
                </a:moveTo>
                <a:lnTo>
                  <a:pt x="627894" y="480950"/>
                </a:lnTo>
                <a:cubicBezTo>
                  <a:pt x="722145" y="471180"/>
                  <a:pt x="794135" y="392358"/>
                  <a:pt x="795332" y="297605"/>
                </a:cubicBezTo>
                <a:cubicBezTo>
                  <a:pt x="795248" y="248235"/>
                  <a:pt x="774980" y="201060"/>
                  <a:pt x="739240" y="167003"/>
                </a:cubicBezTo>
                <a:cubicBezTo>
                  <a:pt x="709646" y="138530"/>
                  <a:pt x="671595" y="120455"/>
                  <a:pt x="630824" y="115515"/>
                </a:cubicBezTo>
                <a:cubicBezTo>
                  <a:pt x="627910" y="115055"/>
                  <a:pt x="625324" y="113380"/>
                  <a:pt x="623708" y="110911"/>
                </a:cubicBezTo>
                <a:cubicBezTo>
                  <a:pt x="576758" y="41449"/>
                  <a:pt x="498246" y="0"/>
                  <a:pt x="414410" y="401"/>
                </a:cubicBezTo>
                <a:cubicBezTo>
                  <a:pt x="304486" y="58"/>
                  <a:pt x="207573" y="72408"/>
                  <a:pt x="176647" y="177886"/>
                </a:cubicBezTo>
                <a:cubicBezTo>
                  <a:pt x="175341" y="182005"/>
                  <a:pt x="171733" y="184960"/>
                  <a:pt x="167438" y="185421"/>
                </a:cubicBezTo>
                <a:cubicBezTo>
                  <a:pt x="138823" y="188929"/>
                  <a:pt x="111807" y="200549"/>
                  <a:pt x="89579" y="218909"/>
                </a:cubicBezTo>
                <a:cubicBezTo>
                  <a:pt x="54735" y="247038"/>
                  <a:pt x="34810" y="289668"/>
                  <a:pt x="35580" y="334441"/>
                </a:cubicBezTo>
                <a:cubicBezTo>
                  <a:pt x="34751" y="373069"/>
                  <a:pt x="49896" y="410324"/>
                  <a:pt x="77440" y="437416"/>
                </a:cubicBezTo>
                <a:cubicBezTo>
                  <a:pt x="109814" y="465311"/>
                  <a:pt x="151079" y="480749"/>
                  <a:pt x="193810" y="480950"/>
                </a:cubicBezTo>
                <a:moveTo>
                  <a:pt x="142741" y="283791"/>
                </a:moveTo>
                <a:cubicBezTo>
                  <a:pt x="155391" y="273485"/>
                  <a:pt x="171214" y="267859"/>
                  <a:pt x="187531" y="267884"/>
                </a:cubicBezTo>
                <a:cubicBezTo>
                  <a:pt x="192403" y="267474"/>
                  <a:pt x="197309" y="267474"/>
                  <a:pt x="202181" y="267884"/>
                </a:cubicBezTo>
                <a:cubicBezTo>
                  <a:pt x="213626" y="269927"/>
                  <a:pt x="225397" y="267114"/>
                  <a:pt x="234690" y="260124"/>
                </a:cubicBezTo>
                <a:cubicBezTo>
                  <a:pt x="243974" y="253141"/>
                  <a:pt x="249943" y="242609"/>
                  <a:pt x="251157" y="231048"/>
                </a:cubicBezTo>
                <a:cubicBezTo>
                  <a:pt x="258223" y="146006"/>
                  <a:pt x="330356" y="81216"/>
                  <a:pt x="415665" y="83283"/>
                </a:cubicBezTo>
                <a:cubicBezTo>
                  <a:pt x="478045" y="83468"/>
                  <a:pt x="535150" y="118312"/>
                  <a:pt x="563848" y="173700"/>
                </a:cubicBezTo>
                <a:cubicBezTo>
                  <a:pt x="571082" y="188493"/>
                  <a:pt x="586319" y="197661"/>
                  <a:pt x="602778" y="197142"/>
                </a:cubicBezTo>
                <a:cubicBezTo>
                  <a:pt x="631778" y="195810"/>
                  <a:pt x="660059" y="206401"/>
                  <a:pt x="681055" y="226443"/>
                </a:cubicBezTo>
                <a:cubicBezTo>
                  <a:pt x="700562" y="244803"/>
                  <a:pt x="711621" y="270396"/>
                  <a:pt x="711613" y="297186"/>
                </a:cubicBezTo>
                <a:cubicBezTo>
                  <a:pt x="709805" y="349151"/>
                  <a:pt x="669979" y="391831"/>
                  <a:pt x="618266" y="397230"/>
                </a:cubicBezTo>
                <a:lnTo>
                  <a:pt x="194647" y="397230"/>
                </a:lnTo>
                <a:cubicBezTo>
                  <a:pt x="172888" y="396561"/>
                  <a:pt x="151858" y="389260"/>
                  <a:pt x="134369" y="376301"/>
                </a:cubicBezTo>
                <a:cubicBezTo>
                  <a:pt x="124038" y="364873"/>
                  <a:pt x="118621" y="349829"/>
                  <a:pt x="119299" y="334441"/>
                </a:cubicBezTo>
                <a:cubicBezTo>
                  <a:pt x="118638" y="314792"/>
                  <a:pt x="127336" y="295997"/>
                  <a:pt x="142741" y="283791"/>
                </a:cubicBezTo>
                <a:moveTo>
                  <a:pt x="795332" y="794897"/>
                </a:moveTo>
                <a:lnTo>
                  <a:pt x="41859" y="794897"/>
                </a:lnTo>
                <a:cubicBezTo>
                  <a:pt x="18744" y="794897"/>
                  <a:pt x="0" y="813642"/>
                  <a:pt x="0" y="836756"/>
                </a:cubicBezTo>
                <a:lnTo>
                  <a:pt x="0" y="962335"/>
                </a:lnTo>
                <a:cubicBezTo>
                  <a:pt x="0" y="985450"/>
                  <a:pt x="18744" y="1004195"/>
                  <a:pt x="41859" y="1004195"/>
                </a:cubicBezTo>
                <a:lnTo>
                  <a:pt x="795332" y="1004195"/>
                </a:lnTo>
                <a:cubicBezTo>
                  <a:pt x="818447" y="1004195"/>
                  <a:pt x="837192" y="985450"/>
                  <a:pt x="837192" y="962335"/>
                </a:cubicBezTo>
                <a:lnTo>
                  <a:pt x="837192" y="836756"/>
                </a:lnTo>
                <a:cubicBezTo>
                  <a:pt x="837192" y="813642"/>
                  <a:pt x="818447" y="794897"/>
                  <a:pt x="795332" y="794897"/>
                </a:cubicBezTo>
                <a:moveTo>
                  <a:pt x="156136" y="941405"/>
                </a:moveTo>
                <a:cubicBezTo>
                  <a:pt x="133021" y="941405"/>
                  <a:pt x="114276" y="922661"/>
                  <a:pt x="114276" y="899546"/>
                </a:cubicBezTo>
                <a:cubicBezTo>
                  <a:pt x="114276" y="876431"/>
                  <a:pt x="133021" y="857686"/>
                  <a:pt x="156136" y="857686"/>
                </a:cubicBezTo>
                <a:cubicBezTo>
                  <a:pt x="179251" y="857686"/>
                  <a:pt x="197995" y="876431"/>
                  <a:pt x="197995" y="899546"/>
                </a:cubicBezTo>
                <a:cubicBezTo>
                  <a:pt x="197995" y="922661"/>
                  <a:pt x="179251" y="941405"/>
                  <a:pt x="156136" y="941405"/>
                </a:cubicBezTo>
                <a:moveTo>
                  <a:pt x="323574" y="941405"/>
                </a:moveTo>
                <a:cubicBezTo>
                  <a:pt x="300459" y="941405"/>
                  <a:pt x="281715" y="922661"/>
                  <a:pt x="281715" y="899546"/>
                </a:cubicBezTo>
                <a:cubicBezTo>
                  <a:pt x="281715" y="876431"/>
                  <a:pt x="300459" y="857686"/>
                  <a:pt x="323574" y="857686"/>
                </a:cubicBezTo>
                <a:cubicBezTo>
                  <a:pt x="346689" y="857686"/>
                  <a:pt x="365434" y="876431"/>
                  <a:pt x="365434" y="899546"/>
                </a:cubicBezTo>
                <a:cubicBezTo>
                  <a:pt x="365442" y="922343"/>
                  <a:pt x="347200" y="940953"/>
                  <a:pt x="324412" y="941405"/>
                </a:cubicBezTo>
                <a:lnTo>
                  <a:pt x="323574" y="941405"/>
                </a:lnTo>
                <a:moveTo>
                  <a:pt x="795332" y="543739"/>
                </a:moveTo>
                <a:lnTo>
                  <a:pt x="41859" y="543739"/>
                </a:lnTo>
                <a:cubicBezTo>
                  <a:pt x="18744" y="543739"/>
                  <a:pt x="0" y="562484"/>
                  <a:pt x="0" y="585599"/>
                </a:cubicBezTo>
                <a:lnTo>
                  <a:pt x="0" y="711178"/>
                </a:lnTo>
                <a:cubicBezTo>
                  <a:pt x="0" y="734292"/>
                  <a:pt x="18744" y="753037"/>
                  <a:pt x="41859" y="753037"/>
                </a:cubicBezTo>
                <a:lnTo>
                  <a:pt x="795332" y="753037"/>
                </a:lnTo>
                <a:cubicBezTo>
                  <a:pt x="818447" y="753037"/>
                  <a:pt x="837192" y="734292"/>
                  <a:pt x="837192" y="711178"/>
                </a:cubicBezTo>
                <a:lnTo>
                  <a:pt x="837192" y="585599"/>
                </a:lnTo>
                <a:cubicBezTo>
                  <a:pt x="837192" y="562484"/>
                  <a:pt x="818447" y="543739"/>
                  <a:pt x="795332" y="543739"/>
                </a:cubicBezTo>
                <a:moveTo>
                  <a:pt x="156136" y="690248"/>
                </a:moveTo>
                <a:cubicBezTo>
                  <a:pt x="133021" y="690248"/>
                  <a:pt x="114276" y="671503"/>
                  <a:pt x="114276" y="648388"/>
                </a:cubicBezTo>
                <a:cubicBezTo>
                  <a:pt x="114276" y="625273"/>
                  <a:pt x="133021" y="606529"/>
                  <a:pt x="156136" y="606529"/>
                </a:cubicBezTo>
                <a:cubicBezTo>
                  <a:pt x="179251" y="606529"/>
                  <a:pt x="197995" y="625273"/>
                  <a:pt x="197995" y="648388"/>
                </a:cubicBezTo>
                <a:cubicBezTo>
                  <a:pt x="197995" y="671503"/>
                  <a:pt x="179251" y="690248"/>
                  <a:pt x="156136" y="690248"/>
                </a:cubicBezTo>
                <a:moveTo>
                  <a:pt x="323574" y="690248"/>
                </a:moveTo>
                <a:cubicBezTo>
                  <a:pt x="300459" y="690248"/>
                  <a:pt x="281715" y="671503"/>
                  <a:pt x="281715" y="648388"/>
                </a:cubicBezTo>
                <a:cubicBezTo>
                  <a:pt x="281715" y="625273"/>
                  <a:pt x="300459" y="606529"/>
                  <a:pt x="323574" y="606529"/>
                </a:cubicBezTo>
                <a:cubicBezTo>
                  <a:pt x="346689" y="606529"/>
                  <a:pt x="365434" y="625273"/>
                  <a:pt x="365434" y="648388"/>
                </a:cubicBezTo>
                <a:cubicBezTo>
                  <a:pt x="365442" y="671185"/>
                  <a:pt x="347200" y="689796"/>
                  <a:pt x="324412" y="690248"/>
                </a:cubicBezTo>
                <a:lnTo>
                  <a:pt x="323574" y="690248"/>
                </a:lnTo>
              </a:path>
            </a:pathLst>
          </a:custGeom>
          <a:solidFill>
            <a:srgbClr val="2C2C2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54"/>
          <p:cNvSpPr txBox="1">
            <a:spLocks noGrp="1"/>
          </p:cNvSpPr>
          <p:nvPr>
            <p:ph type="title"/>
          </p:nvPr>
        </p:nvSpPr>
        <p:spPr>
          <a:xfrm>
            <a:off x="311700" y="392400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576" name="Google Shape;576;p54"/>
          <p:cNvSpPr/>
          <p:nvPr/>
        </p:nvSpPr>
        <p:spPr>
          <a:xfrm>
            <a:off x="7302500" y="-420889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5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"/>
              <a:t>Thank You</a:t>
            </a:r>
            <a:endParaRPr/>
          </a:p>
        </p:txBody>
      </p:sp>
      <p:sp>
        <p:nvSpPr>
          <p:cNvPr id="582" name="Google Shape;582;p55"/>
          <p:cNvSpPr/>
          <p:nvPr/>
        </p:nvSpPr>
        <p:spPr>
          <a:xfrm>
            <a:off x="7302500" y="-429100"/>
            <a:ext cx="1841400" cy="406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Space Mono"/>
                <a:ea typeface="Space Mono"/>
                <a:cs typeface="Space Mono"/>
                <a:sym typeface="Space Mono"/>
              </a:rPr>
              <a:t>Henry</a:t>
            </a:r>
            <a:endParaRPr>
              <a:latin typeface="Space Mono"/>
              <a:ea typeface="Space Mono"/>
              <a:cs typeface="Space Mono"/>
              <a:sym typeface="Space Mon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AF AC0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2058</Words>
  <Application>Microsoft Macintosh PowerPoint</Application>
  <PresentationFormat>Bildschirmpräsentation (16:9)</PresentationFormat>
  <Paragraphs>374</Paragraphs>
  <Slides>41</Slides>
  <Notes>41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41</vt:i4>
      </vt:variant>
    </vt:vector>
  </HeadingPairs>
  <TitlesOfParts>
    <vt:vector size="46" baseType="lpstr">
      <vt:lpstr>Space Mono</vt:lpstr>
      <vt:lpstr>Calibri</vt:lpstr>
      <vt:lpstr>Arial</vt:lpstr>
      <vt:lpstr>Roboto</vt:lpstr>
      <vt:lpstr>NAF AC0</vt:lpstr>
      <vt:lpstr>How Workflow-Driven Automation Becomes Operable</vt:lpstr>
      <vt:lpstr>Who we are?</vt:lpstr>
      <vt:lpstr>The first meeting...</vt:lpstr>
      <vt:lpstr>The first meeting...</vt:lpstr>
      <vt:lpstr>Let’s deploy it quickly on Friday</vt:lpstr>
      <vt:lpstr>Let’s deploy it quickly on Friday</vt:lpstr>
      <vt:lpstr>What is the environment?</vt:lpstr>
      <vt:lpstr>50Hertz Transmission GmbH </vt:lpstr>
      <vt:lpstr>50Hertz Transmission GmbH  </vt:lpstr>
      <vt:lpstr>The Operational Constraints </vt:lpstr>
      <vt:lpstr>Where we are today?</vt:lpstr>
      <vt:lpstr>5 | 4 | 719</vt:lpstr>
      <vt:lpstr>Implemented Use Cases until Today</vt:lpstr>
      <vt:lpstr>How did we get there?</vt:lpstr>
      <vt:lpstr>Where our automation journey started</vt:lpstr>
      <vt:lpstr>First use case: server connectivity automation </vt:lpstr>
      <vt:lpstr>PowerPoint-Präsentation</vt:lpstr>
      <vt:lpstr>First use case: server connectivity automation</vt:lpstr>
      <vt:lpstr>First use case: server connectivity automation</vt:lpstr>
      <vt:lpstr>First use case: server connectivity automation </vt:lpstr>
      <vt:lpstr>How the platform looks today</vt:lpstr>
      <vt:lpstr>Platform Architecture </vt:lpstr>
      <vt:lpstr>Platform Architecture</vt:lpstr>
      <vt:lpstr>Platform Principles</vt:lpstr>
      <vt:lpstr>Platform Principles</vt:lpstr>
      <vt:lpstr>Platform Principles</vt:lpstr>
      <vt:lpstr>Platform Principles</vt:lpstr>
      <vt:lpstr>PowerPoint-Präsentation</vt:lpstr>
      <vt:lpstr>Scaling-out: from use case to workflows</vt:lpstr>
      <vt:lpstr>Revised view: Who is really the end user?</vt:lpstr>
      <vt:lpstr>Data Center Self-Service Portal</vt:lpstr>
      <vt:lpstr>From Use Case to Workflow Contracts</vt:lpstr>
      <vt:lpstr>From Use Case to Workflow Contracts </vt:lpstr>
      <vt:lpstr>From Use Case to Workflow Contracts</vt:lpstr>
      <vt:lpstr>From Use Case to Workflow Contracts</vt:lpstr>
      <vt:lpstr>From Use Case to Workflow Contracts</vt:lpstr>
      <vt:lpstr>Key Takeaways</vt:lpstr>
      <vt:lpstr>Key Takeaways</vt:lpstr>
      <vt:lpstr>What's next?</vt:lpstr>
      <vt:lpstr>Questions?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Henry Ölsner</cp:lastModifiedBy>
  <cp:revision>2</cp:revision>
  <dcterms:modified xsi:type="dcterms:W3CDTF">2026-06-02T16:16:18Z</dcterms:modified>
</cp:coreProperties>
</file>