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21"/>
  </p:notesMasterIdLst>
  <p:handoutMasterIdLst>
    <p:handoutMasterId r:id="rId22"/>
  </p:handoutMasterIdLst>
  <p:sldIdLst>
    <p:sldId id="785" r:id="rId2"/>
    <p:sldId id="784" r:id="rId3"/>
    <p:sldId id="891" r:id="rId4"/>
    <p:sldId id="852" r:id="rId5"/>
    <p:sldId id="851" r:id="rId6"/>
    <p:sldId id="892" r:id="rId7"/>
    <p:sldId id="893" r:id="rId8"/>
    <p:sldId id="804" r:id="rId9"/>
    <p:sldId id="872" r:id="rId10"/>
    <p:sldId id="894" r:id="rId11"/>
    <p:sldId id="900" r:id="rId12"/>
    <p:sldId id="895" r:id="rId13"/>
    <p:sldId id="901" r:id="rId14"/>
    <p:sldId id="839" r:id="rId15"/>
    <p:sldId id="896" r:id="rId16"/>
    <p:sldId id="897" r:id="rId17"/>
    <p:sldId id="898" r:id="rId18"/>
    <p:sldId id="899" r:id="rId19"/>
    <p:sldId id="793" r:id="rId20"/>
  </p:sldIdLst>
  <p:sldSz cx="13204825" cy="7427913"/>
  <p:notesSz cx="7315200" cy="9601200"/>
  <p:custShowLst>
    <p:custShow name="animation" id="0">
      <p:sldLst/>
    </p:custShow>
  </p:custShowLst>
  <p:kinsoku lang="zh-CN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74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50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25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99" algn="l" rtl="0" eaLnBrk="0" fontAlgn="base" hangingPunct="0">
      <a:spcBef>
        <a:spcPct val="15000"/>
      </a:spcBef>
      <a:spcAft>
        <a:spcPct val="15000"/>
      </a:spcAft>
      <a:buClr>
        <a:schemeClr val="accent1"/>
      </a:buClr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74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049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224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398" algn="l" defTabSz="91435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0" userDrawn="1">
          <p15:clr>
            <a:srgbClr val="A4A3A4"/>
          </p15:clr>
        </p15:guide>
        <p15:guide id="2" pos="4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6400"/>
    <a:srgbClr val="FBA002"/>
    <a:srgbClr val="97652D"/>
    <a:srgbClr val="613913"/>
    <a:srgbClr val="00F000"/>
    <a:srgbClr val="666699"/>
    <a:srgbClr val="3E3E5C"/>
    <a:srgbClr val="55B025"/>
    <a:srgbClr val="11709B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21" autoAdjust="0"/>
    <p:restoredTop sz="96009" autoAdjust="0"/>
  </p:normalViewPr>
  <p:slideViewPr>
    <p:cSldViewPr>
      <p:cViewPr varScale="1">
        <p:scale>
          <a:sx n="76" d="100"/>
          <a:sy n="76" d="100"/>
        </p:scale>
        <p:origin x="200" y="968"/>
      </p:cViewPr>
      <p:guideLst>
        <p:guide orient="horz" pos="2340"/>
        <p:guide pos="4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72" d="100"/>
          <a:sy n="72" d="100"/>
        </p:scale>
        <p:origin x="-2880" y="-82"/>
      </p:cViewPr>
      <p:guideLst>
        <p:guide orient="horz" pos="3024"/>
        <p:guide pos="230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947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75175"/>
            <a:ext cx="5362575" cy="4341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89312" tIns="43872" rIns="89312" bIns="438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Body Text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1229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8338" y="835025"/>
            <a:ext cx="5980112" cy="33639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45122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74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50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25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99" algn="l" defTabSz="761958" rtl="0" eaLnBrk="0" fontAlgn="base" hangingPunct="0">
      <a:lnSpc>
        <a:spcPct val="90000"/>
      </a:lnSpc>
      <a:spcBef>
        <a:spcPct val="40000"/>
      </a:spcBef>
      <a:spcAft>
        <a:spcPct val="0"/>
      </a:spcAft>
      <a:defRPr sz="999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74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9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4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8" algn="l" defTabSz="9143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"/>
            <a:ext cx="13204826" cy="98698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2252" y="689620"/>
            <a:ext cx="7871330" cy="1152128"/>
          </a:xfrm>
        </p:spPr>
        <p:txBody>
          <a:bodyPr/>
          <a:lstStyle>
            <a:lvl1pPr>
              <a:defRPr sz="3200" b="1" i="0">
                <a:solidFill>
                  <a:srgbClr val="FBA002"/>
                </a:solidFill>
                <a:latin typeface="+mj-lt"/>
                <a:cs typeface="Kelson Sans" panose="02000500000000000000" pitchFamily="50" charset="-18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162800" y="1841749"/>
            <a:ext cx="7870619" cy="2232247"/>
          </a:xfrm>
        </p:spPr>
        <p:txBody>
          <a:bodyPr>
            <a:normAutofit/>
          </a:bodyPr>
          <a:lstStyle>
            <a:lvl1pPr marL="0" indent="0"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184488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ighligh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11" y="1567934"/>
            <a:ext cx="12470519" cy="5092066"/>
          </a:xfrm>
        </p:spPr>
        <p:txBody>
          <a:bodyPr/>
          <a:lstStyle>
            <a:lvl1pPr marL="0" indent="0">
              <a:spcBef>
                <a:spcPts val="1800"/>
              </a:spcBef>
              <a:defRPr sz="2000" b="1">
                <a:solidFill>
                  <a:srgbClr val="D26400"/>
                </a:solidFill>
              </a:defRPr>
            </a:lvl1pPr>
            <a:lvl2pPr>
              <a:buClr>
                <a:srgbClr val="FBA002"/>
              </a:buClr>
              <a:defRPr sz="2000"/>
            </a:lvl2pPr>
            <a:lvl3pPr>
              <a:buClr>
                <a:srgbClr val="FBA002"/>
              </a:buClr>
              <a:defRPr sz="2000"/>
            </a:lvl3pPr>
            <a:lvl4pPr>
              <a:buClr>
                <a:srgbClr val="FBA002"/>
              </a:buClr>
              <a:defRPr/>
            </a:lvl4pPr>
            <a:lvl5pPr>
              <a:buClr>
                <a:srgbClr val="FBA00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776738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11" y="1567934"/>
            <a:ext cx="12470519" cy="5092066"/>
          </a:xfrm>
        </p:spPr>
        <p:txBody>
          <a:bodyPr/>
          <a:lstStyle>
            <a:lvl1pPr marL="0" indent="0">
              <a:defRPr sz="2000"/>
            </a:lvl1pPr>
            <a:lvl2pPr>
              <a:buClr>
                <a:srgbClr val="FBA002"/>
              </a:buClr>
              <a:defRPr sz="2000"/>
            </a:lvl2pPr>
            <a:lvl3pPr>
              <a:buClr>
                <a:srgbClr val="FBA002"/>
              </a:buClr>
              <a:defRPr sz="2000"/>
            </a:lvl3pPr>
            <a:lvl4pPr>
              <a:buClr>
                <a:srgbClr val="FBA002"/>
              </a:buClr>
              <a:defRPr/>
            </a:lvl4pPr>
            <a:lvl5pPr>
              <a:buClr>
                <a:srgbClr val="FBA00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ighligh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214" y="1567934"/>
            <a:ext cx="6132625" cy="5098350"/>
          </a:xfrm>
        </p:spPr>
        <p:txBody>
          <a:bodyPr/>
          <a:lstStyle>
            <a:lvl1pPr marL="0" indent="0">
              <a:spcBef>
                <a:spcPts val="1800"/>
              </a:spcBef>
              <a:defRPr sz="2000" b="1">
                <a:solidFill>
                  <a:srgbClr val="D26400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3991" y="1567934"/>
            <a:ext cx="6134742" cy="5098350"/>
          </a:xfrm>
        </p:spPr>
        <p:txBody>
          <a:bodyPr/>
          <a:lstStyle>
            <a:lvl1pPr marL="0" indent="0">
              <a:spcBef>
                <a:spcPts val="1800"/>
              </a:spcBef>
              <a:defRPr sz="2000" b="1">
                <a:solidFill>
                  <a:srgbClr val="D26400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7084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214" y="1567934"/>
            <a:ext cx="6132625" cy="5098350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3991" y="1567934"/>
            <a:ext cx="6134742" cy="5098350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utout - Yel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" y="2"/>
            <a:ext cx="13204713" cy="742791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15071" y="545604"/>
            <a:ext cx="10174686" cy="62646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>
            <a:lvl1pPr algn="ctr">
              <a:lnSpc>
                <a:spcPct val="110000"/>
              </a:lnSpc>
              <a:defRPr sz="55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" y="6355214"/>
            <a:ext cx="13205104" cy="660241"/>
            <a:chOff x="1" y="5544343"/>
            <a:chExt cx="11520731" cy="576000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7299" y="5544343"/>
              <a:ext cx="9313433" cy="576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544343"/>
              <a:ext cx="9313433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327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utout -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" y="2"/>
            <a:ext cx="13204713" cy="742791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15071" y="545604"/>
            <a:ext cx="10174686" cy="62646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>
            <a:lvl1pPr algn="ctr">
              <a:lnSpc>
                <a:spcPct val="110000"/>
              </a:lnSpc>
              <a:defRPr sz="55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" y="6355214"/>
            <a:ext cx="13205104" cy="660241"/>
            <a:chOff x="1" y="5544343"/>
            <a:chExt cx="11520731" cy="576000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7299" y="5544343"/>
              <a:ext cx="9313433" cy="576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544343"/>
              <a:ext cx="9313433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8370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utou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15071" y="545605"/>
            <a:ext cx="10174686" cy="58096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>
            <a:lvl1pPr algn="ctr">
              <a:lnSpc>
                <a:spcPct val="110000"/>
              </a:lnSpc>
              <a:defRPr sz="5599">
                <a:solidFill>
                  <a:srgbClr val="D26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" y="6355214"/>
            <a:ext cx="13205104" cy="660241"/>
            <a:chOff x="1" y="5544343"/>
            <a:chExt cx="11520731" cy="576000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7299" y="5544343"/>
              <a:ext cx="9313433" cy="576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544343"/>
              <a:ext cx="9313433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3091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pSpace_PPT-A4_sub1.jp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3204266" cy="1207186"/>
          </a:xfrm>
          <a:prstGeom prst="rect">
            <a:avLst/>
          </a:prstGeom>
        </p:spPr>
      </p:pic>
      <p:pic>
        <p:nvPicPr>
          <p:cNvPr id="8" name="Picture 7" descr="ipSpace_PPT-A4_sub1.jpg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6594277"/>
            <a:ext cx="13204825" cy="833637"/>
          </a:xfrm>
          <a:prstGeom prst="rect">
            <a:avLst/>
          </a:prstGeom>
        </p:spPr>
      </p:pic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363221" y="7213461"/>
            <a:ext cx="9886689" cy="1650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tabLst>
                <a:tab pos="447651" algn="l"/>
                <a:tab pos="2238251" algn="l"/>
              </a:tabLst>
              <a:defRPr/>
            </a:pPr>
            <a:fld id="{8A0A8CB3-85FA-4F38-A655-5F4299C1C696}" type="slidenum">
              <a:rPr sz="800" b="0" noProof="1">
                <a:latin typeface="Arial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tabLst>
                  <a:tab pos="447651" algn="l"/>
                  <a:tab pos="2238251" algn="l"/>
                </a:tabLst>
                <a:defRPr/>
              </a:pPr>
              <a:t>‹#›</a:t>
            </a:fld>
            <a:r>
              <a:rPr lang="fi-FI" sz="800" b="0" dirty="0">
                <a:latin typeface="Arial" charset="0"/>
              </a:rPr>
              <a:t>	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© </a:t>
            </a:r>
            <a:r>
              <a:rPr lang="en-US" altLang="zh-CN" sz="800" b="0" dirty="0" err="1">
                <a:latin typeface="Arial" charset="0"/>
                <a:ea typeface="宋体" pitchFamily="2" charset="-122"/>
              </a:rPr>
              <a:t>ipSpace.net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 2022 </a:t>
            </a:r>
            <a:r>
              <a:rPr lang="en-US" altLang="zh-CN" sz="800" b="0">
                <a:latin typeface="Arial" charset="0"/>
                <a:ea typeface="宋体" pitchFamily="2" charset="-122"/>
              </a:rPr>
              <a:t>– 2025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			</a:t>
            </a:r>
            <a:r>
              <a:rPr lang="en-US" altLang="zh-CN" sz="800" b="0" dirty="0" err="1">
                <a:latin typeface="Arial" charset="0"/>
                <a:ea typeface="宋体" pitchFamily="2" charset="-122"/>
              </a:rPr>
              <a:t>netlab:bringing</a:t>
            </a:r>
            <a:r>
              <a:rPr lang="en-US" altLang="zh-CN" sz="800" b="0" dirty="0">
                <a:latin typeface="Arial" charset="0"/>
                <a:ea typeface="宋体" pitchFamily="2" charset="-122"/>
              </a:rPr>
              <a:t> the joy back to virtual networking labs</a:t>
            </a:r>
            <a:endParaRPr lang="en-US" sz="800" b="1" noProof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211" y="1567934"/>
            <a:ext cx="12470519" cy="508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altLang="zh-CN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68214" y="825080"/>
            <a:ext cx="12473394" cy="50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9" r:id="rId2"/>
    <p:sldLayoutId id="2147483725" r:id="rId3"/>
    <p:sldLayoutId id="2147483740" r:id="rId4"/>
    <p:sldLayoutId id="2147483726" r:id="rId5"/>
    <p:sldLayoutId id="2147483727" r:id="rId6"/>
    <p:sldLayoutId id="2147483734" r:id="rId7"/>
    <p:sldLayoutId id="2147483735" r:id="rId8"/>
    <p:sldLayoutId id="2147483736" r:id="rId9"/>
  </p:sldLayoutIdLst>
  <p:transition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D264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5pPr>
      <a:lvl6pPr marL="45717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6pPr>
      <a:lvl7pPr marL="91435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7pPr>
      <a:lvl8pPr marL="137152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8pPr>
      <a:lvl9pPr marL="182869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pitchFamily="34" charset="0"/>
        </a:defRPr>
      </a:lvl9pPr>
    </p:titleStyle>
    <p:bodyStyle>
      <a:lvl1pPr marL="342881" indent="-342881" algn="l" rtl="0" eaLnBrk="1" fontAlgn="base" hangingPunct="1">
        <a:lnSpc>
          <a:spcPct val="110000"/>
        </a:lnSpc>
        <a:spcBef>
          <a:spcPts val="458"/>
        </a:spcBef>
        <a:spcAft>
          <a:spcPct val="0"/>
        </a:spcAft>
        <a:buClr>
          <a:schemeClr val="accent2"/>
        </a:buClr>
        <a:buSzPct val="11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69860" indent="-268273" algn="l" rtl="0" eaLnBrk="1" fontAlgn="base" hangingPunct="1">
        <a:lnSpc>
          <a:spcPct val="110000"/>
        </a:lnSpc>
        <a:spcBef>
          <a:spcPts val="458"/>
        </a:spcBef>
        <a:spcAft>
          <a:spcPct val="0"/>
        </a:spcAft>
        <a:buClr>
          <a:srgbClr val="FBA002"/>
        </a:buClr>
        <a:buSzPct val="110000"/>
        <a:buChar char="•"/>
        <a:defRPr sz="2000">
          <a:solidFill>
            <a:schemeClr val="tx1"/>
          </a:solidFill>
          <a:latin typeface="+mn-lt"/>
        </a:defRPr>
      </a:lvl2pPr>
      <a:lvl3pPr marL="677826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FBA002"/>
        </a:buClr>
        <a:buSzPct val="110000"/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3pPr>
      <a:lvl4pPr marL="1085791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FBA002"/>
        </a:buClr>
        <a:buSzPct val="110000"/>
        <a:buFont typeface="Arial" pitchFamily="34" charset="0"/>
        <a:buChar char="▪"/>
        <a:defRPr>
          <a:solidFill>
            <a:schemeClr val="tx1"/>
          </a:solidFill>
          <a:latin typeface="+mn-lt"/>
        </a:defRPr>
      </a:lvl4pPr>
      <a:lvl5pPr marL="1493755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rgbClr val="FBA002"/>
        </a:buClr>
        <a:buSzPct val="110000"/>
        <a:buChar char="•"/>
        <a:defRPr sz="1600">
          <a:solidFill>
            <a:schemeClr val="tx1"/>
          </a:solidFill>
          <a:latin typeface="+mn-lt"/>
        </a:defRPr>
      </a:lvl5pPr>
      <a:lvl6pPr marL="1950931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6pPr>
      <a:lvl7pPr marL="2408105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7pPr>
      <a:lvl8pPr marL="2865280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8pPr>
      <a:lvl9pPr marL="3322454" indent="-228588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11000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4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0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25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9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74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9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24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98" algn="l" defTabSz="9143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794100" y="401588"/>
            <a:ext cx="9239482" cy="144016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400" dirty="0"/>
              <a:t>Lessons Learned Testing Network Automation Solutions</a:t>
            </a:r>
            <a:br>
              <a:rPr lang="en-US" dirty="0"/>
            </a:br>
            <a:r>
              <a:rPr lang="en-US" sz="1800" dirty="0"/>
              <a:t>Observing Sturgeon’s Law in Virtual Labs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quarter" idx="10"/>
          </p:nvPr>
        </p:nvSpPr>
        <p:spPr>
          <a:xfrm>
            <a:off x="3794772" y="2057772"/>
            <a:ext cx="9238647" cy="2016224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Ivan </a:t>
            </a:r>
            <a:r>
              <a:rPr lang="en-US" dirty="0" err="1"/>
              <a:t>Pepelnjak</a:t>
            </a:r>
            <a:r>
              <a:rPr lang="en-US" dirty="0"/>
              <a:t> (ip@ipSpace.net)</a:t>
            </a:r>
            <a:br>
              <a:rPr lang="en-US" dirty="0"/>
            </a:br>
            <a:r>
              <a:rPr lang="en-US" dirty="0"/>
              <a:t>Network Architect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ipSpace.net AG</a:t>
            </a:r>
          </a:p>
        </p:txBody>
      </p:sp>
    </p:spTree>
    <p:extLst>
      <p:ext uri="{BB962C8B-B14F-4D97-AF65-F5344CB8AC3E}">
        <p14:creationId xmlns:p14="http://schemas.microsoft.com/office/powerpoint/2010/main" val="9296547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is Ivan Pepelnjak (@ioshints)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Past</a:t>
            </a:r>
          </a:p>
          <a:p>
            <a:pPr lvl="1"/>
            <a:r>
              <a:rPr lang="en-US" sz="1800" dirty="0"/>
              <a:t>Kernel programmer, network OS, and web developer</a:t>
            </a:r>
          </a:p>
          <a:p>
            <a:pPr lvl="1"/>
            <a:r>
              <a:rPr lang="en-US" sz="1800" dirty="0"/>
              <a:t>Sysadmin, database admin, network engineer, CCIE</a:t>
            </a:r>
          </a:p>
          <a:p>
            <a:pPr lvl="1"/>
            <a:r>
              <a:rPr lang="en-US" sz="1800" dirty="0"/>
              <a:t>Trainer, course developer, curriculum architect</a:t>
            </a:r>
          </a:p>
          <a:p>
            <a:pPr lvl="1"/>
            <a:r>
              <a:rPr lang="en-US" sz="1800" dirty="0"/>
              <a:t>Team lead, CTO, business owner</a:t>
            </a:r>
          </a:p>
          <a:p>
            <a:pPr lvl="1"/>
            <a:r>
              <a:rPr lang="en-US" sz="1800" dirty="0"/>
              <a:t>SDN skeptic and network automation evangelist</a:t>
            </a:r>
          </a:p>
          <a:p>
            <a:pPr>
              <a:spcBef>
                <a:spcPts val="1375"/>
              </a:spcBef>
            </a:pPr>
            <a:r>
              <a:rPr lang="en-US" sz="1800" dirty="0"/>
              <a:t>Present</a:t>
            </a:r>
          </a:p>
          <a:p>
            <a:pPr lvl="1"/>
            <a:r>
              <a:rPr lang="en-US" sz="1800" dirty="0"/>
              <a:t>Network architect, consultant, blogger, open-source developer</a:t>
            </a:r>
          </a:p>
          <a:p>
            <a:pPr>
              <a:spcBef>
                <a:spcPts val="1375"/>
              </a:spcBef>
            </a:pPr>
            <a:r>
              <a:rPr lang="en-US" sz="1800" dirty="0"/>
              <a:t>Focus </a:t>
            </a:r>
          </a:p>
          <a:p>
            <a:pPr lvl="1"/>
            <a:r>
              <a:rPr lang="en-US" sz="1800" dirty="0"/>
              <a:t>SDN and network automation</a:t>
            </a:r>
          </a:p>
          <a:p>
            <a:pPr lvl="1"/>
            <a:r>
              <a:rPr lang="en-US" sz="1800" dirty="0"/>
              <a:t>Large-scale data centers, clouds, and network virtualization</a:t>
            </a:r>
          </a:p>
          <a:p>
            <a:pPr lvl="1"/>
            <a:r>
              <a:rPr lang="en-US" sz="1800" dirty="0"/>
              <a:t>Scalable application design</a:t>
            </a:r>
          </a:p>
          <a:p>
            <a:pPr lvl="1"/>
            <a:r>
              <a:rPr lang="en-US" sz="1800" dirty="0"/>
              <a:t>Core IP routing/MPLS, IPv6, VPN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454" y="6907357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Also: I built too many labs for one lifetime, and hated that with passion</a:t>
            </a:r>
            <a:endParaRPr lang="sl-SI" sz="2000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Pipi\Pictures\Pipi\Suit'N'Tie Rulz (1200x800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5316" y="1594689"/>
            <a:ext cx="1459819" cy="1706588"/>
          </a:xfrm>
          <a:prstGeom prst="rect">
            <a:avLst/>
          </a:prstGeom>
          <a:noFill/>
        </p:spPr>
      </p:pic>
      <p:pic>
        <p:nvPicPr>
          <p:cNvPr id="11" name="Picture 10" descr="http://download3.vmware.com/community/images/vExpert/vmw_logo_vmware-expe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6522" y="6155019"/>
            <a:ext cx="2381150" cy="714345"/>
          </a:xfrm>
          <a:prstGeom prst="rect">
            <a:avLst/>
          </a:prstGeom>
          <a:noFill/>
        </p:spPr>
      </p:pic>
      <p:pic>
        <p:nvPicPr>
          <p:cNvPr id="12" name="Picture 6" descr="Ivan is CCIE Emerit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68577" y="4786922"/>
            <a:ext cx="1428690" cy="1428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687915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D1214-60E8-29FD-5067-D507C12D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</a:t>
            </a:r>
          </a:p>
        </p:txBody>
      </p:sp>
    </p:spTree>
    <p:extLst>
      <p:ext uri="{BB962C8B-B14F-4D97-AF65-F5344CB8AC3E}">
        <p14:creationId xmlns:p14="http://schemas.microsoft.com/office/powerpoint/2010/main" val="23406780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Imagine You Would Have a Tool That Would…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9643732-083A-6384-5146-6428B679E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11" y="1567934"/>
            <a:ext cx="12470519" cy="5092066"/>
          </a:xfrm>
        </p:spPr>
        <p:txBody>
          <a:bodyPr>
            <a:normAutofit/>
          </a:bodyPr>
          <a:lstStyle/>
          <a:p>
            <a:pPr lvl="1"/>
            <a:r>
              <a:rPr lang="en-US" sz="2200" dirty="0"/>
              <a:t>Take your high-level intent in</a:t>
            </a:r>
            <a:br>
              <a:rPr lang="en-US" sz="2200" dirty="0"/>
            </a:br>
            <a:r>
              <a:rPr lang="en-US" sz="2200" dirty="0"/>
              <a:t>infrastructure-as-code format</a:t>
            </a:r>
          </a:p>
          <a:p>
            <a:pPr lvl="1"/>
            <a:r>
              <a:rPr lang="en-US" sz="2200" dirty="0"/>
              <a:t>Do IPAM and network design for you</a:t>
            </a:r>
          </a:p>
          <a:p>
            <a:pPr lvl="1"/>
            <a:r>
              <a:rPr lang="en-US" sz="2200" dirty="0"/>
              <a:t>Generate device configurations</a:t>
            </a:r>
          </a:p>
          <a:p>
            <a:pPr lvl="1"/>
            <a:r>
              <a:rPr lang="en-US" sz="2200" dirty="0"/>
              <a:t>Deploy a running virtual lab</a:t>
            </a:r>
          </a:p>
          <a:p>
            <a:r>
              <a:rPr lang="en-US" sz="2200" dirty="0"/>
              <a:t>Trivial example:</a:t>
            </a:r>
          </a:p>
          <a:p>
            <a:pPr lvl="1"/>
            <a:r>
              <a:rPr lang="en-US" sz="2200" dirty="0"/>
              <a:t>Three-router SR-MPLS network running</a:t>
            </a:r>
            <a:br>
              <a:rPr lang="en-US" sz="2200" dirty="0"/>
            </a:br>
            <a:r>
              <a:rPr lang="en-US" sz="2200" dirty="0"/>
              <a:t>Arista EOS</a:t>
            </a:r>
          </a:p>
          <a:p>
            <a:pPr lvl="1"/>
            <a:r>
              <a:rPr lang="en-US" sz="2200" dirty="0"/>
              <a:t>IS-IS as the IGP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E642652-AFC5-EA56-6558-F59D947E7A55}"/>
              </a:ext>
            </a:extLst>
          </p:cNvPr>
          <p:cNvSpPr/>
          <p:nvPr/>
        </p:nvSpPr>
        <p:spPr bwMode="auto">
          <a:xfrm>
            <a:off x="7106468" y="3011095"/>
            <a:ext cx="5730143" cy="360040"/>
          </a:xfrm>
          <a:prstGeom prst="rect">
            <a:avLst/>
          </a:prstGeom>
          <a:solidFill>
            <a:srgbClr val="D264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762000"/>
            <a:r>
              <a:rPr lang="en-US" sz="1600" dirty="0" err="1">
                <a:solidFill>
                  <a:schemeClr val="bg1"/>
                </a:solidFill>
              </a:rPr>
              <a:t>topology.yml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864AA6FB-F823-E80C-4AA6-F2CB171C563D}"/>
              </a:ext>
            </a:extLst>
          </p:cNvPr>
          <p:cNvSpPr txBox="1">
            <a:spLocks/>
          </p:cNvSpPr>
          <p:nvPr/>
        </p:nvSpPr>
        <p:spPr bwMode="auto">
          <a:xfrm>
            <a:off x="7106468" y="3371135"/>
            <a:ext cx="5730143" cy="331193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0" tIns="180000" rIns="360000" bIns="180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268288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2200">
                <a:solidFill>
                  <a:schemeClr val="tx1"/>
                </a:solidFill>
                <a:latin typeface="+mn-lt"/>
              </a:defRPr>
            </a:lvl2pPr>
            <a:lvl3pPr marL="677863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1085850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Font typeface="Arial" pitchFamily="34" charset="0"/>
              <a:buChar char="▪"/>
              <a:defRPr>
                <a:solidFill>
                  <a:schemeClr val="tx1"/>
                </a:solidFill>
                <a:latin typeface="+mn-lt"/>
              </a:defRPr>
            </a:lvl4pPr>
            <a:lvl5pPr marL="14938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BA00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19510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082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8654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22638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provider: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clab</a:t>
            </a:r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defaults.device</a:t>
            </a:r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: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eos</a:t>
            </a:r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module: [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isis</a:t>
            </a:r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US" sz="1600" kern="0" dirty="0" err="1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sr</a:t>
            </a:r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 ]</a:t>
            </a:r>
          </a:p>
          <a:p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nodes: [ pe1, p, pe2 ]</a:t>
            </a:r>
          </a:p>
          <a:p>
            <a:r>
              <a:rPr lang="en-US" sz="1600" kern="0" dirty="0">
                <a:solidFill>
                  <a:schemeClr val="accent5"/>
                </a:solidFill>
                <a:latin typeface="Courier New" charset="0"/>
                <a:ea typeface="Courier New" charset="0"/>
                <a:cs typeface="Courier New" charset="0"/>
              </a:rPr>
              <a:t>links: [ pe1-p, p-pe2 ]</a:t>
            </a:r>
          </a:p>
          <a:p>
            <a:pPr>
              <a:spcBef>
                <a:spcPts val="1500"/>
              </a:spcBef>
            </a:pPr>
            <a:endParaRPr lang="en-US" sz="1600" kern="0" dirty="0">
              <a:solidFill>
                <a:schemeClr val="accent5"/>
              </a:solidFill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109877-C8D2-F387-AD07-7A8D2FF31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4" y="6907512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More @ https://</a:t>
            </a:r>
            <a:r>
              <a:rPr lang="en-US" sz="2000" dirty="0" err="1">
                <a:solidFill>
                  <a:schemeClr val="bg1"/>
                </a:solidFill>
              </a:rPr>
              <a:t>netlab.tools</a:t>
            </a:r>
            <a:r>
              <a:rPr lang="en-US" sz="2000" dirty="0">
                <a:solidFill>
                  <a:schemeClr val="bg1"/>
                </a:solidFill>
              </a:rPr>
              <a:t>/</a:t>
            </a:r>
            <a:endParaRPr lang="sl-SI" sz="2000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2A57362-9264-7AC6-29CD-F6D0407EC61D}"/>
              </a:ext>
            </a:extLst>
          </p:cNvPr>
          <p:cNvGrpSpPr/>
          <p:nvPr/>
        </p:nvGrpSpPr>
        <p:grpSpPr>
          <a:xfrm>
            <a:off x="8773256" y="1567934"/>
            <a:ext cx="4068352" cy="792081"/>
            <a:chOff x="8773256" y="5874203"/>
            <a:chExt cx="4068352" cy="792081"/>
          </a:xfrm>
        </p:grpSpPr>
        <p:sp>
          <p:nvSpPr>
            <p:cNvPr id="7" name="Line 49">
              <a:extLst>
                <a:ext uri="{FF2B5EF4-FFF2-40B4-BE49-F238E27FC236}">
                  <a16:creationId xmlns:a16="http://schemas.microsoft.com/office/drawing/2014/main" id="{7E3EBEAE-688E-6786-74E0-60DEFDC058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25382" y="6363915"/>
              <a:ext cx="1800202" cy="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49">
              <a:extLst>
                <a:ext uri="{FF2B5EF4-FFF2-40B4-BE49-F238E27FC236}">
                  <a16:creationId xmlns:a16="http://schemas.microsoft.com/office/drawing/2014/main" id="{549AB3BB-2878-8F70-43ED-334A64662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15243" y="6363915"/>
              <a:ext cx="1800202" cy="1"/>
            </a:xfrm>
            <a:prstGeom prst="line">
              <a:avLst/>
            </a:prstGeom>
            <a:noFill/>
            <a:ln w="25400">
              <a:solidFill>
                <a:srgbClr val="B21A1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5C8D5F4-4FEA-0D5B-B0F9-58BC180DCC03}"/>
                </a:ext>
              </a:extLst>
            </p:cNvPr>
            <p:cNvGrpSpPr/>
            <p:nvPr/>
          </p:nvGrpSpPr>
          <p:grpSpPr>
            <a:xfrm>
              <a:off x="8773256" y="6038349"/>
              <a:ext cx="900000" cy="627935"/>
              <a:chOff x="272480" y="2581965"/>
              <a:chExt cx="900000" cy="627935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01D94ADB-A1BA-DF55-1F9B-E07E9554F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692DF60-A2A3-AEFA-6CA4-AFD0EAA48339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PE1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54E6CB7-1B10-A74E-195E-FF37949E4164}"/>
                </a:ext>
              </a:extLst>
            </p:cNvPr>
            <p:cNvGrpSpPr/>
            <p:nvPr/>
          </p:nvGrpSpPr>
          <p:grpSpPr>
            <a:xfrm>
              <a:off x="10357432" y="6038349"/>
              <a:ext cx="900000" cy="627935"/>
              <a:chOff x="272480" y="2581965"/>
              <a:chExt cx="900000" cy="627935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E4A309D1-6C51-140C-3328-83FC04A8A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BEC8285-9C8C-C6DC-BFC2-50A5B479CDFB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P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917F04E-A334-174E-4C3B-F9AB7BB7B888}"/>
                </a:ext>
              </a:extLst>
            </p:cNvPr>
            <p:cNvGrpSpPr/>
            <p:nvPr/>
          </p:nvGrpSpPr>
          <p:grpSpPr>
            <a:xfrm>
              <a:off x="11941608" y="6038349"/>
              <a:ext cx="900000" cy="627935"/>
              <a:chOff x="272480" y="2581965"/>
              <a:chExt cx="900000" cy="627935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EE52CD1-DBDE-FC9C-3247-4F9BBD66B2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2480" y="2581965"/>
                <a:ext cx="900000" cy="627935"/>
              </a:xfrm>
              <a:prstGeom prst="rect">
                <a:avLst/>
              </a:prstGeom>
              <a:effectLst/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C169A1E-0F10-C84D-E7EA-AE52E7301B81}"/>
                  </a:ext>
                </a:extLst>
              </p:cNvPr>
              <p:cNvSpPr txBox="1"/>
              <p:nvPr/>
            </p:nvSpPr>
            <p:spPr>
              <a:xfrm>
                <a:off x="344777" y="2861403"/>
                <a:ext cx="747320" cy="250099"/>
              </a:xfrm>
              <a:prstGeom prst="rect">
                <a:avLst/>
              </a:prstGeom>
              <a:noFill/>
            </p:spPr>
            <p:txBody>
              <a:bodyPr wrap="square" lIns="0" tIns="6480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PE2</a:t>
                </a:r>
              </a:p>
            </p:txBody>
          </p:sp>
        </p:grp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46291766-4FDB-C0E1-FA62-4A4CC9F982D7}"/>
                </a:ext>
              </a:extLst>
            </p:cNvPr>
            <p:cNvSpPr/>
            <p:nvPr/>
          </p:nvSpPr>
          <p:spPr bwMode="auto">
            <a:xfrm>
              <a:off x="8773256" y="5874203"/>
              <a:ext cx="900000" cy="360034"/>
            </a:xfrm>
            <a:prstGeom prst="roundRect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SI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SID: 1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A02CA3A0-9B6D-44A6-138B-9B4445C0A1C8}"/>
                </a:ext>
              </a:extLst>
            </p:cNvPr>
            <p:cNvSpPr/>
            <p:nvPr/>
          </p:nvSpPr>
          <p:spPr bwMode="auto">
            <a:xfrm>
              <a:off x="10357432" y="5874203"/>
              <a:ext cx="900000" cy="360034"/>
            </a:xfrm>
            <a:prstGeom prst="roundRect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SI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SID: 2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B2D41B07-5A8E-0CC4-7918-45A6DC0CE910}"/>
                </a:ext>
              </a:extLst>
            </p:cNvPr>
            <p:cNvSpPr/>
            <p:nvPr/>
          </p:nvSpPr>
          <p:spPr bwMode="auto">
            <a:xfrm>
              <a:off x="11941608" y="5874203"/>
              <a:ext cx="900000" cy="360034"/>
            </a:xfrm>
            <a:prstGeom prst="roundRect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SI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SID: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22806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R-MPLS-demo">
            <a:hlinkClick r:id="" action="ppaction://media"/>
            <a:extLst>
              <a:ext uri="{FF2B5EF4-FFF2-40B4-BE49-F238E27FC236}">
                <a16:creationId xmlns:a16="http://schemas.microsoft.com/office/drawing/2014/main" id="{537CA361-F099-AC7D-5868-59DB600E7B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1108"/>
          <a:stretch>
            <a:fillRect/>
          </a:stretch>
        </p:blipFill>
        <p:spPr>
          <a:xfrm>
            <a:off x="0" y="-39474"/>
            <a:ext cx="12025336" cy="746738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DF3F693-9123-6326-8F12-CD2C640ED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6508" y="329580"/>
            <a:ext cx="5519116" cy="506714"/>
          </a:xfrm>
        </p:spPr>
        <p:txBody>
          <a:bodyPr/>
          <a:lstStyle/>
          <a:p>
            <a:pPr algn="r"/>
            <a:r>
              <a:rPr lang="en-US" dirty="0"/>
              <a:t>A Working Lab in 30 Seconds</a:t>
            </a:r>
          </a:p>
        </p:txBody>
      </p:sp>
    </p:spTree>
    <p:extLst>
      <p:ext uri="{BB962C8B-B14F-4D97-AF65-F5344CB8AC3E}">
        <p14:creationId xmlns:p14="http://schemas.microsoft.com/office/powerpoint/2010/main" val="44967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977E5-02E5-1ECB-71DC-9E3CE7AC1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Know It</a:t>
            </a:r>
            <a:br>
              <a:rPr lang="en-US" dirty="0"/>
            </a:br>
            <a:r>
              <a:rPr lang="en-US" dirty="0"/>
              <a:t>Works Correctly?</a:t>
            </a:r>
          </a:p>
        </p:txBody>
      </p:sp>
    </p:spTree>
    <p:extLst>
      <p:ext uri="{BB962C8B-B14F-4D97-AF65-F5344CB8AC3E}">
        <p14:creationId xmlns:p14="http://schemas.microsoft.com/office/powerpoint/2010/main" val="220718315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96397-AA75-CA34-B235-A2F5185BF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DCEDB-2B42-77F2-0BC8-2E94F10B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Behind the Scenes</a:t>
            </a:r>
          </a:p>
        </p:txBody>
      </p:sp>
    </p:spTree>
    <p:extLst>
      <p:ext uri="{BB962C8B-B14F-4D97-AF65-F5344CB8AC3E}">
        <p14:creationId xmlns:p14="http://schemas.microsoft.com/office/powerpoint/2010/main" val="9969880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33AE690-62E0-B8F0-7B6B-6E9EDE04601F}"/>
              </a:ext>
            </a:extLst>
          </p:cNvPr>
          <p:cNvSpPr/>
          <p:nvPr/>
        </p:nvSpPr>
        <p:spPr bwMode="auto">
          <a:xfrm>
            <a:off x="265708" y="1554203"/>
            <a:ext cx="12097344" cy="1852855"/>
          </a:xfrm>
          <a:prstGeom prst="roundRect">
            <a:avLst>
              <a:gd name="adj" fmla="val 4952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lIns="90000" tIns="43200" rIns="90000" bIns="43200" numCol="1" rtlCol="0" anchor="b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 err="1"/>
              <a:t>n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etlab</a:t>
            </a:r>
            <a:br>
              <a:rPr lang="en-US" dirty="0"/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create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ED0CE-9C1B-884B-ABAC-F4169392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Architecture Seems Complex…</a:t>
            </a:r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5183571A-84B9-A0CC-B5F0-D651B7BE4225}"/>
              </a:ext>
            </a:extLst>
          </p:cNvPr>
          <p:cNvSpPr/>
          <p:nvPr/>
        </p:nvSpPr>
        <p:spPr bwMode="auto">
          <a:xfrm>
            <a:off x="4298156" y="4038040"/>
            <a:ext cx="2300633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Start the lab</a:t>
            </a:r>
          </a:p>
        </p:txBody>
      </p:sp>
      <p:sp>
        <p:nvSpPr>
          <p:cNvPr id="33" name="Process 32">
            <a:extLst>
              <a:ext uri="{FF2B5EF4-FFF2-40B4-BE49-F238E27FC236}">
                <a16:creationId xmlns:a16="http://schemas.microsoft.com/office/drawing/2014/main" id="{84D3F285-11A4-5EF0-9426-673BAE61884E}"/>
              </a:ext>
            </a:extLst>
          </p:cNvPr>
          <p:cNvSpPr/>
          <p:nvPr/>
        </p:nvSpPr>
        <p:spPr bwMode="auto">
          <a:xfrm>
            <a:off x="368214" y="4434084"/>
            <a:ext cx="3785926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Adjust networking infrastructure</a:t>
            </a:r>
          </a:p>
        </p:txBody>
      </p:sp>
      <p:sp>
        <p:nvSpPr>
          <p:cNvPr id="34" name="Process 33">
            <a:extLst>
              <a:ext uri="{FF2B5EF4-FFF2-40B4-BE49-F238E27FC236}">
                <a16:creationId xmlns:a16="http://schemas.microsoft.com/office/drawing/2014/main" id="{0E899682-4311-C2E7-57F0-5DBDE4866961}"/>
              </a:ext>
            </a:extLst>
          </p:cNvPr>
          <p:cNvSpPr/>
          <p:nvPr/>
        </p:nvSpPr>
        <p:spPr bwMode="auto">
          <a:xfrm>
            <a:off x="368214" y="3641996"/>
            <a:ext cx="3785926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Prepare virtual infrastructure</a:t>
            </a:r>
          </a:p>
        </p:txBody>
      </p:sp>
      <p:sp>
        <p:nvSpPr>
          <p:cNvPr id="35" name="Process 34">
            <a:extLst>
              <a:ext uri="{FF2B5EF4-FFF2-40B4-BE49-F238E27FC236}">
                <a16:creationId xmlns:a16="http://schemas.microsoft.com/office/drawing/2014/main" id="{0CAE4502-C07D-503A-D3E0-6B80754D0683}"/>
              </a:ext>
            </a:extLst>
          </p:cNvPr>
          <p:cNvSpPr/>
          <p:nvPr/>
        </p:nvSpPr>
        <p:spPr bwMode="auto">
          <a:xfrm>
            <a:off x="368214" y="2129780"/>
            <a:ext cx="11119870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Data model transformation</a:t>
            </a:r>
          </a:p>
        </p:txBody>
      </p:sp>
      <p:sp>
        <p:nvSpPr>
          <p:cNvPr id="36" name="Process 35">
            <a:extLst>
              <a:ext uri="{FF2B5EF4-FFF2-40B4-BE49-F238E27FC236}">
                <a16:creationId xmlns:a16="http://schemas.microsoft.com/office/drawing/2014/main" id="{444AF30A-383E-97D7-D6C1-893DC272D12B}"/>
              </a:ext>
            </a:extLst>
          </p:cNvPr>
          <p:cNvSpPr/>
          <p:nvPr/>
        </p:nvSpPr>
        <p:spPr bwMode="auto">
          <a:xfrm>
            <a:off x="368215" y="2633836"/>
            <a:ext cx="3785926" cy="64979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/>
              <a:t>Transformed topology</a:t>
            </a:r>
            <a:br>
              <a:rPr lang="en-US" dirty="0"/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snapshot</a:t>
            </a:r>
          </a:p>
        </p:txBody>
      </p:sp>
      <p:sp>
        <p:nvSpPr>
          <p:cNvPr id="37" name="Process 36">
            <a:extLst>
              <a:ext uri="{FF2B5EF4-FFF2-40B4-BE49-F238E27FC236}">
                <a16:creationId xmlns:a16="http://schemas.microsoft.com/office/drawing/2014/main" id="{C2930CFB-462D-6C9A-AA79-63682C9881AC}"/>
              </a:ext>
            </a:extLst>
          </p:cNvPr>
          <p:cNvSpPr/>
          <p:nvPr/>
        </p:nvSpPr>
        <p:spPr bwMode="auto">
          <a:xfrm>
            <a:off x="9543868" y="1626163"/>
            <a:ext cx="1944216" cy="432000"/>
          </a:xfrm>
          <a:prstGeom prst="flowChartProcess">
            <a:avLst/>
          </a:prstGeom>
          <a:solidFill>
            <a:srgbClr val="FBA002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CLI arguments</a:t>
            </a:r>
          </a:p>
        </p:txBody>
      </p:sp>
      <p:sp>
        <p:nvSpPr>
          <p:cNvPr id="38" name="Process 37">
            <a:extLst>
              <a:ext uri="{FF2B5EF4-FFF2-40B4-BE49-F238E27FC236}">
                <a16:creationId xmlns:a16="http://schemas.microsoft.com/office/drawing/2014/main" id="{E731D4C9-EEA1-8807-73F2-8D869B886DEA}"/>
              </a:ext>
            </a:extLst>
          </p:cNvPr>
          <p:cNvSpPr/>
          <p:nvPr/>
        </p:nvSpPr>
        <p:spPr bwMode="auto">
          <a:xfrm>
            <a:off x="368215" y="1626163"/>
            <a:ext cx="2160000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Topology file</a:t>
            </a:r>
          </a:p>
        </p:txBody>
      </p:sp>
      <p:sp>
        <p:nvSpPr>
          <p:cNvPr id="39" name="Process 38">
            <a:extLst>
              <a:ext uri="{FF2B5EF4-FFF2-40B4-BE49-F238E27FC236}">
                <a16:creationId xmlns:a16="http://schemas.microsoft.com/office/drawing/2014/main" id="{F8FD387F-E2F1-8912-9C4D-B108F2D0F0C3}"/>
              </a:ext>
            </a:extLst>
          </p:cNvPr>
          <p:cNvSpPr/>
          <p:nvPr/>
        </p:nvSpPr>
        <p:spPr bwMode="auto">
          <a:xfrm>
            <a:off x="2641972" y="1626163"/>
            <a:ext cx="2160000" cy="43200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Plugins</a:t>
            </a:r>
          </a:p>
        </p:txBody>
      </p:sp>
      <p:sp>
        <p:nvSpPr>
          <p:cNvPr id="40" name="Process 39">
            <a:extLst>
              <a:ext uri="{FF2B5EF4-FFF2-40B4-BE49-F238E27FC236}">
                <a16:creationId xmlns:a16="http://schemas.microsoft.com/office/drawing/2014/main" id="{E70D6E37-AF5E-647B-A394-6E1619CF8EE6}"/>
              </a:ext>
            </a:extLst>
          </p:cNvPr>
          <p:cNvSpPr/>
          <p:nvPr/>
        </p:nvSpPr>
        <p:spPr bwMode="auto">
          <a:xfrm>
            <a:off x="4946468" y="1626163"/>
            <a:ext cx="2160000" cy="432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Modules</a:t>
            </a:r>
          </a:p>
        </p:txBody>
      </p:sp>
      <p:sp>
        <p:nvSpPr>
          <p:cNvPr id="41" name="Process 40">
            <a:extLst>
              <a:ext uri="{FF2B5EF4-FFF2-40B4-BE49-F238E27FC236}">
                <a16:creationId xmlns:a16="http://schemas.microsoft.com/office/drawing/2014/main" id="{E751B76E-E5CA-134F-A690-6D3645689136}"/>
              </a:ext>
            </a:extLst>
          </p:cNvPr>
          <p:cNvSpPr/>
          <p:nvPr/>
        </p:nvSpPr>
        <p:spPr bwMode="auto">
          <a:xfrm>
            <a:off x="7245168" y="1626163"/>
            <a:ext cx="2160000" cy="432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Defaults</a:t>
            </a:r>
          </a:p>
        </p:txBody>
      </p:sp>
      <p:sp>
        <p:nvSpPr>
          <p:cNvPr id="42" name="Process 41">
            <a:extLst>
              <a:ext uri="{FF2B5EF4-FFF2-40B4-BE49-F238E27FC236}">
                <a16:creationId xmlns:a16="http://schemas.microsoft.com/office/drawing/2014/main" id="{652081C2-0122-0DA1-A4A9-B46ADEDBAD0E}"/>
              </a:ext>
            </a:extLst>
          </p:cNvPr>
          <p:cNvSpPr/>
          <p:nvPr/>
        </p:nvSpPr>
        <p:spPr bwMode="auto">
          <a:xfrm>
            <a:off x="4292914" y="2633835"/>
            <a:ext cx="2305875" cy="649791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Orchestrator</a:t>
            </a:r>
            <a:b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configuration</a:t>
            </a:r>
          </a:p>
        </p:txBody>
      </p:sp>
      <p:sp>
        <p:nvSpPr>
          <p:cNvPr id="43" name="Process 42">
            <a:extLst>
              <a:ext uri="{FF2B5EF4-FFF2-40B4-BE49-F238E27FC236}">
                <a16:creationId xmlns:a16="http://schemas.microsoft.com/office/drawing/2014/main" id="{BF66E07B-E728-1E36-A9F4-8DDE9806323D}"/>
              </a:ext>
            </a:extLst>
          </p:cNvPr>
          <p:cNvSpPr/>
          <p:nvPr/>
        </p:nvSpPr>
        <p:spPr bwMode="auto">
          <a:xfrm>
            <a:off x="9182210" y="2651672"/>
            <a:ext cx="2305874" cy="63195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/>
              <a:t>Ansible</a:t>
            </a:r>
            <a:br>
              <a:rPr lang="en-US" dirty="0"/>
            </a:br>
            <a:r>
              <a:rPr lang="en-US" dirty="0"/>
              <a:t>inventory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C16E5C7-7872-5798-A07A-210D9AD7971D}"/>
              </a:ext>
            </a:extLst>
          </p:cNvPr>
          <p:cNvSpPr/>
          <p:nvPr/>
        </p:nvSpPr>
        <p:spPr bwMode="auto">
          <a:xfrm>
            <a:off x="265708" y="5045861"/>
            <a:ext cx="12097344" cy="1655697"/>
          </a:xfrm>
          <a:prstGeom prst="roundRect">
            <a:avLst>
              <a:gd name="adj" fmla="val 4952"/>
            </a:avLst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lIns="90000" tIns="43200" rIns="90000" bIns="43200" numCol="1" rtlCol="0" anchor="b" anchorCtr="1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 err="1"/>
              <a:t>n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etlab</a:t>
            </a:r>
            <a:br>
              <a:rPr lang="en-US" dirty="0"/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initial</a:t>
            </a:r>
          </a:p>
        </p:txBody>
      </p:sp>
      <p:sp>
        <p:nvSpPr>
          <p:cNvPr id="55" name="Process 54">
            <a:extLst>
              <a:ext uri="{FF2B5EF4-FFF2-40B4-BE49-F238E27FC236}">
                <a16:creationId xmlns:a16="http://schemas.microsoft.com/office/drawing/2014/main" id="{8FBB4192-591D-1013-882F-27D634B63669}"/>
              </a:ext>
            </a:extLst>
          </p:cNvPr>
          <p:cNvSpPr/>
          <p:nvPr/>
        </p:nvSpPr>
        <p:spPr bwMode="auto">
          <a:xfrm>
            <a:off x="371880" y="5623181"/>
            <a:ext cx="11116204" cy="432000"/>
          </a:xfrm>
          <a:prstGeom prst="flowChartProcess">
            <a:avLst/>
          </a:prstGeom>
          <a:solidFill>
            <a:srgbClr val="D264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</a:rPr>
              <a:t>Ansible playbook</a:t>
            </a:r>
          </a:p>
        </p:txBody>
      </p:sp>
      <p:sp>
        <p:nvSpPr>
          <p:cNvPr id="57" name="Process 56">
            <a:extLst>
              <a:ext uri="{FF2B5EF4-FFF2-40B4-BE49-F238E27FC236}">
                <a16:creationId xmlns:a16="http://schemas.microsoft.com/office/drawing/2014/main" id="{A30CA68E-B82C-1F46-DD3B-222D75244A8C}"/>
              </a:ext>
            </a:extLst>
          </p:cNvPr>
          <p:cNvSpPr/>
          <p:nvPr/>
        </p:nvSpPr>
        <p:spPr bwMode="auto">
          <a:xfrm>
            <a:off x="371880" y="5100259"/>
            <a:ext cx="3985932" cy="4320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Deployment task lists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E14812E8-D7C4-8F85-D412-CD6193E416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749" y="6223222"/>
            <a:ext cx="900000" cy="6279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BEEBE837-CD2F-CBCB-AFA7-84BE773B67A7}"/>
              </a:ext>
            </a:extLst>
          </p:cNvPr>
          <p:cNvGrpSpPr/>
          <p:nvPr/>
        </p:nvGrpSpPr>
        <p:grpSpPr>
          <a:xfrm>
            <a:off x="5293801" y="6145240"/>
            <a:ext cx="1152000" cy="783897"/>
            <a:chOff x="1604640" y="1711066"/>
            <a:chExt cx="1152000" cy="78389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558FA998-E51B-C617-B0EE-F2566F58D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4640" y="1711066"/>
              <a:ext cx="1152000" cy="783897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91FCAA0-B5B0-2AF7-EC3D-F6654CDBE873}"/>
                </a:ext>
              </a:extLst>
            </p:cNvPr>
            <p:cNvSpPr txBox="1"/>
            <p:nvPr/>
          </p:nvSpPr>
          <p:spPr>
            <a:xfrm>
              <a:off x="1806980" y="1926363"/>
              <a:ext cx="747320" cy="250099"/>
            </a:xfrm>
            <a:prstGeom prst="rect">
              <a:avLst/>
            </a:prstGeom>
            <a:noFill/>
          </p:spPr>
          <p:txBody>
            <a:bodyPr wrap="square" lIns="0" tIns="64800" rIns="0" bIns="0" rtlCol="0">
              <a:spAutoFit/>
            </a:bodyPr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2" name="Picture 61" descr="C:\Users\pipi\AppData\Local\Temp\SNAGHTML19df04f.PNG">
            <a:extLst>
              <a:ext uri="{FF2B5EF4-FFF2-40B4-BE49-F238E27FC236}">
                <a16:creationId xmlns:a16="http://schemas.microsoft.com/office/drawing/2014/main" id="{73441DB9-431F-0590-3556-642FFD879A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4" y="6145240"/>
            <a:ext cx="864000" cy="8090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Down Arrow 62">
            <a:extLst>
              <a:ext uri="{FF2B5EF4-FFF2-40B4-BE49-F238E27FC236}">
                <a16:creationId xmlns:a16="http://schemas.microsoft.com/office/drawing/2014/main" id="{BA4A6745-A88D-BABF-BFE4-20C526B3686C}"/>
              </a:ext>
            </a:extLst>
          </p:cNvPr>
          <p:cNvSpPr/>
          <p:nvPr/>
        </p:nvSpPr>
        <p:spPr bwMode="auto">
          <a:xfrm>
            <a:off x="2153164" y="3219050"/>
            <a:ext cx="360040" cy="489323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5" name="Down Arrow 64">
            <a:extLst>
              <a:ext uri="{FF2B5EF4-FFF2-40B4-BE49-F238E27FC236}">
                <a16:creationId xmlns:a16="http://schemas.microsoft.com/office/drawing/2014/main" id="{2DE3F6C3-C47F-1304-C35B-B0E71C17258B}"/>
              </a:ext>
            </a:extLst>
          </p:cNvPr>
          <p:cNvSpPr/>
          <p:nvPr/>
        </p:nvSpPr>
        <p:spPr bwMode="auto">
          <a:xfrm>
            <a:off x="5268452" y="3245636"/>
            <a:ext cx="360040" cy="828359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6" name="Down Arrow 65">
            <a:extLst>
              <a:ext uri="{FF2B5EF4-FFF2-40B4-BE49-F238E27FC236}">
                <a16:creationId xmlns:a16="http://schemas.microsoft.com/office/drawing/2014/main" id="{437DF772-F588-269C-1474-A9675FE35574}"/>
              </a:ext>
            </a:extLst>
          </p:cNvPr>
          <p:cNvSpPr/>
          <p:nvPr/>
        </p:nvSpPr>
        <p:spPr bwMode="auto">
          <a:xfrm>
            <a:off x="10155127" y="3245637"/>
            <a:ext cx="360040" cy="2484543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Process 2">
            <a:extLst>
              <a:ext uri="{FF2B5EF4-FFF2-40B4-BE49-F238E27FC236}">
                <a16:creationId xmlns:a16="http://schemas.microsoft.com/office/drawing/2014/main" id="{18D8A5D9-FBD2-FB1E-2A09-300D03A58E47}"/>
              </a:ext>
            </a:extLst>
          </p:cNvPr>
          <p:cNvSpPr/>
          <p:nvPr/>
        </p:nvSpPr>
        <p:spPr bwMode="auto">
          <a:xfrm>
            <a:off x="6737562" y="2633836"/>
            <a:ext cx="2305875" cy="649790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Device</a:t>
            </a:r>
            <a:b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configurations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2F9ED495-665C-DFF8-5AC5-3793AC983FCC}"/>
              </a:ext>
            </a:extLst>
          </p:cNvPr>
          <p:cNvSpPr/>
          <p:nvPr/>
        </p:nvSpPr>
        <p:spPr bwMode="auto">
          <a:xfrm>
            <a:off x="7710479" y="3245637"/>
            <a:ext cx="360040" cy="2484543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FE8BE409-6073-1432-8F54-A08010A5777B}"/>
              </a:ext>
            </a:extLst>
          </p:cNvPr>
          <p:cNvSpPr/>
          <p:nvPr/>
        </p:nvSpPr>
        <p:spPr bwMode="auto">
          <a:xfrm>
            <a:off x="2146866" y="4001987"/>
            <a:ext cx="360040" cy="489323"/>
          </a:xfrm>
          <a:prstGeom prst="downArrow">
            <a:avLst/>
          </a:prstGeom>
          <a:solidFill>
            <a:schemeClr val="accent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8914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cess 6">
            <a:extLst>
              <a:ext uri="{FF2B5EF4-FFF2-40B4-BE49-F238E27FC236}">
                <a16:creationId xmlns:a16="http://schemas.microsoft.com/office/drawing/2014/main" id="{97A43EAA-A7B7-63A1-8337-C00E3DB8833F}"/>
              </a:ext>
            </a:extLst>
          </p:cNvPr>
          <p:cNvSpPr/>
          <p:nvPr/>
        </p:nvSpPr>
        <p:spPr bwMode="auto">
          <a:xfrm>
            <a:off x="368214" y="2561828"/>
            <a:ext cx="4783303" cy="576064"/>
          </a:xfrm>
          <a:prstGeom prst="flowChartProcess">
            <a:avLst/>
          </a:prstGeom>
          <a:solidFill>
            <a:schemeClr val="accent5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r>
              <a:rPr lang="en-US" dirty="0"/>
              <a:t>Magic (aka Business Logic)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C27D03-0655-E1E7-060C-AE2E3379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But It Matches Every Decent Service Deployment Automation Project</a:t>
            </a:r>
            <a:endParaRPr lang="en-S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A89F83-8D4E-3F7C-3CE2-D2820DE46A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C1EE32-AA62-0F03-88DC-F19236CEE3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dirty="0"/>
              <a:t>Lab topology specifies high-level intent</a:t>
            </a:r>
          </a:p>
          <a:p>
            <a:pPr lvl="1"/>
            <a:r>
              <a:rPr lang="en-US" b="1" dirty="0" err="1"/>
              <a:t>netlab</a:t>
            </a:r>
            <a:r>
              <a:rPr lang="en-US" b="1" dirty="0"/>
              <a:t> </a:t>
            </a:r>
            <a:r>
              <a:rPr lang="en-US" dirty="0"/>
              <a:t>transforms the lab topology into device-level data structures</a:t>
            </a:r>
          </a:p>
          <a:p>
            <a:pPr lvl="1"/>
            <a:r>
              <a:rPr lang="en-US" dirty="0"/>
              <a:t>Jinja2 templates are used to transform device-level data structures into device configurations</a:t>
            </a:r>
          </a:p>
          <a:p>
            <a:pPr lvl="1"/>
            <a:r>
              <a:rPr lang="en-US" dirty="0"/>
              <a:t>Configuration snippets are deployed to network devices (yay, Ansible 😩)</a:t>
            </a:r>
          </a:p>
          <a:p>
            <a:pPr lvl="1"/>
            <a:endParaRPr lang="en-US" dirty="0"/>
          </a:p>
          <a:p>
            <a:r>
              <a:rPr lang="en-US" dirty="0"/>
              <a:t>We need more than that to have a lab solution</a:t>
            </a:r>
          </a:p>
          <a:p>
            <a:pPr lvl="1"/>
            <a:r>
              <a:rPr lang="en-US" dirty="0"/>
              <a:t>The lab has to be started and stopped</a:t>
            </a:r>
          </a:p>
          <a:p>
            <a:pPr lvl="1"/>
            <a:r>
              <a:rPr lang="en-US" b="1" dirty="0" err="1"/>
              <a:t>netlab</a:t>
            </a:r>
            <a:r>
              <a:rPr lang="en-US" b="1" dirty="0"/>
              <a:t> </a:t>
            </a:r>
            <a:r>
              <a:rPr lang="en-US" dirty="0"/>
              <a:t>has to create some glue around the lab</a:t>
            </a:r>
          </a:p>
          <a:p>
            <a:pPr lvl="1"/>
            <a:r>
              <a:rPr lang="en-US" dirty="0"/>
              <a:t>A few lab management/reporting functions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636514-DD69-D3DF-0870-3BCBA749DBDA}"/>
              </a:ext>
            </a:extLst>
          </p:cNvPr>
          <p:cNvGrpSpPr/>
          <p:nvPr/>
        </p:nvGrpSpPr>
        <p:grpSpPr>
          <a:xfrm>
            <a:off x="368214" y="1626163"/>
            <a:ext cx="4783303" cy="1007673"/>
            <a:chOff x="368214" y="1626163"/>
            <a:chExt cx="4783303" cy="1007673"/>
          </a:xfrm>
        </p:grpSpPr>
        <p:sp>
          <p:nvSpPr>
            <p:cNvPr id="3" name="Process 2">
              <a:extLst>
                <a:ext uri="{FF2B5EF4-FFF2-40B4-BE49-F238E27FC236}">
                  <a16:creationId xmlns:a16="http://schemas.microsoft.com/office/drawing/2014/main" id="{98905F34-00AB-7028-BFA5-6708D525AF52}"/>
                </a:ext>
              </a:extLst>
            </p:cNvPr>
            <p:cNvSpPr/>
            <p:nvPr/>
          </p:nvSpPr>
          <p:spPr bwMode="auto">
            <a:xfrm>
              <a:off x="368214" y="162616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High-level Intent</a:t>
              </a:r>
            </a:p>
          </p:txBody>
        </p:sp>
        <p:sp>
          <p:nvSpPr>
            <p:cNvPr id="4" name="Down Arrow 3">
              <a:extLst>
                <a:ext uri="{FF2B5EF4-FFF2-40B4-BE49-F238E27FC236}">
                  <a16:creationId xmlns:a16="http://schemas.microsoft.com/office/drawing/2014/main" id="{0991D302-7A9A-7AB3-1070-1430DF4DDE8F}"/>
                </a:ext>
              </a:extLst>
            </p:cNvPr>
            <p:cNvSpPr/>
            <p:nvPr/>
          </p:nvSpPr>
          <p:spPr bwMode="auto">
            <a:xfrm>
              <a:off x="2579845" y="213021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EEAAA7-507B-B1BD-CC42-9713756A6754}"/>
              </a:ext>
            </a:extLst>
          </p:cNvPr>
          <p:cNvGrpSpPr/>
          <p:nvPr/>
        </p:nvGrpSpPr>
        <p:grpSpPr>
          <a:xfrm>
            <a:off x="368214" y="3067201"/>
            <a:ext cx="4783303" cy="1007673"/>
            <a:chOff x="368214" y="4001549"/>
            <a:chExt cx="4783303" cy="1007673"/>
          </a:xfrm>
        </p:grpSpPr>
        <p:sp>
          <p:nvSpPr>
            <p:cNvPr id="13" name="Process 12">
              <a:extLst>
                <a:ext uri="{FF2B5EF4-FFF2-40B4-BE49-F238E27FC236}">
                  <a16:creationId xmlns:a16="http://schemas.microsoft.com/office/drawing/2014/main" id="{2E03772E-B3F6-EB6E-B148-6D67A59344BA}"/>
                </a:ext>
              </a:extLst>
            </p:cNvPr>
            <p:cNvSpPr/>
            <p:nvPr/>
          </p:nvSpPr>
          <p:spPr bwMode="auto">
            <a:xfrm>
              <a:off x="368214" y="4433158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Device-Level Data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E133AB3E-B49D-26D0-8F76-3D799E0E41AD}"/>
                </a:ext>
              </a:extLst>
            </p:cNvPr>
            <p:cNvSpPr/>
            <p:nvPr/>
          </p:nvSpPr>
          <p:spPr bwMode="auto">
            <a:xfrm>
              <a:off x="2579845" y="400154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BEE43E5-0007-DF1F-2637-3DC2195B5CB2}"/>
              </a:ext>
            </a:extLst>
          </p:cNvPr>
          <p:cNvGrpSpPr/>
          <p:nvPr/>
        </p:nvGrpSpPr>
        <p:grpSpPr>
          <a:xfrm>
            <a:off x="368214" y="4002866"/>
            <a:ext cx="4783303" cy="1007673"/>
            <a:chOff x="368214" y="4937214"/>
            <a:chExt cx="4783303" cy="1007673"/>
          </a:xfrm>
        </p:grpSpPr>
        <p:sp>
          <p:nvSpPr>
            <p:cNvPr id="16" name="Process 15">
              <a:extLst>
                <a:ext uri="{FF2B5EF4-FFF2-40B4-BE49-F238E27FC236}">
                  <a16:creationId xmlns:a16="http://schemas.microsoft.com/office/drawing/2014/main" id="{50EB9928-11FB-BE77-711D-7530FE0D7288}"/>
                </a:ext>
              </a:extLst>
            </p:cNvPr>
            <p:cNvSpPr/>
            <p:nvPr/>
          </p:nvSpPr>
          <p:spPr bwMode="auto">
            <a:xfrm>
              <a:off x="368214" y="536882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Configuration Templates (or YANG magic)</a:t>
              </a:r>
            </a:p>
          </p:txBody>
        </p:sp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0AD79129-3D9E-D956-0039-1C79B94E22F8}"/>
                </a:ext>
              </a:extLst>
            </p:cNvPr>
            <p:cNvSpPr/>
            <p:nvPr/>
          </p:nvSpPr>
          <p:spPr bwMode="auto">
            <a:xfrm>
              <a:off x="2579845" y="4937214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E45C36-01C8-2597-93F5-00BC7EEE7E16}"/>
              </a:ext>
            </a:extLst>
          </p:cNvPr>
          <p:cNvGrpSpPr/>
          <p:nvPr/>
        </p:nvGrpSpPr>
        <p:grpSpPr>
          <a:xfrm>
            <a:off x="368214" y="4938531"/>
            <a:ext cx="4783303" cy="1007673"/>
            <a:chOff x="368214" y="5872879"/>
            <a:chExt cx="4783303" cy="1007673"/>
          </a:xfrm>
        </p:grpSpPr>
        <p:sp>
          <p:nvSpPr>
            <p:cNvPr id="19" name="Process 18">
              <a:extLst>
                <a:ext uri="{FF2B5EF4-FFF2-40B4-BE49-F238E27FC236}">
                  <a16:creationId xmlns:a16="http://schemas.microsoft.com/office/drawing/2014/main" id="{FDFF84DC-5D16-89F8-5E66-61D9DD32D9C1}"/>
                </a:ext>
              </a:extLst>
            </p:cNvPr>
            <p:cNvSpPr/>
            <p:nvPr/>
          </p:nvSpPr>
          <p:spPr bwMode="auto">
            <a:xfrm>
              <a:off x="368214" y="6304488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Device configurations</a:t>
              </a:r>
            </a:p>
          </p:txBody>
        </p:sp>
        <p:sp>
          <p:nvSpPr>
            <p:cNvPr id="17" name="Down Arrow 16">
              <a:extLst>
                <a:ext uri="{FF2B5EF4-FFF2-40B4-BE49-F238E27FC236}">
                  <a16:creationId xmlns:a16="http://schemas.microsoft.com/office/drawing/2014/main" id="{286016F1-0883-C33D-EA04-4B03FCBF2348}"/>
                </a:ext>
              </a:extLst>
            </p:cNvPr>
            <p:cNvSpPr/>
            <p:nvPr/>
          </p:nvSpPr>
          <p:spPr bwMode="auto">
            <a:xfrm>
              <a:off x="2579845" y="5872879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D2D8044-F9D2-E7EF-0B42-D0BB244D2ADB}"/>
              </a:ext>
            </a:extLst>
          </p:cNvPr>
          <p:cNvGrpSpPr/>
          <p:nvPr/>
        </p:nvGrpSpPr>
        <p:grpSpPr>
          <a:xfrm>
            <a:off x="368214" y="5872879"/>
            <a:ext cx="4783303" cy="1007673"/>
            <a:chOff x="368214" y="3065884"/>
            <a:chExt cx="4783303" cy="1007673"/>
          </a:xfrm>
        </p:grpSpPr>
        <p:sp>
          <p:nvSpPr>
            <p:cNvPr id="10" name="Process 9">
              <a:extLst>
                <a:ext uri="{FF2B5EF4-FFF2-40B4-BE49-F238E27FC236}">
                  <a16:creationId xmlns:a16="http://schemas.microsoft.com/office/drawing/2014/main" id="{DDA5C55D-0389-FF6E-C36F-C6056E2D4044}"/>
                </a:ext>
              </a:extLst>
            </p:cNvPr>
            <p:cNvSpPr/>
            <p:nvPr/>
          </p:nvSpPr>
          <p:spPr bwMode="auto">
            <a:xfrm>
              <a:off x="368214" y="3497493"/>
              <a:ext cx="4783303" cy="576064"/>
            </a:xfrm>
            <a:prstGeom prst="flowChartProcess">
              <a:avLst/>
            </a:prstGeom>
            <a:solidFill>
              <a:schemeClr val="accent5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Configuration </a:t>
              </a:r>
              <a:r>
                <a:rPr lang="en-US" dirty="0"/>
                <a:t>deployment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Down Arrow 7">
              <a:extLst>
                <a:ext uri="{FF2B5EF4-FFF2-40B4-BE49-F238E27FC236}">
                  <a16:creationId xmlns:a16="http://schemas.microsoft.com/office/drawing/2014/main" id="{43BDF55A-8BB0-9A76-BBAE-B0D0276AB4CB}"/>
                </a:ext>
              </a:extLst>
            </p:cNvPr>
            <p:cNvSpPr/>
            <p:nvPr/>
          </p:nvSpPr>
          <p:spPr bwMode="auto">
            <a:xfrm>
              <a:off x="2579845" y="3065884"/>
              <a:ext cx="360040" cy="503617"/>
            </a:xfrm>
            <a:prstGeom prst="downArrow">
              <a:avLst/>
            </a:prstGeom>
            <a:solidFill>
              <a:srgbClr val="FBA002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3200" rIns="900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762000" rtl="0" eaLnBrk="0" fontAlgn="base" latinLnBrk="0" hangingPunct="0">
                <a:lnSpc>
                  <a:spcPct val="100000"/>
                </a:lnSpc>
                <a:spcBef>
                  <a:spcPct val="15000"/>
                </a:spcBef>
                <a:spcAft>
                  <a:spcPct val="1500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509F6C5-657A-EE8D-A99F-24A4B84B3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292" y="1958571"/>
            <a:ext cx="849818" cy="13604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C28B93A-01FF-7DE7-C0A3-D5A23A711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292" y="3892582"/>
            <a:ext cx="849818" cy="147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1598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04F37-4CBB-BECF-6AEC-CBB7990AC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5D8E-133D-FC54-7F71-A6C40DF6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8647339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17DF0-B38E-EE3E-ECC8-9FF20C68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EE433-13FA-BC15-A991-183834527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B00A4-C587-2941-D47A-AF3743860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214" y="1567934"/>
            <a:ext cx="6132625" cy="5098350"/>
          </a:xfrm>
        </p:spPr>
        <p:txBody>
          <a:bodyPr/>
          <a:lstStyle/>
          <a:p>
            <a:pPr lvl="1"/>
            <a:r>
              <a:rPr lang="en-US" dirty="0"/>
              <a:t>No traditional unit tests</a:t>
            </a:r>
          </a:p>
          <a:p>
            <a:pPr lvl="1"/>
            <a:r>
              <a:rPr lang="en-US" dirty="0"/>
              <a:t>Transform predefined lab topologies into device-level data or error messages</a:t>
            </a:r>
          </a:p>
          <a:p>
            <a:pPr lvl="1"/>
            <a:r>
              <a:rPr lang="en-US" dirty="0"/>
              <a:t>Compare results with expected results</a:t>
            </a:r>
          </a:p>
          <a:p>
            <a:r>
              <a:rPr lang="en-US" dirty="0"/>
              <a:t>How Does It Work?</a:t>
            </a:r>
          </a:p>
          <a:p>
            <a:pPr lvl="1"/>
            <a:r>
              <a:rPr lang="en-US" dirty="0"/>
              <a:t>Tests the whole transformation logic</a:t>
            </a:r>
          </a:p>
          <a:p>
            <a:pPr lvl="1"/>
            <a:r>
              <a:rPr lang="en-US" dirty="0"/>
              <a:t>Input lab topologies drive testing of individual features</a:t>
            </a:r>
          </a:p>
          <a:p>
            <a:pPr lvl="1"/>
            <a:r>
              <a:rPr lang="en-US" dirty="0"/>
              <a:t>Expected results are stored in YAML format for trivially easy diffs</a:t>
            </a:r>
          </a:p>
          <a:p>
            <a:pPr lvl="1"/>
            <a:r>
              <a:rPr lang="en-US" dirty="0"/>
              <a:t>Whenever code changes the expected results, the new results have to be part of a PR</a:t>
            </a:r>
          </a:p>
          <a:p>
            <a:pPr lvl="1"/>
            <a:r>
              <a:rPr lang="en-US" dirty="0"/>
              <a:t>Changes in expected results are reviewed manually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AAFE7-03F3-335F-0C70-5510DC609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3991" y="1567934"/>
            <a:ext cx="6134742" cy="5098350"/>
          </a:xfrm>
        </p:spPr>
        <p:txBody>
          <a:bodyPr/>
          <a:lstStyle/>
          <a:p>
            <a:r>
              <a:rPr lang="en-US" dirty="0"/>
              <a:t>Scope of Transformation Testing</a:t>
            </a:r>
          </a:p>
          <a:p>
            <a:pPr lvl="1"/>
            <a:r>
              <a:rPr lang="en-US" dirty="0"/>
              <a:t>~100 transformation tests</a:t>
            </a:r>
          </a:p>
          <a:p>
            <a:pPr lvl="1"/>
            <a:r>
              <a:rPr lang="en-US" dirty="0"/>
              <a:t>~100 error tests</a:t>
            </a:r>
          </a:p>
          <a:p>
            <a:pPr lvl="1"/>
            <a:r>
              <a:rPr lang="en-US" dirty="0"/>
              <a:t>Additional test to improve code coverage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FFA3E8-2DA9-7061-8AEA-4E5830874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4799" y="4506044"/>
            <a:ext cx="1703933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9950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00A5-003B-053B-7F41-77B7E35CC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B95EE-75C3-7BB5-E73C-952B27397D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It Work?</a:t>
            </a:r>
          </a:p>
          <a:p>
            <a:pPr lvl="1"/>
            <a:r>
              <a:rPr lang="en-US" dirty="0"/>
              <a:t>Start a lab topology with one or two devices under test (plus attached hosts and probes)</a:t>
            </a:r>
          </a:p>
          <a:p>
            <a:pPr lvl="1"/>
            <a:r>
              <a:rPr lang="en-US" dirty="0"/>
              <a:t>Wait for devices to boot</a:t>
            </a:r>
          </a:p>
          <a:p>
            <a:pPr lvl="1"/>
            <a:r>
              <a:rPr lang="en-US" dirty="0"/>
              <a:t>Use probes (usually </a:t>
            </a:r>
            <a:r>
              <a:rPr lang="en-US" dirty="0" err="1"/>
              <a:t>FRRouting</a:t>
            </a:r>
            <a:r>
              <a:rPr lang="en-US" dirty="0"/>
              <a:t> containers) to check the expected device behavior</a:t>
            </a:r>
          </a:p>
          <a:p>
            <a:pPr lvl="1"/>
            <a:r>
              <a:rPr lang="en-US" dirty="0"/>
              <a:t>Most checks are done with </a:t>
            </a:r>
            <a:r>
              <a:rPr lang="en-US" b="1" dirty="0"/>
              <a:t>show something </a:t>
            </a:r>
            <a:r>
              <a:rPr lang="en-US" b="1" dirty="0" err="1"/>
              <a:t>json</a:t>
            </a:r>
            <a:r>
              <a:rPr lang="en-US" dirty="0"/>
              <a:t> commands</a:t>
            </a:r>
          </a:p>
          <a:p>
            <a:r>
              <a:rPr lang="en-US" dirty="0"/>
              <a:t>Validates</a:t>
            </a:r>
          </a:p>
          <a:p>
            <a:pPr lvl="1"/>
            <a:r>
              <a:rPr lang="en-US" dirty="0"/>
              <a:t>Jinja2 templates</a:t>
            </a:r>
          </a:p>
          <a:p>
            <a:pPr lvl="1"/>
            <a:r>
              <a:rPr lang="en-US" dirty="0"/>
              <a:t>Device configuration syntax correctness</a:t>
            </a:r>
          </a:p>
          <a:p>
            <a:pPr lvl="1"/>
            <a:r>
              <a:rPr lang="en-US" dirty="0"/>
              <a:t>Expected behavior of configured devices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50B42-7512-101B-C2A6-E1DAA3A47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3991" y="1567934"/>
            <a:ext cx="6134742" cy="5098350"/>
          </a:xfrm>
        </p:spPr>
        <p:txBody>
          <a:bodyPr>
            <a:normAutofit/>
          </a:bodyPr>
          <a:lstStyle/>
          <a:p>
            <a:r>
              <a:rPr lang="en-US" dirty="0"/>
              <a:t>Scope of Integration Testing</a:t>
            </a:r>
          </a:p>
          <a:p>
            <a:pPr lvl="1"/>
            <a:r>
              <a:rPr lang="en-US" dirty="0"/>
              <a:t>Over 25 test suites</a:t>
            </a:r>
          </a:p>
          <a:p>
            <a:pPr lvl="1"/>
            <a:r>
              <a:rPr lang="en-US" dirty="0"/>
              <a:t>Over 250 individual tests</a:t>
            </a:r>
          </a:p>
          <a:p>
            <a:pPr lvl="1"/>
            <a:r>
              <a:rPr lang="en-US" dirty="0"/>
              <a:t>Executed on ~30 different devices </a:t>
            </a:r>
            <a:r>
              <a:rPr lang="en-US" dirty="0">
                <a:sym typeface="Wingdings" pitchFamily="2" charset="2"/>
              </a:rPr>
              <a:t> requires over 3700 labs instances</a:t>
            </a:r>
          </a:p>
          <a:p>
            <a:r>
              <a:rPr lang="en-US" dirty="0">
                <a:sym typeface="Wingdings" pitchFamily="2" charset="2"/>
              </a:rPr>
              <a:t>Sad Reality</a:t>
            </a:r>
          </a:p>
          <a:p>
            <a:pPr lvl="1"/>
            <a:r>
              <a:rPr lang="en-US" dirty="0">
                <a:sym typeface="Wingdings" pitchFamily="2" charset="2"/>
              </a:rPr>
              <a:t>It takes days to go through all the tests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5A96FA-111D-2D5C-6FD5-62895F846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4" y="6907512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Integration test results @ https://</a:t>
            </a:r>
            <a:r>
              <a:rPr lang="en-US" sz="2000" dirty="0" err="1">
                <a:solidFill>
                  <a:schemeClr val="bg1"/>
                </a:solidFill>
              </a:rPr>
              <a:t>tests.netlab.tools</a:t>
            </a:r>
            <a:r>
              <a:rPr lang="en-US" sz="2000" dirty="0">
                <a:solidFill>
                  <a:schemeClr val="bg1"/>
                </a:solidFill>
              </a:rPr>
              <a:t>/ and https://</a:t>
            </a:r>
            <a:r>
              <a:rPr lang="en-US" sz="2000" dirty="0" err="1">
                <a:solidFill>
                  <a:schemeClr val="bg1"/>
                </a:solidFill>
              </a:rPr>
              <a:t>release.netlab.tools</a:t>
            </a:r>
            <a:r>
              <a:rPr lang="en-US" sz="2000" dirty="0">
                <a:solidFill>
                  <a:schemeClr val="bg1"/>
                </a:solidFill>
              </a:rPr>
              <a:t>/</a:t>
            </a:r>
            <a:endParaRPr lang="sl-SI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4A8286-E577-5E5A-F9E5-16653D124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644" y="4506044"/>
            <a:ext cx="1184089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1045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F6372-DA3A-2B40-D517-2039EAED9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14" y="825080"/>
            <a:ext cx="12473394" cy="506714"/>
          </a:xfrm>
        </p:spPr>
        <p:txBody>
          <a:bodyPr/>
          <a:lstStyle/>
          <a:p>
            <a:r>
              <a:rPr lang="en-US" dirty="0"/>
              <a:t>Sample Integration Test 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CA7BEC-A85D-5501-7005-E49C3484338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8214" y="1568450"/>
            <a:ext cx="4733358" cy="5097463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33DBB2-6EAB-D1CB-0935-2FE5396893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4380" y="1568450"/>
            <a:ext cx="4677671" cy="5097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47E9F0-45F9-2377-F9B6-8D20D7D3A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9181" y="5082108"/>
            <a:ext cx="1249551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3905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C2F59-C112-38F6-5BDD-997A2FA5D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/>
              <a:t>Using </a:t>
            </a:r>
            <a:r>
              <a:rPr lang="sl-SI" dirty="0"/>
              <a:t>pre-commit and GitHub Actions for Fun (and No Profit)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191A4-8D3A-DE5F-52F0-77EACB567C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SI" dirty="0"/>
              <a:t>re-commit hook (on the user workstation)</a:t>
            </a:r>
          </a:p>
          <a:p>
            <a:pPr lvl="1"/>
            <a:r>
              <a:rPr lang="en-SI" dirty="0"/>
              <a:t>Cannot be enforced</a:t>
            </a:r>
          </a:p>
          <a:p>
            <a:pPr lvl="1"/>
            <a:r>
              <a:rPr lang="sl-SI" b="1" dirty="0"/>
              <a:t>yamllint, ruff, </a:t>
            </a:r>
            <a:r>
              <a:rPr lang="en-SI" b="1"/>
              <a:t>mypy </a:t>
            </a:r>
            <a:r>
              <a:rPr lang="en-SI" dirty="0"/>
              <a:t>checks</a:t>
            </a:r>
          </a:p>
          <a:p>
            <a:pPr lvl="1"/>
            <a:r>
              <a:rPr lang="sl-SI" dirty="0"/>
              <a:t>Some transformation/error tests</a:t>
            </a:r>
            <a:endParaRPr lang="en-SI" dirty="0"/>
          </a:p>
          <a:p>
            <a:r>
              <a:rPr lang="en-SI" dirty="0"/>
              <a:t>On </a:t>
            </a:r>
            <a:r>
              <a:rPr lang="en-SI"/>
              <a:t>Git Push</a:t>
            </a:r>
            <a:r>
              <a:rPr lang="sl-SI" dirty="0"/>
              <a:t> (GH Action)</a:t>
            </a:r>
            <a:endParaRPr lang="en-SI" dirty="0"/>
          </a:p>
          <a:p>
            <a:pPr lvl="1"/>
            <a:r>
              <a:rPr lang="sl-SI" dirty="0"/>
              <a:t>Same as pre-commit hook</a:t>
            </a:r>
          </a:p>
          <a:p>
            <a:pPr lvl="1"/>
            <a:r>
              <a:rPr lang="sl-SI" dirty="0"/>
              <a:t>Additional tests for code coverage</a:t>
            </a:r>
          </a:p>
          <a:p>
            <a:pPr lvl="1"/>
            <a:r>
              <a:rPr lang="sl-SI" dirty="0"/>
              <a:t>Executed for all supported Python versions</a:t>
            </a:r>
            <a:endParaRPr lang="en-SI" dirty="0"/>
          </a:p>
          <a:p>
            <a:pPr marL="1587" lvl="1" indent="0">
              <a:buNone/>
            </a:pPr>
            <a:endParaRPr lang="en-S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A3427-2B0C-E035-771D-C47F70D430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SI"/>
              <a:t>On </a:t>
            </a:r>
            <a:r>
              <a:rPr lang="sl-SI" dirty="0"/>
              <a:t>P</a:t>
            </a:r>
            <a:r>
              <a:rPr lang="en-SI"/>
              <a:t>ull </a:t>
            </a:r>
            <a:r>
              <a:rPr lang="sl-SI" dirty="0"/>
              <a:t>R</a:t>
            </a:r>
            <a:r>
              <a:rPr lang="en-SI"/>
              <a:t>equest</a:t>
            </a:r>
            <a:r>
              <a:rPr lang="sl-SI" dirty="0"/>
              <a:t> (GH Action)</a:t>
            </a:r>
            <a:endParaRPr lang="en-SI" dirty="0"/>
          </a:p>
          <a:p>
            <a:pPr lvl="1"/>
            <a:r>
              <a:rPr lang="en-SI" dirty="0"/>
              <a:t>Even more testing than on Git Push</a:t>
            </a:r>
          </a:p>
          <a:p>
            <a:pPr lvl="1"/>
            <a:r>
              <a:rPr lang="en-SI" dirty="0"/>
              <a:t>Can take longer (changes will have to be reviewed anyway)</a:t>
            </a:r>
          </a:p>
          <a:p>
            <a:pPr lvl="1"/>
            <a:r>
              <a:rPr lang="sl-SI" dirty="0"/>
              <a:t>Includes transformations of all integration tests</a:t>
            </a:r>
            <a:endParaRPr lang="en-SI" dirty="0"/>
          </a:p>
          <a:p>
            <a:r>
              <a:rPr lang="sl-SI" dirty="0"/>
              <a:t>Integration testing (on a dedicated server)</a:t>
            </a:r>
            <a:endParaRPr lang="en-SI" dirty="0"/>
          </a:p>
          <a:p>
            <a:pPr lvl="1"/>
            <a:r>
              <a:rPr lang="sl-SI" dirty="0"/>
              <a:t>Start manually (takes hours)</a:t>
            </a:r>
          </a:p>
          <a:p>
            <a:pPr lvl="1"/>
            <a:r>
              <a:rPr lang="sl-SI" dirty="0"/>
              <a:t>Executed for specific devices/features before merging a PR</a:t>
            </a:r>
          </a:p>
          <a:p>
            <a:pPr lvl="1"/>
            <a:r>
              <a:rPr lang="sl-SI" dirty="0"/>
              <a:t>Usually run for all fully-supported devices before a new release goes out</a:t>
            </a:r>
            <a:endParaRPr lang="en-SI" dirty="0"/>
          </a:p>
          <a:p>
            <a:pPr marL="1587" lvl="1" indent="0">
              <a:buNone/>
            </a:pP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380923649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9D772-69FB-6CE6-D283-3F4FEBB39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C515-3781-69BC-6CBF-E8F56DF3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Tests: 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312761856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51B7-DC72-5CB5-4A23-828B63B7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Takes Forever to Start a Lab (without Native Containers)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08121-EB29-7082-6786-6B30FFD85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11" y="1553716"/>
            <a:ext cx="7772400" cy="29829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367DA0-9C68-2231-1204-25476246E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214" y="3857972"/>
            <a:ext cx="7772400" cy="29829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392057-66F0-2B1B-34F4-999BEFEAB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3168" y="1553716"/>
            <a:ext cx="1193446" cy="208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40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88A97-700F-6909-DAAC-62ED677EE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7DE6-BE8A-B8A3-9A8A-E4DA1E7DE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Multi-Platform Testing Is Really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E1C30-D8A6-6C3A-6D6A-AC379BF53D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Challenges</a:t>
            </a:r>
          </a:p>
          <a:p>
            <a:pPr lvl="1"/>
            <a:r>
              <a:rPr lang="en-US" sz="1800" dirty="0"/>
              <a:t>Cannot write tests that would parse </a:t>
            </a:r>
            <a:r>
              <a:rPr lang="en-US" sz="1800" b="1" dirty="0"/>
              <a:t>show </a:t>
            </a:r>
            <a:r>
              <a:rPr lang="en-US" sz="1800" dirty="0"/>
              <a:t>printouts for ~20 platforms</a:t>
            </a:r>
          </a:p>
          <a:p>
            <a:pPr lvl="1"/>
            <a:r>
              <a:rPr lang="en-US" sz="1800" dirty="0"/>
              <a:t>IETF YANG models are still a pipe dream</a:t>
            </a:r>
          </a:p>
          <a:p>
            <a:pPr lvl="1"/>
            <a:r>
              <a:rPr lang="en-US" sz="1800" dirty="0"/>
              <a:t>SNMP sucks</a:t>
            </a:r>
          </a:p>
          <a:p>
            <a:r>
              <a:rPr lang="en-US" sz="1800" dirty="0"/>
              <a:t>Solution</a:t>
            </a:r>
          </a:p>
          <a:p>
            <a:pPr lvl="1"/>
            <a:r>
              <a:rPr lang="en-US" sz="1800" dirty="0"/>
              <a:t>Execute </a:t>
            </a:r>
            <a:r>
              <a:rPr lang="en-US" sz="1800" b="1" dirty="0"/>
              <a:t>show </a:t>
            </a:r>
            <a:r>
              <a:rPr lang="en-US" sz="1800" dirty="0"/>
              <a:t>commands (with JSON outputs) on devices </a:t>
            </a:r>
            <a:r>
              <a:rPr lang="en-US" sz="1800" b="1" dirty="0">
                <a:solidFill>
                  <a:srgbClr val="D26400"/>
                </a:solidFill>
              </a:rPr>
              <a:t>attached to the tested device</a:t>
            </a:r>
          </a:p>
          <a:p>
            <a:pPr lvl="1"/>
            <a:r>
              <a:rPr lang="en-US" sz="1800" dirty="0"/>
              <a:t>Indirectly validate configurations through observed protocol behavior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5019B2-795A-3CFD-DA4A-8EB3521E4A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Lessons Learned</a:t>
            </a:r>
          </a:p>
          <a:p>
            <a:pPr lvl="1"/>
            <a:r>
              <a:rPr lang="en-US" sz="1800" dirty="0"/>
              <a:t>Make sure you’re checking the relevant behavior (example: OSPF network type)</a:t>
            </a:r>
          </a:p>
          <a:p>
            <a:pPr lvl="1"/>
            <a:r>
              <a:rPr lang="en-US" sz="1800" dirty="0"/>
              <a:t>Test small chunks of functionality (ideally a single feature)</a:t>
            </a:r>
          </a:p>
          <a:p>
            <a:pPr lvl="1"/>
            <a:r>
              <a:rPr lang="en-US" sz="1800" dirty="0"/>
              <a:t>Build a sequence of tests, each one relying on previous tests checking prerequisite features</a:t>
            </a:r>
          </a:p>
          <a:p>
            <a:r>
              <a:rPr lang="en-US" sz="1800" dirty="0"/>
              <a:t>The Never-Ending Pain</a:t>
            </a:r>
          </a:p>
          <a:p>
            <a:pPr lvl="1"/>
            <a:r>
              <a:rPr lang="en-US" sz="1800" dirty="0"/>
              <a:t>We have to reboot devices (start new labs) across tests and that takes forever</a:t>
            </a:r>
          </a:p>
          <a:p>
            <a:pPr lvl="1"/>
            <a:r>
              <a:rPr lang="en-US" sz="1800" dirty="0"/>
              <a:t>Some devices take their sweet time to wake up</a:t>
            </a:r>
          </a:p>
          <a:p>
            <a:pPr lvl="1"/>
            <a:r>
              <a:rPr lang="en-US" sz="1800" dirty="0"/>
              <a:t>Routing protocol adjacencies sometimes take longer than expected</a:t>
            </a:r>
          </a:p>
          <a:p>
            <a:pPr lvl="1"/>
            <a:r>
              <a:rPr lang="en-US" sz="1800" dirty="0"/>
              <a:t>Beware of devices having fixed post-boot timers (example: Cisco IOS originating IPv6 BGP prefixes)</a:t>
            </a:r>
          </a:p>
          <a:p>
            <a:pPr lvl="1"/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F4B0D0-119D-9B6E-2565-473538DDF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526" y="5010100"/>
            <a:ext cx="27940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3240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D7564-32C2-DA31-8FE4-89182C4AC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D5C1-7332-81DE-6A8F-DE6642E2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Wouldn’t Believe The Network OS Bugs We Found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00AF4E-70C2-ADF8-F088-E98B6F1F66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The Interfaces Aren’t Ready Yet</a:t>
            </a:r>
          </a:p>
          <a:p>
            <a:pPr lvl="1"/>
            <a:r>
              <a:rPr lang="en-US" sz="1800" dirty="0"/>
              <a:t>Junos VMs start, but the interfaces are not there yet (but can be configured)</a:t>
            </a:r>
          </a:p>
          <a:p>
            <a:pPr lvl="1"/>
            <a:r>
              <a:rPr lang="en-US" sz="1800" dirty="0"/>
              <a:t>Nexus OS VM starts and rejects interface configuration (for up to a minute)</a:t>
            </a:r>
          </a:p>
          <a:p>
            <a:r>
              <a:rPr lang="en-US" sz="1800" dirty="0"/>
              <a:t>We Love Stupid Bridges</a:t>
            </a:r>
          </a:p>
          <a:p>
            <a:pPr lvl="1"/>
            <a:r>
              <a:rPr lang="en-US" sz="1800" dirty="0"/>
              <a:t>Cisco IOS L2 and Extreme EXOS boot as stupid bridges (all ports in VLAN 1)</a:t>
            </a:r>
          </a:p>
          <a:p>
            <a:pPr lvl="1"/>
            <a:r>
              <a:rPr lang="en-US" sz="1800" dirty="0"/>
              <a:t>Arista </a:t>
            </a:r>
            <a:r>
              <a:rPr lang="en-US" sz="1800" dirty="0" err="1"/>
              <a:t>cEOS</a:t>
            </a:r>
            <a:r>
              <a:rPr lang="en-US" sz="1800" dirty="0"/>
              <a:t> is configured that way by </a:t>
            </a:r>
            <a:r>
              <a:rPr lang="en-US" sz="1800" dirty="0" err="1"/>
              <a:t>containerlab</a:t>
            </a:r>
            <a:endParaRPr lang="en-US" sz="1800" dirty="0"/>
          </a:p>
          <a:p>
            <a:r>
              <a:rPr lang="en-US" sz="1800" dirty="0"/>
              <a:t>Has Anyone Ever Tested This?</a:t>
            </a:r>
          </a:p>
          <a:p>
            <a:pPr lvl="1"/>
            <a:r>
              <a:rPr lang="en-US" sz="1800" dirty="0"/>
              <a:t>DHCP client does not work on Junos </a:t>
            </a:r>
            <a:r>
              <a:rPr lang="en-US" sz="1800" dirty="0" err="1"/>
              <a:t>mgmt</a:t>
            </a:r>
            <a:r>
              <a:rPr lang="en-US" sz="1800" dirty="0"/>
              <a:t> interface</a:t>
            </a:r>
          </a:p>
          <a:p>
            <a:pPr lvl="1"/>
            <a:r>
              <a:rPr lang="en-US" sz="1800" dirty="0"/>
              <a:t>Cannot reach SSH server on Dell OS10 </a:t>
            </a:r>
            <a:r>
              <a:rPr lang="en-US" sz="1800" dirty="0" err="1"/>
              <a:t>mgmt</a:t>
            </a:r>
            <a:r>
              <a:rPr lang="en-US" sz="1800" dirty="0"/>
              <a:t> interface</a:t>
            </a:r>
          </a:p>
          <a:p>
            <a:pPr lvl="1"/>
            <a:r>
              <a:rPr lang="en-US" sz="1800" dirty="0"/>
              <a:t>Linux bridge ports can get stuck in Learning state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AA9519-C880-D5FB-0D23-3B0BBE9DA0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Can We Count?</a:t>
            </a:r>
          </a:p>
          <a:p>
            <a:pPr lvl="1"/>
            <a:r>
              <a:rPr lang="en-US" sz="1800" dirty="0"/>
              <a:t>VXLAN VNI is 16 bit long on Aruba CX VM</a:t>
            </a:r>
          </a:p>
          <a:p>
            <a:pPr lvl="1"/>
            <a:r>
              <a:rPr lang="en-US" sz="1800" dirty="0"/>
              <a:t>Invalid IP checksum in VXLAN packets on Aruba CX VM</a:t>
            </a:r>
          </a:p>
          <a:p>
            <a:pPr lvl="1"/>
            <a:r>
              <a:rPr lang="en-US" sz="1800" dirty="0"/>
              <a:t>Junos accepts wide IS-IS metrics and advertises large values as 63</a:t>
            </a:r>
          </a:p>
          <a:p>
            <a:r>
              <a:rPr lang="en-US" sz="1800" dirty="0"/>
              <a:t>This Can’t Possibly Be True</a:t>
            </a:r>
          </a:p>
          <a:p>
            <a:pPr lvl="1"/>
            <a:r>
              <a:rPr lang="en-US" sz="1800" dirty="0"/>
              <a:t>Most OSPF NSSA implementations are somewhat broken</a:t>
            </a:r>
          </a:p>
          <a:p>
            <a:pPr lvl="1"/>
            <a:r>
              <a:rPr lang="en-US" sz="1800" dirty="0"/>
              <a:t>We can’t decide how to calculate VRRPv3 checksum</a:t>
            </a:r>
          </a:p>
          <a:p>
            <a:pPr lvl="1"/>
            <a:r>
              <a:rPr lang="en-US" sz="1800" dirty="0"/>
              <a:t>Every vendor uses slightly different EVPN/ARP defaults</a:t>
            </a:r>
          </a:p>
          <a:p>
            <a:pPr lvl="1"/>
            <a:r>
              <a:rPr lang="en-US" sz="1800" dirty="0"/>
              <a:t>We also can’t agree on MPLS entropy label with EVPN</a:t>
            </a:r>
          </a:p>
          <a:p>
            <a:pPr lvl="1"/>
            <a:r>
              <a:rPr lang="en-US" sz="1800" dirty="0"/>
              <a:t>Cisco IOS has two MAC addresses per port (one for L3 interface, one for </a:t>
            </a:r>
            <a:r>
              <a:rPr lang="en-US" sz="1800" b="1" dirty="0"/>
              <a:t>switchport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Cisco IOS XR sends a single OSPF hello on passive interface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5D3BB9-0DC7-4CAF-6315-21455A79A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4" y="6907512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More @ https://</a:t>
            </a:r>
            <a:r>
              <a:rPr lang="en-US" sz="2000" dirty="0" err="1">
                <a:solidFill>
                  <a:schemeClr val="bg1"/>
                </a:solidFill>
              </a:rPr>
              <a:t>blog.ipspace.net</a:t>
            </a:r>
            <a:r>
              <a:rPr lang="en-US" sz="2000" dirty="0">
                <a:solidFill>
                  <a:schemeClr val="bg1"/>
                </a:solidFill>
              </a:rPr>
              <a:t>/tag/</a:t>
            </a:r>
            <a:r>
              <a:rPr lang="en-US" sz="2000" dirty="0" err="1">
                <a:solidFill>
                  <a:schemeClr val="bg1"/>
                </a:solidFill>
              </a:rPr>
              <a:t>netlab</a:t>
            </a:r>
            <a:r>
              <a:rPr lang="en-US" sz="2000" dirty="0">
                <a:solidFill>
                  <a:schemeClr val="bg1"/>
                </a:solidFill>
              </a:rPr>
              <a:t>/#quirks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304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-81582" y="6882308"/>
            <a:ext cx="13371164" cy="54560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1255587"/>
            <a:r>
              <a:rPr lang="en-US" dirty="0"/>
              <a:t>Documentation:	</a:t>
            </a:r>
            <a:r>
              <a:rPr lang="en-US" b="1" dirty="0" err="1">
                <a:solidFill>
                  <a:srgbClr val="D26400"/>
                </a:solidFill>
              </a:rPr>
              <a:t>netlab.tools</a:t>
            </a:r>
            <a:endParaRPr lang="en-US" b="1" dirty="0">
              <a:solidFill>
                <a:srgbClr val="D26400"/>
              </a:solidFill>
            </a:endParaRPr>
          </a:p>
          <a:p>
            <a:pPr defTabSz="1255587"/>
            <a:r>
              <a:rPr lang="en-US" dirty="0"/>
              <a:t>Blog posts:	</a:t>
            </a:r>
            <a:r>
              <a:rPr lang="en-US" dirty="0" err="1"/>
              <a:t>blog.ipspace.net</a:t>
            </a:r>
            <a:r>
              <a:rPr lang="en-US" dirty="0"/>
              <a:t>/tag/</a:t>
            </a:r>
            <a:r>
              <a:rPr lang="en-US" dirty="0" err="1"/>
              <a:t>netlab.html</a:t>
            </a:r>
            <a:endParaRPr lang="en-US" dirty="0"/>
          </a:p>
          <a:p>
            <a:pPr defTabSz="1255587"/>
            <a:r>
              <a:rPr lang="en-US" dirty="0"/>
              <a:t>Source code:	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ipspace</a:t>
            </a:r>
            <a:r>
              <a:rPr lang="en-US" dirty="0"/>
              <a:t>/</a:t>
            </a:r>
            <a:r>
              <a:rPr lang="en-US" dirty="0" err="1"/>
              <a:t>netlab</a:t>
            </a:r>
            <a:endParaRPr lang="en-US" dirty="0"/>
          </a:p>
          <a:p>
            <a:pPr defTabSz="1255587"/>
            <a:r>
              <a:rPr lang="en-US" dirty="0"/>
              <a:t>Examples:		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ipspace</a:t>
            </a:r>
            <a:r>
              <a:rPr lang="en-US" dirty="0"/>
              <a:t>/</a:t>
            </a:r>
            <a:r>
              <a:rPr lang="en-US" dirty="0" err="1"/>
              <a:t>netlab</a:t>
            </a:r>
            <a:r>
              <a:rPr lang="en-US" dirty="0"/>
              <a:t>-examples</a:t>
            </a:r>
          </a:p>
          <a:p>
            <a:pPr defTabSz="1255587"/>
            <a:r>
              <a:rPr lang="en-US" dirty="0"/>
              <a:t>Sample project:	</a:t>
            </a:r>
            <a:r>
              <a:rPr lang="en-US" dirty="0" err="1"/>
              <a:t>bgplabs.net</a:t>
            </a:r>
            <a:r>
              <a:rPr lang="en-US" dirty="0"/>
              <a:t> (BGP labs)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isis.bgplabs.net</a:t>
            </a:r>
            <a:r>
              <a:rPr lang="en-US" dirty="0"/>
              <a:t> (IS-IS labs)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evpn.bgplabs.net</a:t>
            </a:r>
            <a:r>
              <a:rPr lang="en-US" dirty="0"/>
              <a:t> (EVPN/VXLAN labs)</a:t>
            </a:r>
          </a:p>
          <a:p>
            <a:pPr defTabSz="1255587"/>
            <a:endParaRPr lang="en-US" dirty="0"/>
          </a:p>
          <a:p>
            <a:pPr defTabSz="1255587"/>
            <a:r>
              <a:rPr lang="en-US" b="1" dirty="0">
                <a:solidFill>
                  <a:srgbClr val="D26400"/>
                </a:solidFill>
              </a:rPr>
              <a:t>To reach me</a:t>
            </a:r>
          </a:p>
          <a:p>
            <a:pPr defTabSz="1255587"/>
            <a:r>
              <a:rPr lang="en-US" dirty="0"/>
              <a:t>Web:		</a:t>
            </a:r>
            <a:r>
              <a:rPr lang="en-US" dirty="0" err="1"/>
              <a:t>ipSpace.net</a:t>
            </a:r>
            <a:endParaRPr lang="en-US" dirty="0"/>
          </a:p>
          <a:p>
            <a:pPr defTabSz="1255587"/>
            <a:r>
              <a:rPr lang="en-US" dirty="0"/>
              <a:t>Email:		</a:t>
            </a:r>
            <a:r>
              <a:rPr lang="en-US" dirty="0" err="1"/>
              <a:t>ip@ipSpace.net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935" y="3096343"/>
            <a:ext cx="3735426" cy="38579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0BD4ED-FAF5-9742-6F5D-1B4F91DF1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4" y="6907512"/>
            <a:ext cx="13205279" cy="520401"/>
          </a:xfrm>
          <a:prstGeom prst="rect">
            <a:avLst/>
          </a:prstGeom>
          <a:solidFill>
            <a:srgbClr val="97652D"/>
          </a:solidFill>
          <a:ln w="66675">
            <a:noFill/>
            <a:round/>
            <a:headEnd/>
            <a:tailEnd type="triangle" w="med" len="med"/>
          </a:ln>
        </p:spPr>
        <p:txBody>
          <a:bodyPr lIns="67352" tIns="33675" rIns="67352" bIns="33675" anchor="ctr" anchorCtr="0"/>
          <a:lstStyle/>
          <a:p>
            <a:pPr marL="266685"/>
            <a:r>
              <a:rPr lang="en-US" sz="2000" dirty="0">
                <a:solidFill>
                  <a:schemeClr val="bg1"/>
                </a:solidFill>
              </a:rPr>
              <a:t>Use GitHub issues / discussions to ask </a:t>
            </a:r>
            <a:r>
              <a:rPr lang="en-US" sz="2000" dirty="0" err="1">
                <a:solidFill>
                  <a:schemeClr val="bg1"/>
                </a:solidFill>
              </a:rPr>
              <a:t>netlab</a:t>
            </a:r>
            <a:r>
              <a:rPr lang="en-US" sz="2000" dirty="0">
                <a:solidFill>
                  <a:schemeClr val="bg1"/>
                </a:solidFill>
              </a:rPr>
              <a:t> questions and report challenges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48875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Market trends in IP networks">
  <a:themeElements>
    <a:clrScheme name="NIL + Cisco">
      <a:dk1>
        <a:srgbClr val="000000"/>
      </a:dk1>
      <a:lt1>
        <a:srgbClr val="FFFFFF"/>
      </a:lt1>
      <a:dk2>
        <a:srgbClr val="999999"/>
      </a:dk2>
      <a:lt2>
        <a:srgbClr val="666666"/>
      </a:lt2>
      <a:accent1>
        <a:srgbClr val="11709B"/>
      </a:accent1>
      <a:accent2>
        <a:srgbClr val="B21A1A"/>
      </a:accent2>
      <a:accent3>
        <a:srgbClr val="FFFFFF"/>
      </a:accent3>
      <a:accent4>
        <a:srgbClr val="000000"/>
      </a:accent4>
      <a:accent5>
        <a:srgbClr val="F9DE91"/>
      </a:accent5>
      <a:accent6>
        <a:srgbClr val="F3BF2D"/>
      </a:accent6>
      <a:hlink>
        <a:srgbClr val="11709B"/>
      </a:hlink>
      <a:folHlink>
        <a:srgbClr val="999999"/>
      </a:folHlink>
    </a:clrScheme>
    <a:fontScheme name="Market trends in IP network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0000" tIns="43200" rIns="90000" bIns="43200" numCol="1" rtlCol="0" anchor="ctr" anchorCtr="0" compatLnSpc="1">
        <a:prstTxWarp prst="textNoShape">
          <a:avLst/>
        </a:prstTxWarp>
        <a:noAutofit/>
      </a:bodyPr>
      <a:lstStyle>
        <a:defPPr marL="0" marR="0" indent="0" algn="l" defTabSz="762000" rtl="0" eaLnBrk="0" fontAlgn="base" latinLnBrk="0" hangingPunct="0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accent1"/>
          </a:buClr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3200" rIns="90000" bIns="43200" numCol="1" anchor="ctr" anchorCtr="0" compatLnSpc="1">
        <a:prstTxWarp prst="textNoShape">
          <a:avLst/>
        </a:prstTxWarp>
        <a:spAutoFit/>
      </a:bodyPr>
      <a:lstStyle>
        <a:defPPr marL="0" marR="0" indent="0" algn="l" defTabSz="762000" rtl="0" eaLnBrk="0" fontAlgn="base" latinLnBrk="0" hangingPunct="0">
          <a:lnSpc>
            <a:spcPct val="100000"/>
          </a:lnSpc>
          <a:spcBef>
            <a:spcPct val="15000"/>
          </a:spcBef>
          <a:spcAft>
            <a:spcPct val="15000"/>
          </a:spcAft>
          <a:buClr>
            <a:schemeClr val="accent1"/>
          </a:buClr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rket trends in IP networks 1">
        <a:dk1>
          <a:srgbClr val="000000"/>
        </a:dk1>
        <a:lt1>
          <a:srgbClr val="FFFFFF"/>
        </a:lt1>
        <a:dk2>
          <a:srgbClr val="999999"/>
        </a:dk2>
        <a:lt2>
          <a:srgbClr val="FFFFFF"/>
        </a:lt2>
        <a:accent1>
          <a:srgbClr val="FFCC00"/>
        </a:accent1>
        <a:accent2>
          <a:srgbClr val="FF9900"/>
        </a:accent2>
        <a:accent3>
          <a:srgbClr val="CACACA"/>
        </a:accent3>
        <a:accent4>
          <a:srgbClr val="DADADA"/>
        </a:accent4>
        <a:accent5>
          <a:srgbClr val="FFE2AA"/>
        </a:accent5>
        <a:accent6>
          <a:srgbClr val="E78A00"/>
        </a:accent6>
        <a:hlink>
          <a:srgbClr val="660066"/>
        </a:hlink>
        <a:folHlink>
          <a:srgbClr val="66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 trends in IP networks 2">
        <a:dk1>
          <a:srgbClr val="000000"/>
        </a:dk1>
        <a:lt1>
          <a:srgbClr val="FFFFFF"/>
        </a:lt1>
        <a:dk2>
          <a:srgbClr val="999999"/>
        </a:dk2>
        <a:lt2>
          <a:srgbClr val="666666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660066"/>
        </a:hlink>
        <a:folHlink>
          <a:srgbClr val="99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pSpace-Branded Template 16x9" id="{D624983B-BBAF-BD43-B1BB-A673B77CC4C8}" vid="{155875E0-47B1-E54E-96C3-EB218EDB98E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 trends in IP networks</Template>
  <TotalTime>6317</TotalTime>
  <Pages>15</Pages>
  <Words>1247</Words>
  <Application>Microsoft Macintosh PowerPoint</Application>
  <PresentationFormat>Custom</PresentationFormat>
  <Paragraphs>180</Paragraphs>
  <Slides>19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  <vt:variant>
        <vt:lpstr>Custom Shows</vt:lpstr>
      </vt:variant>
      <vt:variant>
        <vt:i4>1</vt:i4>
      </vt:variant>
    </vt:vector>
  </HeadingPairs>
  <TitlesOfParts>
    <vt:vector size="24" baseType="lpstr">
      <vt:lpstr>Arial</vt:lpstr>
      <vt:lpstr>Courier New</vt:lpstr>
      <vt:lpstr>Wingdings</vt:lpstr>
      <vt:lpstr>Market trends in IP networks</vt:lpstr>
      <vt:lpstr>Lessons Learned Testing Network Automation Solutions Observing Sturgeon’s Law in Virtual Labs</vt:lpstr>
      <vt:lpstr>Who is Ivan Pepelnjak (@ioshints)</vt:lpstr>
      <vt:lpstr>The Challenge</vt:lpstr>
      <vt:lpstr>Imagine You Would Have a Tool That Would…</vt:lpstr>
      <vt:lpstr>A Working Lab in 30 Seconds</vt:lpstr>
      <vt:lpstr>How Do We Know It Works Correctly?</vt:lpstr>
      <vt:lpstr>Behind the Scenes</vt:lpstr>
      <vt:lpstr>High-Level Architecture Seems Complex…</vt:lpstr>
      <vt:lpstr>But It Matches Every Decent Service Deployment Automation Project</vt:lpstr>
      <vt:lpstr>Testing Methodology</vt:lpstr>
      <vt:lpstr>Transformation Tests</vt:lpstr>
      <vt:lpstr>Integration Tests</vt:lpstr>
      <vt:lpstr>Sample Integration Test Results</vt:lpstr>
      <vt:lpstr>Using pre-commit and GitHub Actions for Fun (and No Profit)</vt:lpstr>
      <vt:lpstr>Integration Tests: Lessons Learned</vt:lpstr>
      <vt:lpstr>It Takes Forever to Start a Lab (without Native Containers)</vt:lpstr>
      <vt:lpstr>Multi-Platform Testing Is Really Hard</vt:lpstr>
      <vt:lpstr>You Wouldn’t Believe The Network OS Bugs We Found</vt:lpstr>
      <vt:lpstr>Questions?</vt:lpstr>
      <vt:lpstr>animation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netsim-tools Making Network Labs Suck Less</dc:title>
  <dc:subject>Optimizing the multilayer transport infrastructure</dc:subject>
  <dc:creator>ivan pepelnjak</dc:creator>
  <cp:lastModifiedBy>ivan pepelnjak</cp:lastModifiedBy>
  <cp:revision>232</cp:revision>
  <cp:lastPrinted>1998-09-04T08:04:32Z</cp:lastPrinted>
  <dcterms:created xsi:type="dcterms:W3CDTF">2022-02-09T06:59:19Z</dcterms:created>
  <dcterms:modified xsi:type="dcterms:W3CDTF">2026-05-21T06:06:16Z</dcterms:modified>
</cp:coreProperties>
</file>