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1"/>
  </p:notesMasterIdLst>
  <p:sldIdLst>
    <p:sldId id="336" r:id="rId2"/>
    <p:sldId id="334" r:id="rId3"/>
    <p:sldId id="333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86" r:id="rId12"/>
    <p:sldId id="344" r:id="rId13"/>
    <p:sldId id="345" r:id="rId14"/>
    <p:sldId id="393" r:id="rId15"/>
    <p:sldId id="346" r:id="rId16"/>
    <p:sldId id="391" r:id="rId17"/>
    <p:sldId id="392" r:id="rId18"/>
    <p:sldId id="389" r:id="rId19"/>
    <p:sldId id="382" r:id="rId20"/>
    <p:sldId id="350" r:id="rId21"/>
    <p:sldId id="351" r:id="rId22"/>
    <p:sldId id="352" r:id="rId23"/>
    <p:sldId id="353" r:id="rId24"/>
    <p:sldId id="354" r:id="rId25"/>
    <p:sldId id="355" r:id="rId26"/>
    <p:sldId id="380" r:id="rId27"/>
    <p:sldId id="374" r:id="rId28"/>
    <p:sldId id="381" r:id="rId29"/>
    <p:sldId id="357" r:id="rId30"/>
  </p:sldIdLst>
  <p:sldSz cx="9144000" cy="5143500" type="screen16x9"/>
  <p:notesSz cx="6858000" cy="9144000"/>
  <p:embeddedFontLst>
    <p:embeddedFont>
      <p:font typeface="Space Mono" panose="02010509030202000204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23EE25-8E9E-8E4B-8D4D-4445E7B7327F}" v="7" dt="2026-05-31T20:50:14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0"/>
    <p:restoredTop sz="87691"/>
  </p:normalViewPr>
  <p:slideViewPr>
    <p:cSldViewPr snapToGrid="0" showGuides="1">
      <p:cViewPr varScale="1">
        <p:scale>
          <a:sx n="145" d="100"/>
          <a:sy n="145" d="100"/>
        </p:scale>
        <p:origin x="456" y="184"/>
      </p:cViewPr>
      <p:guideLst>
        <p:guide orient="horz" pos="1620"/>
        <p:guide pos="2880"/>
      </p:guideLst>
    </p:cSldViewPr>
  </p:slideViewPr>
  <p:notesTextViewPr>
    <p:cViewPr>
      <p:scale>
        <a:sx n="135" d="100"/>
        <a:sy n="135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67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75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424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A05A7-0A76-C230-1F0B-2312F8309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881A32-D26A-04FC-DF93-55F18CD96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584544-31B8-7827-BEA8-6648B7BF8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36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600" dirty="0"/>
              <a:t>Resulted into NCA 2.0</a:t>
            </a:r>
          </a:p>
          <a:p>
            <a:pPr lvl="1"/>
            <a:r>
              <a:rPr lang="en-GB" sz="1400" dirty="0"/>
              <a:t>Asynchronous automation designed for member-driven operations</a:t>
            </a:r>
          </a:p>
        </p:txBody>
      </p:sp>
    </p:spTree>
    <p:extLst>
      <p:ext uri="{BB962C8B-B14F-4D97-AF65-F5344CB8AC3E}">
        <p14:creationId xmlns:p14="http://schemas.microsoft.com/office/powerpoint/2010/main" val="1561088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1. Action-driven automation</a:t>
            </a:r>
          </a:p>
          <a:p>
            <a:r>
              <a:rPr lang="en-GB" sz="1200" dirty="0"/>
              <a:t>   • Service actions are triggered via the NCA Actions API</a:t>
            </a:r>
          </a:p>
          <a:p>
            <a:r>
              <a:rPr lang="en-GB" sz="1200" dirty="0"/>
              <a:t>   • The API request represents the desired change</a:t>
            </a:r>
          </a:p>
          <a:p>
            <a:endParaRPr lang="en-GB" sz="1200" dirty="0"/>
          </a:p>
          <a:p>
            <a:r>
              <a:rPr lang="en-GB" sz="1200" dirty="0"/>
              <a:t>2. Event-driven execution</a:t>
            </a:r>
          </a:p>
          <a:p>
            <a:r>
              <a:rPr lang="en-GB" sz="1200" dirty="0"/>
              <a:t>   • Actions are pushed to message queues</a:t>
            </a:r>
          </a:p>
          <a:p>
            <a:r>
              <a:rPr lang="en-GB" sz="1200" dirty="0"/>
              <a:t>   • Asynchronous workers process deployment tasks</a:t>
            </a:r>
          </a:p>
          <a:p>
            <a:endParaRPr lang="en-GB" sz="1200" dirty="0"/>
          </a:p>
          <a:p>
            <a:r>
              <a:rPr lang="en-GB" sz="1200" dirty="0"/>
              <a:t>3. Stateless automation workers</a:t>
            </a:r>
          </a:p>
          <a:p>
            <a:r>
              <a:rPr lang="en-GB" sz="1200" dirty="0"/>
              <a:t>   • Consumers deploy changes using the NAPALM library</a:t>
            </a:r>
          </a:p>
          <a:p>
            <a:r>
              <a:rPr lang="en-GB" sz="1200" dirty="0"/>
              <a:t>   • changes are applied as a config merge</a:t>
            </a:r>
          </a:p>
          <a:p>
            <a:endParaRPr lang="en-GB" sz="1200" dirty="0"/>
          </a:p>
          <a:p>
            <a:r>
              <a:rPr lang="en-GB" sz="1200" dirty="0"/>
              <a:t>4. Post-deployment state update</a:t>
            </a:r>
          </a:p>
          <a:p>
            <a:r>
              <a:rPr lang="en-GB" sz="1200" dirty="0"/>
              <a:t>   • On successful deployment, the configuration repository is updated</a:t>
            </a:r>
          </a:p>
          <a:p>
            <a:r>
              <a:rPr lang="en-GB" sz="1200" dirty="0"/>
              <a:t>   • The inventory system (TSI) is updated via API</a:t>
            </a:r>
          </a:p>
          <a:p>
            <a:endParaRPr lang="en-GB" sz="1200" dirty="0"/>
          </a:p>
          <a:p>
            <a:r>
              <a:rPr lang="en-GB" sz="1200" dirty="0"/>
              <a:t>Full auditability:</a:t>
            </a:r>
          </a:p>
          <a:p>
            <a:r>
              <a:rPr lang="en-GB" sz="1200" dirty="0"/>
              <a:t>   • Configuration history stored in Git</a:t>
            </a:r>
          </a:p>
          <a:p>
            <a:r>
              <a:rPr lang="en-GB" sz="1200" dirty="0"/>
              <a:t>   • Automation actions and logs exposed via API</a:t>
            </a:r>
          </a:p>
          <a:p>
            <a:endParaRPr lang="en-GB" sz="1200" dirty="0"/>
          </a:p>
          <a:p>
            <a:r>
              <a:rPr lang="en-GB" sz="1200" dirty="0"/>
              <a:t>Key idea: the API action represents intent; the inventory is updated only after a successful deployment.</a:t>
            </a:r>
          </a:p>
        </p:txBody>
      </p:sp>
    </p:spTree>
    <p:extLst>
      <p:ext uri="{BB962C8B-B14F-4D97-AF65-F5344CB8AC3E}">
        <p14:creationId xmlns:p14="http://schemas.microsoft.com/office/powerpoint/2010/main" val="2766020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100" dirty="0"/>
              <a:t>This led to the development of the </a:t>
            </a:r>
            <a:r>
              <a:rPr lang="en-GB" sz="1100" b="1" dirty="0"/>
              <a:t>Order Management System (OMS)</a:t>
            </a:r>
            <a:r>
              <a:rPr lang="en-GB" sz="11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OMS orchestrates service-provisioning workflows.</a:t>
            </a:r>
          </a:p>
          <a:p>
            <a:endParaRPr lang="en-GB" sz="1200" dirty="0"/>
          </a:p>
          <a:p>
            <a:r>
              <a:rPr lang="en-GB" sz="1200" dirty="0"/>
              <a:t>Integrates multiple systems:</a:t>
            </a:r>
          </a:p>
          <a:p>
            <a:r>
              <a:rPr lang="en-GB" sz="1200" dirty="0"/>
              <a:t>   • Portal / IX-API</a:t>
            </a:r>
          </a:p>
          <a:p>
            <a:r>
              <a:rPr lang="en-GB" sz="1200" dirty="0"/>
              <a:t>   • BSS inventory (CRM)</a:t>
            </a:r>
          </a:p>
          <a:p>
            <a:r>
              <a:rPr lang="en-GB" sz="1200" dirty="0"/>
              <a:t>   • OSS inventory (SoT)</a:t>
            </a:r>
          </a:p>
          <a:p>
            <a:r>
              <a:rPr lang="en-GB" sz="1200" dirty="0"/>
              <a:t>   • Ticketing system</a:t>
            </a:r>
          </a:p>
          <a:p>
            <a:r>
              <a:rPr lang="en-GB" sz="1200" dirty="0"/>
              <a:t>   • Network automation (NCA 2.0)</a:t>
            </a:r>
          </a:p>
          <a:p>
            <a:endParaRPr lang="en-GB" sz="1200" dirty="0"/>
          </a:p>
          <a:p>
            <a:r>
              <a:rPr lang="en-GB" sz="1200" dirty="0"/>
              <a:t>Uses messaging queues for asynchronous processing.</a:t>
            </a:r>
          </a:p>
          <a:p>
            <a:endParaRPr lang="en-GB" sz="1200" dirty="0"/>
          </a:p>
          <a:p>
            <a:r>
              <a:rPr lang="en-GB" sz="1200" dirty="0"/>
              <a:t>Manages the service lifecycle:</a:t>
            </a:r>
          </a:p>
          <a:p>
            <a:r>
              <a:rPr lang="en-GB" sz="1200" dirty="0"/>
              <a:t>   • Inventory update</a:t>
            </a:r>
          </a:p>
          <a:p>
            <a:r>
              <a:rPr lang="en-GB" sz="1200" dirty="0"/>
              <a:t>   • Quality assurance</a:t>
            </a:r>
          </a:p>
          <a:p>
            <a:r>
              <a:rPr lang="en-GB" sz="1200" dirty="0"/>
              <a:t>   • Provisioning</a:t>
            </a:r>
          </a:p>
          <a:p>
            <a:endParaRPr lang="en-GB" sz="1200" dirty="0"/>
          </a:p>
          <a:p>
            <a:r>
              <a:rPr lang="en-GB" sz="1200" dirty="0"/>
              <a:t>Exposes order status to members and operations.</a:t>
            </a:r>
          </a:p>
        </p:txBody>
      </p:sp>
    </p:spTree>
    <p:extLst>
      <p:ext uri="{BB962C8B-B14F-4D97-AF65-F5344CB8AC3E}">
        <p14:creationId xmlns:p14="http://schemas.microsoft.com/office/powerpoint/2010/main" val="39308711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/>
              <a:t>Service-driven automation:</a:t>
            </a:r>
          </a:p>
          <a:p>
            <a:r>
              <a:rPr lang="en-GB" sz="1200" dirty="0"/>
              <a:t>   • Orders originate from member portal workflows</a:t>
            </a:r>
          </a:p>
          <a:p>
            <a:r>
              <a:rPr lang="en-GB" sz="1200" dirty="0"/>
              <a:t>   • Order state stored in the CRM Orders module</a:t>
            </a:r>
          </a:p>
          <a:p>
            <a:endParaRPr lang="en-GB" sz="1200" dirty="0"/>
          </a:p>
          <a:p>
            <a:r>
              <a:rPr lang="en-GB" sz="1200" dirty="0"/>
              <a:t>Event-driven orchestration:</a:t>
            </a:r>
          </a:p>
          <a:p>
            <a:r>
              <a:rPr lang="en-GB" sz="1200" dirty="0"/>
              <a:t>   • Orders pushed to messaging queues</a:t>
            </a:r>
          </a:p>
          <a:p>
            <a:r>
              <a:rPr lang="en-GB" sz="1200" dirty="0"/>
              <a:t>   • Order items processed asynchronously through multiple stages</a:t>
            </a:r>
          </a:p>
          <a:p>
            <a:endParaRPr lang="en-GB" sz="1200" dirty="0"/>
          </a:p>
          <a:p>
            <a:r>
              <a:rPr lang="en-GB" sz="1200" dirty="0"/>
              <a:t>Pipeline-based processing — queues represent service-lifecycle stages:</a:t>
            </a:r>
          </a:p>
          <a:p>
            <a:r>
              <a:rPr lang="en-GB" sz="1200" dirty="0"/>
              <a:t>   • Inventory validation</a:t>
            </a:r>
          </a:p>
          <a:p>
            <a:r>
              <a:rPr lang="en-GB" sz="1200" dirty="0"/>
              <a:t>   • Quality assurance</a:t>
            </a:r>
          </a:p>
          <a:p>
            <a:r>
              <a:rPr lang="en-GB" sz="1200" dirty="0"/>
              <a:t>   • Provisioning</a:t>
            </a:r>
          </a:p>
          <a:p>
            <a:endParaRPr lang="en-GB" sz="1200" dirty="0"/>
          </a:p>
          <a:p>
            <a:r>
              <a:rPr lang="en-GB" sz="1200" dirty="0"/>
              <a:t>Integration with operational systems — consumers interact with:</a:t>
            </a:r>
          </a:p>
          <a:p>
            <a:r>
              <a:rPr lang="en-GB" sz="1200" dirty="0"/>
              <a:t>   • BSS inventory (CRM)</a:t>
            </a:r>
          </a:p>
          <a:p>
            <a:r>
              <a:rPr lang="en-GB" sz="1200" dirty="0"/>
              <a:t>   • OSS inventory</a:t>
            </a:r>
          </a:p>
          <a:p>
            <a:r>
              <a:rPr lang="en-GB" sz="1200" dirty="0"/>
              <a:t>   • Ticketing system</a:t>
            </a:r>
          </a:p>
          <a:p>
            <a:r>
              <a:rPr lang="en-GB" sz="1200" dirty="0"/>
              <a:t>   • Network automation (NCA 2.0)</a:t>
            </a:r>
          </a:p>
          <a:p>
            <a:endParaRPr lang="en-GB" sz="1200" dirty="0"/>
          </a:p>
          <a:p>
            <a:r>
              <a:rPr lang="en-GB" sz="1200" dirty="0"/>
              <a:t>Full lifecycle visibility:</a:t>
            </a:r>
          </a:p>
          <a:p>
            <a:r>
              <a:rPr lang="en-GB" sz="1200" dirty="0"/>
              <a:t>   • Order status and logs updated throughout the workflow</a:t>
            </a:r>
          </a:p>
          <a:p>
            <a:r>
              <a:rPr lang="en-GB" sz="1200" dirty="0"/>
              <a:t>   • Progress exposed to both the member portal and internal operations</a:t>
            </a:r>
          </a:p>
        </p:txBody>
      </p:sp>
    </p:spTree>
    <p:extLst>
      <p:ext uri="{BB962C8B-B14F-4D97-AF65-F5344CB8AC3E}">
        <p14:creationId xmlns:p14="http://schemas.microsoft.com/office/powerpoint/2010/main" val="101457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275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9382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Purpose:</a:t>
            </a:r>
          </a:p>
          <a:p>
            <a:pPr lvl="1"/>
            <a:r>
              <a:rPr lang="en-GB" dirty="0"/>
              <a:t>Validate member router configuration</a:t>
            </a:r>
          </a:p>
          <a:p>
            <a:pPr lvl="1"/>
            <a:r>
              <a:rPr lang="en-GB" dirty="0"/>
              <a:t>Ensure correct BGP behaviour</a:t>
            </a:r>
          </a:p>
          <a:p>
            <a:pPr lvl="1"/>
            <a:r>
              <a:rPr lang="en-GB" dirty="0"/>
              <a:t>Prevent misconfigured routers affecting the fabric with prohibited traffic types</a:t>
            </a:r>
            <a:br>
              <a:rPr lang="en-GB" dirty="0"/>
            </a:br>
            <a:endParaRPr lang="en-US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sz="1100" i="1" dirty="0">
                <a:solidFill>
                  <a:srgbClr val="0E0E0E"/>
                </a:solidFill>
                <a:effectLst/>
              </a:rPr>
              <a:t>OMS is not just automation orchestration; it is also a coordination mechanism between systems, operators, and members.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73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282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BF8F2-7B77-E6E4-59EA-99EFEEC1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ADEEB0-2230-ECD8-2C92-F5F4495992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24A74B-A4B9-E256-450C-7843A43D7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GB" dirty="0"/>
              <a:t>Key ideas: Modularity, Vendor-neutrality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1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886200"/>
          </a:xfrm>
        </p:spPr>
        <p:txBody>
          <a:bodyPr/>
          <a:lstStyle/>
          <a:p>
            <a:r>
              <a:rPr lang="en-GB" sz="1200" dirty="0"/>
              <a:t>DO — talking points:</a:t>
            </a:r>
          </a:p>
          <a:p>
            <a:endParaRPr lang="en-GB" sz="1200" dirty="0"/>
          </a:p>
          <a:p>
            <a:r>
              <a:rPr lang="en-GB" sz="1200" dirty="0"/>
              <a:t>Separate commercial &amp; technical data — keep them loosely coupled so you can audit and reconcile across the two without one schema dragging the other around. Different users with different workflows require different systems.</a:t>
            </a:r>
          </a:p>
          <a:p>
            <a:endParaRPr lang="en-GB" sz="1200" dirty="0"/>
          </a:p>
          <a:p>
            <a:r>
              <a:rPr lang="en-GB" sz="1200" dirty="0"/>
              <a:t>Automate with software best practices — version control, split DEV/UAT/PROD, CI/CD pipelines, automated testing where possible. The anti-pattern: no unmaintained "magical" scripts running off someone's laptop.</a:t>
            </a:r>
          </a:p>
          <a:p>
            <a:endParaRPr lang="en-GB" sz="1200" dirty="0"/>
          </a:p>
          <a:p>
            <a:r>
              <a:rPr lang="en-GB" sz="1200" dirty="0"/>
              <a:t>Start from the most common use case — leave everything else manual and expand progressively through trial and error.</a:t>
            </a:r>
          </a:p>
          <a:p>
            <a:endParaRPr lang="en-GB" sz="1200" dirty="0"/>
          </a:p>
          <a:p>
            <a:r>
              <a:rPr lang="en-GB" sz="1200" dirty="0"/>
              <a:t>Match architecture to operation — Synchronous = NCA: NOC operations, engineering maintenances, big scheduled network maintenances. Powered by task schedulers (Jenkins) + config management (Ansible). Asynchronous = NCA 2.0 and OMS: member self-service, frequent and multi-user. Powered by messaging queues + consumers.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3886200"/>
          </a:xfrm>
        </p:spPr>
        <p:txBody>
          <a:bodyPr/>
          <a:lstStyle/>
          <a:p>
            <a:r>
              <a:rPr lang="en-GB" sz="1200" dirty="0"/>
              <a:t>DON'T — talking points:</a:t>
            </a:r>
          </a:p>
          <a:p>
            <a:endParaRPr lang="en-GB" sz="1200" dirty="0"/>
          </a:p>
          <a:p>
            <a:r>
              <a:rPr lang="en-GB" sz="1200" dirty="0"/>
              <a:t>Don't build bespoke by default — we built TSI (and its UI, ENG-UI) because we had the same data and technical workflows as a telco but not the scale, and nothing on the market fit at the time. Today we'd probably use NetBox.</a:t>
            </a:r>
          </a:p>
          <a:p>
            <a:endParaRPr lang="en-GB" sz="1200" dirty="0"/>
          </a:p>
          <a:p>
            <a:r>
              <a:rPr lang="en-GB" sz="1200" dirty="0"/>
              <a:t>Don't work in isolation — bring all relevant stakeholders in from the start; keep doing regular show-and-tells as development progresses.</a:t>
            </a:r>
          </a:p>
          <a:p>
            <a:endParaRPr lang="en-GB" sz="1200" dirty="0"/>
          </a:p>
          <a:p>
            <a:r>
              <a:rPr lang="en-GB" sz="1200" dirty="0"/>
              <a:t>Don't over-engineer error handling — defaulting to a human for the corner cases is usually the most cost-effective solution.</a:t>
            </a:r>
          </a:p>
          <a:p>
            <a:endParaRPr lang="en-GB" sz="1200" dirty="0"/>
          </a:p>
          <a:p>
            <a:r>
              <a:rPr lang="en-GB" sz="1200" dirty="0"/>
              <a:t>Don't underestimate guardrails / human-in-the-loop — for catastrophic-risk actions: hash-verify the files being pushed; use NCA's pre-deploy diff and OMS's QA step as gates. We used "replace" config for human-supervised NCA, and "merge" config for the unsupervised NCA 2.0 and OMS. Reduce the tool's blast radius; where you can't, keep a human in the loop for confirmation.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5" r:id="rId4"/>
    <p:sldLayoutId id="2147483659" r:id="rId5"/>
    <p:sldLayoutId id="2147483660" r:id="rId6"/>
    <p:sldLayoutId id="2147483661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GB" dirty="0"/>
              <a:t>TEN YEARS OF NETWORK</a:t>
            </a:r>
            <a:br>
              <a:rPr lang="en-GB" dirty="0"/>
            </a:br>
            <a:r>
              <a:rPr lang="en-GB" dirty="0"/>
              <a:t>AUTOMATION AT LINX</a:t>
            </a:r>
            <a:endParaRPr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indent="0"/>
            <a:r>
              <a:rPr lang="en-GB" dirty="0"/>
              <a:t>Riccardo </a:t>
            </a:r>
            <a:r>
              <a:rPr lang="en-GB" dirty="0" err="1"/>
              <a:t>Verzeni</a:t>
            </a:r>
            <a:endParaRPr lang="en-GB" dirty="0"/>
          </a:p>
          <a:p>
            <a:pPr marL="0" indent="0"/>
            <a:br>
              <a:rPr lang="en-GB" dirty="0"/>
            </a:br>
            <a:r>
              <a:rPr lang="en-GB" dirty="0"/>
              <a:t>Director of Software Engineering</a:t>
            </a: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2BB21A-5C08-1678-3730-AEEBB5DBF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865" y="227643"/>
            <a:ext cx="1025435" cy="3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2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>
              <a:buSzPct val="111111"/>
            </a:pPr>
            <a:r>
              <a:rPr lang="en-GB" dirty="0"/>
              <a:t>LINX Network Environment</a:t>
            </a:r>
            <a:br>
              <a:rPr lang="en-GB" dirty="0"/>
            </a:b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415079"/>
            <a:ext cx="3996349" cy="272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sz="1600" dirty="0"/>
              <a:t>Large Internet Exchange Point infrastructure</a:t>
            </a:r>
          </a:p>
          <a:p>
            <a:r>
              <a:rPr lang="en-GB" sz="1600" dirty="0"/>
              <a:t>Multiple switching fabrics and vendors</a:t>
            </a:r>
          </a:p>
          <a:p>
            <a:r>
              <a:rPr lang="en-GB" sz="1600" dirty="0"/>
              <a:t>Thousands of BGP sessions and member connections</a:t>
            </a:r>
          </a:p>
          <a:p>
            <a:r>
              <a:rPr lang="en-GB" sz="1600" dirty="0"/>
              <a:t>Continuous operational changes and service provisioning</a:t>
            </a:r>
          </a:p>
          <a:p>
            <a:r>
              <a:rPr lang="en-GB" sz="1600" dirty="0"/>
              <a:t>Automation required to scale operations safely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2800"/>
              <a:buNone/>
            </a:pPr>
            <a:endParaRPr sz="1600" dirty="0"/>
          </a:p>
        </p:txBody>
      </p:sp>
      <p:pic>
        <p:nvPicPr>
          <p:cNvPr id="2" name="Picture 1" descr="preencoded.png">
            <a:extLst>
              <a:ext uri="{FF2B5EF4-FFF2-40B4-BE49-F238E27FC236}">
                <a16:creationId xmlns:a16="http://schemas.microsoft.com/office/drawing/2014/main" id="{E5762053-737A-34D3-08D7-E17CA99C4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167" y="1888698"/>
            <a:ext cx="5405664" cy="270729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6F28AF7-5BB8-967D-DF99-CEF6E4975D6B}"/>
              </a:ext>
            </a:extLst>
          </p:cNvPr>
          <p:cNvGrpSpPr/>
          <p:nvPr/>
        </p:nvGrpSpPr>
        <p:grpSpPr>
          <a:xfrm>
            <a:off x="4487479" y="1078485"/>
            <a:ext cx="4473639" cy="888673"/>
            <a:chOff x="4121830" y="3970113"/>
            <a:chExt cx="4473639" cy="888673"/>
          </a:xfrm>
        </p:grpSpPr>
        <p:pic>
          <p:nvPicPr>
            <p:cNvPr id="3" name="Picture 2" descr="preencoded.png">
              <a:extLst>
                <a:ext uri="{FF2B5EF4-FFF2-40B4-BE49-F238E27FC236}">
                  <a16:creationId xmlns:a16="http://schemas.microsoft.com/office/drawing/2014/main" id="{52904043-7C44-1B98-49E0-89C1E8B147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00444" y="3970113"/>
              <a:ext cx="406400" cy="279400"/>
            </a:xfrm>
            <a:prstGeom prst="rect">
              <a:avLst/>
            </a:prstGeom>
          </p:spPr>
        </p:pic>
        <p:sp>
          <p:nvSpPr>
            <p:cNvPr id="4" name="Google Shape;78;p17">
              <a:extLst>
                <a:ext uri="{FF2B5EF4-FFF2-40B4-BE49-F238E27FC236}">
                  <a16:creationId xmlns:a16="http://schemas.microsoft.com/office/drawing/2014/main" id="{3AB0A22F-42ED-4B06-615F-3C21504EDE5B}"/>
                </a:ext>
              </a:extLst>
            </p:cNvPr>
            <p:cNvSpPr txBox="1">
              <a:spLocks/>
            </p:cNvSpPr>
            <p:nvPr/>
          </p:nvSpPr>
          <p:spPr>
            <a:xfrm>
              <a:off x="4121830" y="4205451"/>
              <a:ext cx="1163627" cy="2794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Space Mono"/>
                <a:buChar char="●"/>
                <a:defRPr sz="28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Space Mono"/>
                <a:buChar char="○"/>
                <a:defRPr sz="24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2pPr>
              <a:lvl3pPr marL="1371600" marR="0" lvl="2" indent="-3683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Space Mono"/>
                <a:buChar char="■"/>
                <a:defRPr sz="22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3pPr>
              <a:lvl4pPr marL="1828800" marR="0" lvl="3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4pPr>
              <a:lvl5pPr marL="2286000" marR="0" lvl="4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5pPr>
              <a:lvl6pPr marL="2743200" marR="0" lvl="5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6pPr>
              <a:lvl7pPr marL="3200400" marR="0" lvl="6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7pPr>
              <a:lvl8pPr marL="3657600" marR="0" lvl="7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8pPr>
              <a:lvl9pPr marL="4114800" marR="0" lvl="8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9pPr>
            </a:lstStyle>
            <a:p>
              <a:pPr marL="50800" indent="0" algn="ctr">
                <a:buFont typeface="Space Mono"/>
                <a:buNone/>
              </a:pPr>
              <a:r>
                <a:rPr lang="en-US" sz="1600" dirty="0"/>
                <a:t>LINX IXPs​</a:t>
              </a:r>
            </a:p>
          </p:txBody>
        </p:sp>
        <p:pic>
          <p:nvPicPr>
            <p:cNvPr id="5" name="Picture 4" descr="preencoded.png">
              <a:extLst>
                <a:ext uri="{FF2B5EF4-FFF2-40B4-BE49-F238E27FC236}">
                  <a16:creationId xmlns:a16="http://schemas.microsoft.com/office/drawing/2014/main" id="{D2CC5B89-922A-069F-00B2-18327DA2C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9574" y="3970178"/>
              <a:ext cx="406400" cy="279400"/>
            </a:xfrm>
            <a:prstGeom prst="rect">
              <a:avLst/>
            </a:prstGeom>
          </p:spPr>
        </p:pic>
        <p:sp>
          <p:nvSpPr>
            <p:cNvPr id="6" name="Google Shape;78;p17">
              <a:extLst>
                <a:ext uri="{FF2B5EF4-FFF2-40B4-BE49-F238E27FC236}">
                  <a16:creationId xmlns:a16="http://schemas.microsoft.com/office/drawing/2014/main" id="{290E88F1-23AD-E1E6-FACE-723DF5036039}"/>
                </a:ext>
              </a:extLst>
            </p:cNvPr>
            <p:cNvSpPr txBox="1">
              <a:spLocks/>
            </p:cNvSpPr>
            <p:nvPr/>
          </p:nvSpPr>
          <p:spPr>
            <a:xfrm>
              <a:off x="5387451" y="4198372"/>
              <a:ext cx="1524000" cy="4840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Space Mono"/>
                <a:buChar char="●"/>
                <a:defRPr sz="28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Space Mono"/>
                <a:buChar char="○"/>
                <a:defRPr sz="24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2pPr>
              <a:lvl3pPr marL="1371600" marR="0" lvl="2" indent="-3683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Space Mono"/>
                <a:buChar char="■"/>
                <a:defRPr sz="22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3pPr>
              <a:lvl4pPr marL="1828800" marR="0" lvl="3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4pPr>
              <a:lvl5pPr marL="2286000" marR="0" lvl="4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5pPr>
              <a:lvl6pPr marL="2743200" marR="0" lvl="5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6pPr>
              <a:lvl7pPr marL="3200400" marR="0" lvl="6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7pPr>
              <a:lvl8pPr marL="3657600" marR="0" lvl="7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8pPr>
              <a:lvl9pPr marL="4114800" marR="0" lvl="8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9pPr>
            </a:lstStyle>
            <a:p>
              <a:pPr marL="50800" indent="0" algn="ctr">
                <a:buFont typeface="Space Mono"/>
                <a:buNone/>
              </a:pPr>
              <a:r>
                <a:rPr lang="en-US" sz="1600" dirty="0"/>
                <a:t>LINX IXP Partners​</a:t>
              </a:r>
            </a:p>
          </p:txBody>
        </p:sp>
        <p:pic>
          <p:nvPicPr>
            <p:cNvPr id="7" name="Picture 6" descr="preencoded.png">
              <a:extLst>
                <a:ext uri="{FF2B5EF4-FFF2-40B4-BE49-F238E27FC236}">
                  <a16:creationId xmlns:a16="http://schemas.microsoft.com/office/drawing/2014/main" id="{3DAF0705-B958-8799-3FD8-85D33D7C48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486878" y="3970113"/>
              <a:ext cx="406400" cy="279400"/>
            </a:xfrm>
            <a:prstGeom prst="rect">
              <a:avLst/>
            </a:prstGeom>
          </p:spPr>
        </p:pic>
        <p:sp>
          <p:nvSpPr>
            <p:cNvPr id="8" name="Google Shape;78;p17">
              <a:extLst>
                <a:ext uri="{FF2B5EF4-FFF2-40B4-BE49-F238E27FC236}">
                  <a16:creationId xmlns:a16="http://schemas.microsoft.com/office/drawing/2014/main" id="{DF5EB02A-AF54-4D09-16F0-7A5914A44D53}"/>
                </a:ext>
              </a:extLst>
            </p:cNvPr>
            <p:cNvSpPr txBox="1">
              <a:spLocks/>
            </p:cNvSpPr>
            <p:nvPr/>
          </p:nvSpPr>
          <p:spPr>
            <a:xfrm>
              <a:off x="6779518" y="4198372"/>
              <a:ext cx="1815951" cy="6604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4064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Space Mono"/>
                <a:buChar char="●"/>
                <a:defRPr sz="28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1pPr>
              <a:lvl2pPr marL="914400" marR="0" lvl="1" indent="-3810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Space Mono"/>
                <a:buChar char="○"/>
                <a:defRPr sz="24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2pPr>
              <a:lvl3pPr marL="1371600" marR="0" lvl="2" indent="-3683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200"/>
                <a:buFont typeface="Space Mono"/>
                <a:buChar char="■"/>
                <a:defRPr sz="22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3pPr>
              <a:lvl4pPr marL="1828800" marR="0" lvl="3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4pPr>
              <a:lvl5pPr marL="2286000" marR="0" lvl="4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5pPr>
              <a:lvl6pPr marL="2743200" marR="0" lvl="5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6pPr>
              <a:lvl7pPr marL="3200400" marR="0" lvl="6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●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7pPr>
              <a:lvl8pPr marL="3657600" marR="0" lvl="7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○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8pPr>
              <a:lvl9pPr marL="4114800" marR="0" lvl="8" indent="-3556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Space Mono"/>
                <a:buChar char="■"/>
                <a:defRPr sz="2000" b="0" i="0" u="none" strike="noStrike" cap="none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defRPr>
              </a:lvl9pPr>
            </a:lstStyle>
            <a:p>
              <a:pPr marL="50800" indent="0" algn="ctr">
                <a:buFont typeface="Space Mono"/>
                <a:buNone/>
              </a:pPr>
              <a:r>
                <a:rPr lang="en-US" sz="1600" dirty="0"/>
                <a:t>IXPs Powered by LINX​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454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61AD-B21C-E9E6-A092-CCD4C69A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an IXP actually configure?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67D5B-4439-EBA0-098F-9FE39EBA7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171190"/>
            <a:ext cx="2782030" cy="2723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/>
              <a:t>Customer Edge Interfaces</a:t>
            </a:r>
            <a:br>
              <a:rPr lang="en-GB" sz="1600" b="1" dirty="0"/>
            </a:br>
            <a:endParaRPr lang="en-GB" sz="1600" dirty="0"/>
          </a:p>
          <a:p>
            <a:r>
              <a:rPr lang="en-GB" sz="1600" dirty="0"/>
              <a:t>Customer port provisioning</a:t>
            </a:r>
          </a:p>
          <a:p>
            <a:r>
              <a:rPr lang="en-GB" sz="1600" dirty="0"/>
              <a:t>MAC ACLs for port security</a:t>
            </a:r>
          </a:p>
          <a:p>
            <a:r>
              <a:rPr lang="en-GB" sz="1600" dirty="0"/>
              <a:t>Rate limiting and traffic controls</a:t>
            </a:r>
          </a:p>
          <a:p>
            <a:r>
              <a:rPr lang="en-GB" sz="1600" dirty="0"/>
              <a:t>Quarantine / validation testing before activation</a:t>
            </a:r>
          </a:p>
          <a:p>
            <a:endParaRPr lang="en-US" sz="16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6BB308B-D110-1072-7D68-4617E10C06D4}"/>
              </a:ext>
            </a:extLst>
          </p:cNvPr>
          <p:cNvSpPr txBox="1">
            <a:spLocks/>
          </p:cNvSpPr>
          <p:nvPr/>
        </p:nvSpPr>
        <p:spPr>
          <a:xfrm>
            <a:off x="3130008" y="1171190"/>
            <a:ext cx="2782030" cy="272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Peering Infrastructure</a:t>
            </a:r>
            <a:br>
              <a:rPr lang="en-GB" sz="1600" b="1" dirty="0"/>
            </a:br>
            <a:endParaRPr lang="en-GB" sz="1600" dirty="0"/>
          </a:p>
          <a:p>
            <a:r>
              <a:rPr lang="en-GB" sz="1600" dirty="0"/>
              <a:t>Thousands of BGP sessions on route servers</a:t>
            </a:r>
          </a:p>
          <a:p>
            <a:r>
              <a:rPr lang="en-GB" sz="1600" dirty="0"/>
              <a:t>Per-member routing policies</a:t>
            </a: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1C2318E-E15E-6BBE-1999-B7950168A35B}"/>
              </a:ext>
            </a:extLst>
          </p:cNvPr>
          <p:cNvSpPr txBox="1">
            <a:spLocks/>
          </p:cNvSpPr>
          <p:nvPr/>
        </p:nvSpPr>
        <p:spPr>
          <a:xfrm>
            <a:off x="5948314" y="1171190"/>
            <a:ext cx="2782030" cy="272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Core Fabric</a:t>
            </a:r>
            <a:br>
              <a:rPr lang="en-GB" sz="1600" b="1" dirty="0"/>
            </a:br>
            <a:br>
              <a:rPr lang="en-GB" sz="1600" b="1" dirty="0"/>
            </a:br>
            <a:endParaRPr lang="en-GB" sz="1600" dirty="0"/>
          </a:p>
          <a:p>
            <a:r>
              <a:rPr lang="en-GB" sz="1600" dirty="0"/>
              <a:t>Inter-switch links (ISLs) provisioning</a:t>
            </a:r>
          </a:p>
          <a:p>
            <a:r>
              <a:rPr lang="en-GB" sz="1600" dirty="0"/>
              <a:t>VLAN and fabric configuration</a:t>
            </a:r>
          </a:p>
          <a:p>
            <a:r>
              <a:rPr lang="en-GB" sz="1600" dirty="0"/>
              <a:t>Network state consistency across multiple switches</a:t>
            </a:r>
          </a:p>
          <a:p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61767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AC7D1-D75A-D46E-5CB2-A39DCDA50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C6E6-FBA2-D9DF-AF4F-31FFE1A1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Starting Point</a:t>
            </a:r>
          </a:p>
        </p:txBody>
      </p:sp>
      <p:sp>
        <p:nvSpPr>
          <p:cNvPr id="5" name="Google Shape;78;p17">
            <a:extLst>
              <a:ext uri="{FF2B5EF4-FFF2-40B4-BE49-F238E27FC236}">
                <a16:creationId xmlns:a16="http://schemas.microsoft.com/office/drawing/2014/main" id="{3CA194F2-20A9-E78E-98BB-9DD313542F2B}"/>
              </a:ext>
            </a:extLst>
          </p:cNvPr>
          <p:cNvSpPr txBox="1">
            <a:spLocks/>
          </p:cNvSpPr>
          <p:nvPr/>
        </p:nvSpPr>
        <p:spPr>
          <a:xfrm>
            <a:off x="311700" y="1415079"/>
            <a:ext cx="3996349" cy="272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GB" sz="1600" dirty="0"/>
              <a:t>Network configuration changes performed manually</a:t>
            </a:r>
          </a:p>
          <a:p>
            <a:r>
              <a:rPr lang="en-GB" sz="1600" dirty="0"/>
              <a:t>CLI driven operational workflows</a:t>
            </a:r>
          </a:p>
          <a:p>
            <a:r>
              <a:rPr lang="en-GB" sz="1600" dirty="0"/>
              <a:t>High operational overhead</a:t>
            </a:r>
          </a:p>
          <a:p>
            <a:r>
              <a:rPr lang="en-GB" sz="1600" dirty="0"/>
              <a:t>Difficult to audit and review changes</a:t>
            </a:r>
          </a:p>
          <a:p>
            <a:r>
              <a:rPr lang="en-GB" sz="1600" dirty="0"/>
              <a:t>Scaling network growth required automation</a:t>
            </a:r>
          </a:p>
          <a:p>
            <a:endParaRPr lang="en-US" sz="1600" dirty="0"/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sz="1600" dirty="0"/>
          </a:p>
        </p:txBody>
      </p:sp>
      <p:pic>
        <p:nvPicPr>
          <p:cNvPr id="6" name="Picture 2" descr="JUNOS FOR IOS ENGINEERS: HOW DO I READ A JUNOS CONFIG ...">
            <a:extLst>
              <a:ext uri="{FF2B5EF4-FFF2-40B4-BE49-F238E27FC236}">
                <a16:creationId xmlns:a16="http://schemas.microsoft.com/office/drawing/2014/main" id="{65DB5BD9-8F0D-B052-DBCD-16D7EFE63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953" y="1122968"/>
            <a:ext cx="3732463" cy="349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19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A1C0-167A-CD14-2472-87E968C49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Phase 1 – Network Configuration Automation (NCA)</a:t>
            </a:r>
            <a:br>
              <a:rPr lang="en-GB" dirty="0"/>
            </a:br>
            <a:endParaRPr lang="en-US" dirty="0"/>
          </a:p>
        </p:txBody>
      </p:sp>
      <p:sp>
        <p:nvSpPr>
          <p:cNvPr id="4" name="Google Shape;78;p17">
            <a:extLst>
              <a:ext uri="{FF2B5EF4-FFF2-40B4-BE49-F238E27FC236}">
                <a16:creationId xmlns:a16="http://schemas.microsoft.com/office/drawing/2014/main" id="{F98F14D1-692C-DE4A-4C89-D39B80086656}"/>
              </a:ext>
            </a:extLst>
          </p:cNvPr>
          <p:cNvSpPr txBox="1">
            <a:spLocks/>
          </p:cNvSpPr>
          <p:nvPr/>
        </p:nvSpPr>
        <p:spPr>
          <a:xfrm>
            <a:off x="311700" y="1547057"/>
            <a:ext cx="3996349" cy="272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GB" sz="1600" dirty="0"/>
              <a:t>First generation automation platform</a:t>
            </a:r>
          </a:p>
          <a:p>
            <a:r>
              <a:rPr lang="en-GB" sz="1600" dirty="0"/>
              <a:t>Generate configuration from structured data</a:t>
            </a:r>
          </a:p>
          <a:p>
            <a:r>
              <a:rPr lang="en-GB" sz="1600" dirty="0"/>
              <a:t>Templates used to build device configuration</a:t>
            </a:r>
          </a:p>
          <a:p>
            <a:r>
              <a:rPr lang="en-GB" sz="1600" dirty="0"/>
              <a:t>Diff generated before deployment</a:t>
            </a:r>
          </a:p>
          <a:p>
            <a:r>
              <a:rPr lang="en-GB" sz="1600" dirty="0"/>
              <a:t>Controlled and safe deployment pipeline</a:t>
            </a:r>
          </a:p>
          <a:p>
            <a:endParaRPr lang="en-US" sz="1600" dirty="0"/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C0084-EC68-5DFE-183D-B1C012C29D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" r="1"/>
          <a:stretch>
            <a:fillRect/>
          </a:stretch>
        </p:blipFill>
        <p:spPr>
          <a:xfrm>
            <a:off x="4572000" y="1490495"/>
            <a:ext cx="4148067" cy="27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856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B0EE4-6234-3FF6-CBB1-DE8FF3BBC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FB1D0-633A-B039-E10B-B595A20DE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NCA Architecture</a:t>
            </a:r>
          </a:p>
        </p:txBody>
      </p:sp>
      <p:sp>
        <p:nvSpPr>
          <p:cNvPr id="5" name="Google Shape;78;p17">
            <a:extLst>
              <a:ext uri="{FF2B5EF4-FFF2-40B4-BE49-F238E27FC236}">
                <a16:creationId xmlns:a16="http://schemas.microsoft.com/office/drawing/2014/main" id="{CEBD6B52-4A77-7DA4-37AC-7A71204C47C5}"/>
              </a:ext>
            </a:extLst>
          </p:cNvPr>
          <p:cNvSpPr txBox="1">
            <a:spLocks/>
          </p:cNvSpPr>
          <p:nvPr/>
        </p:nvSpPr>
        <p:spPr>
          <a:xfrm>
            <a:off x="311700" y="1178351"/>
            <a:ext cx="3449595" cy="3402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GB" sz="1600" dirty="0"/>
              <a:t>Inventory and data APIs as source of truth</a:t>
            </a:r>
          </a:p>
          <a:p>
            <a:r>
              <a:rPr lang="en-GB" sz="1600" dirty="0"/>
              <a:t>Templates generated with Jinja2</a:t>
            </a:r>
          </a:p>
          <a:p>
            <a:r>
              <a:rPr lang="en-GB" sz="1600" dirty="0"/>
              <a:t>Automation executed via Ansible and NAPALM</a:t>
            </a:r>
          </a:p>
          <a:p>
            <a:r>
              <a:rPr lang="en-GB" sz="1600" dirty="0"/>
              <a:t>Deployment pipeline orchestrated through CI tooling: Jenkins</a:t>
            </a:r>
          </a:p>
          <a:p>
            <a:r>
              <a:rPr lang="en-GB" sz="1600" dirty="0"/>
              <a:t>Full logging and configuration history in git</a:t>
            </a:r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sz="1600" dirty="0"/>
          </a:p>
        </p:txBody>
      </p:sp>
      <p:pic>
        <p:nvPicPr>
          <p:cNvPr id="6" name="networkconfigautomation.png" descr="networkconfigautomation.png">
            <a:extLst>
              <a:ext uri="{FF2B5EF4-FFF2-40B4-BE49-F238E27FC236}">
                <a16:creationId xmlns:a16="http://schemas.microsoft.com/office/drawing/2014/main" id="{CA9B5EF9-9251-B79A-CBFB-E67C43F51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9257" y="1178351"/>
            <a:ext cx="4809541" cy="32643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48098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3C653-9DA5-83D5-05EA-B79B9F55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NCA Was Important</a:t>
            </a:r>
            <a:br>
              <a:rPr lang="en-GB" dirty="0"/>
            </a:br>
            <a:endParaRPr lang="en-US" dirty="0"/>
          </a:p>
        </p:txBody>
      </p:sp>
      <p:sp>
        <p:nvSpPr>
          <p:cNvPr id="5" name="Google Shape;78;p17">
            <a:extLst>
              <a:ext uri="{FF2B5EF4-FFF2-40B4-BE49-F238E27FC236}">
                <a16:creationId xmlns:a16="http://schemas.microsoft.com/office/drawing/2014/main" id="{23C82382-3AF8-DF40-5497-846F3C1FACA3}"/>
              </a:ext>
            </a:extLst>
          </p:cNvPr>
          <p:cNvSpPr txBox="1">
            <a:spLocks/>
          </p:cNvSpPr>
          <p:nvPr/>
        </p:nvSpPr>
        <p:spPr>
          <a:xfrm>
            <a:off x="311701" y="1210105"/>
            <a:ext cx="4521556" cy="370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Configuration as Code</a:t>
            </a:r>
            <a:endParaRPr lang="en-GB" sz="1600" dirty="0"/>
          </a:p>
          <a:p>
            <a:r>
              <a:rPr lang="en-GB" sz="1600" dirty="0"/>
              <a:t>Deterministic configuration generation from structured data</a:t>
            </a:r>
          </a:p>
          <a:p>
            <a:r>
              <a:rPr lang="en-GB" sz="1600" dirty="0"/>
              <a:t>Standardised configuration templates for all customer interfaces</a:t>
            </a:r>
            <a:br>
              <a:rPr lang="en-GB" sz="1600" dirty="0"/>
            </a:br>
            <a:endParaRPr lang="en-GB" sz="1600" dirty="0"/>
          </a:p>
          <a:p>
            <a:pPr marL="0" indent="0">
              <a:buNone/>
            </a:pPr>
            <a:r>
              <a:rPr lang="en-GB" sz="1600" b="1" dirty="0"/>
              <a:t>Safe Change Management</a:t>
            </a:r>
            <a:endParaRPr lang="en-GB" sz="1600" dirty="0"/>
          </a:p>
          <a:p>
            <a:r>
              <a:rPr lang="en-GB" sz="1600" dirty="0"/>
              <a:t>Reviewable diffs generated before deployment</a:t>
            </a:r>
          </a:p>
          <a:p>
            <a:r>
              <a:rPr lang="en-GB" sz="1600" dirty="0"/>
              <a:t>Automated validation and safeguards in the deployment pipeline</a:t>
            </a:r>
          </a:p>
          <a:p>
            <a:endParaRPr lang="en-US" sz="1600" dirty="0"/>
          </a:p>
          <a:p>
            <a:endParaRPr lang="en-GB" sz="1600" dirty="0"/>
          </a:p>
          <a:p>
            <a:endParaRPr lang="en-US" sz="1600" dirty="0"/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CBBD58-90E4-3BED-1A45-E66DCC2BC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768"/>
          <a:stretch>
            <a:fillRect/>
          </a:stretch>
        </p:blipFill>
        <p:spPr>
          <a:xfrm>
            <a:off x="4833257" y="1210105"/>
            <a:ext cx="4090978" cy="314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770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67B43-96F2-A3E2-A938-0261BAB24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53B3-6254-2215-946C-1097FC55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Why NCA Was Important</a:t>
            </a:r>
            <a:br>
              <a:rPr lang="en-GB" dirty="0"/>
            </a:br>
            <a:endParaRPr lang="en-US" dirty="0"/>
          </a:p>
        </p:txBody>
      </p:sp>
      <p:sp>
        <p:nvSpPr>
          <p:cNvPr id="5" name="Google Shape;78;p17">
            <a:extLst>
              <a:ext uri="{FF2B5EF4-FFF2-40B4-BE49-F238E27FC236}">
                <a16:creationId xmlns:a16="http://schemas.microsoft.com/office/drawing/2014/main" id="{FFE759F4-878B-C3CA-DA06-060D6E4B9E76}"/>
              </a:ext>
            </a:extLst>
          </p:cNvPr>
          <p:cNvSpPr txBox="1">
            <a:spLocks/>
          </p:cNvSpPr>
          <p:nvPr/>
        </p:nvSpPr>
        <p:spPr>
          <a:xfrm>
            <a:off x="311701" y="1210105"/>
            <a:ext cx="4045146" cy="37012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buNone/>
            </a:pPr>
            <a:r>
              <a:rPr lang="en-GB" sz="1600" b="1" dirty="0"/>
              <a:t>Operational Visibility</a:t>
            </a:r>
            <a:endParaRPr lang="en-GB" sz="1600" dirty="0"/>
          </a:p>
          <a:p>
            <a:r>
              <a:rPr lang="en-GB" sz="1600" dirty="0"/>
              <a:t>Full configuration history and auditability via Git</a:t>
            </a:r>
          </a:p>
          <a:p>
            <a:r>
              <a:rPr lang="en-GB" sz="1600" dirty="0"/>
              <a:t>Traceable change history across the network</a:t>
            </a:r>
            <a:br>
              <a:rPr lang="en-GB" sz="1600" dirty="0"/>
            </a:br>
            <a:endParaRPr lang="en-GB" sz="1600" dirty="0"/>
          </a:p>
          <a:p>
            <a:pPr marL="0" indent="0">
              <a:buNone/>
            </a:pPr>
            <a:r>
              <a:rPr lang="en-GB" sz="1600" b="1" dirty="0"/>
              <a:t>Operational Impact</a:t>
            </a:r>
            <a:endParaRPr lang="en-GB" sz="1600" dirty="0"/>
          </a:p>
          <a:p>
            <a:r>
              <a:rPr lang="en-GB" sz="1600" dirty="0"/>
              <a:t>Significant reduction in manual CLI changes</a:t>
            </a:r>
          </a:p>
          <a:p>
            <a:r>
              <a:rPr lang="en-GB" sz="1600" dirty="0"/>
              <a:t>Safer, repeatable network operations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GB" sz="1600" dirty="0"/>
          </a:p>
          <a:p>
            <a:endParaRPr lang="en-US" sz="1600" dirty="0"/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246988-27CE-F0A5-59B7-41A72A6B4C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78953" y="1134518"/>
            <a:ext cx="4439407" cy="347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456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C2BC5-39E8-1389-3E46-E055FD22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B04AC-1287-19EF-A09D-058A55F6F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Lessons from Phase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DA080-B676-0FAF-92B9-1830A4EDF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82075"/>
            <a:ext cx="8520600" cy="3200473"/>
          </a:xfrm>
        </p:spPr>
        <p:txBody>
          <a:bodyPr>
            <a:normAutofit fontScale="92500"/>
          </a:bodyPr>
          <a:lstStyle/>
          <a:p>
            <a:r>
              <a:rPr lang="en-GB" sz="2000" dirty="0"/>
              <a:t>Automation requires reliable data models</a:t>
            </a:r>
          </a:p>
          <a:p>
            <a:pPr lvl="1"/>
            <a:r>
              <a:rPr lang="en-GB" sz="2000" dirty="0"/>
              <a:t>We later created bespoke </a:t>
            </a:r>
            <a:r>
              <a:rPr lang="en-GB" sz="2000" dirty="0" err="1"/>
              <a:t>SoT</a:t>
            </a:r>
            <a:r>
              <a:rPr lang="en-GB" sz="2000" dirty="0"/>
              <a:t> (TSI) because at the time no suitable solution was found available on the market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Cross-team collaboration between network and software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Testing environments are critical</a:t>
            </a:r>
          </a:p>
          <a:p>
            <a:pPr lvl="1"/>
            <a:r>
              <a:rPr lang="en-GB" sz="2000" dirty="0"/>
              <a:t>Split between DEV/UAT/PROD environment</a:t>
            </a:r>
          </a:p>
        </p:txBody>
      </p:sp>
    </p:spTree>
    <p:extLst>
      <p:ext uri="{BB962C8B-B14F-4D97-AF65-F5344CB8AC3E}">
        <p14:creationId xmlns:p14="http://schemas.microsoft.com/office/powerpoint/2010/main" val="2592409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48948C-3BFB-E833-D980-5395D3CD0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A017-F4C1-9A4C-3798-1D8A8F81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Lessons from Phase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24A7B-2390-71CB-6270-BB6A8659E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</p:spPr>
        <p:txBody>
          <a:bodyPr>
            <a:normAutofit/>
          </a:bodyPr>
          <a:lstStyle/>
          <a:p>
            <a:r>
              <a:rPr lang="en-GB" sz="2000" dirty="0"/>
              <a:t>Safety mechanisms are essential:</a:t>
            </a:r>
          </a:p>
          <a:p>
            <a:pPr marL="742950" lvl="1" indent="-285750"/>
            <a:r>
              <a:rPr lang="en-GB" sz="2000" dirty="0"/>
              <a:t>locking mechanisms</a:t>
            </a:r>
          </a:p>
          <a:p>
            <a:pPr marL="742950" lvl="1" indent="-285750"/>
            <a:r>
              <a:rPr lang="en-GB" sz="2000" dirty="0"/>
              <a:t>serialized deploys</a:t>
            </a:r>
          </a:p>
          <a:p>
            <a:pPr marL="742950" lvl="1" indent="-285750"/>
            <a:r>
              <a:rPr lang="en-GB" sz="2000" dirty="0"/>
              <a:t>validation checks</a:t>
            </a:r>
          </a:p>
          <a:p>
            <a:pPr marL="742950" lvl="1" indent="-285750"/>
            <a:r>
              <a:rPr lang="en-GB" sz="2000" dirty="0"/>
              <a:t>logs and audit trails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Automation must integrate with operational processes (</a:t>
            </a:r>
            <a:r>
              <a:rPr lang="en-GB" sz="2000" dirty="0" err="1"/>
              <a:t>E.g</a:t>
            </a:r>
            <a:r>
              <a:rPr lang="en-GB" sz="2000" dirty="0"/>
              <a:t>: Network maintenances)</a:t>
            </a:r>
          </a:p>
        </p:txBody>
      </p:sp>
    </p:spTree>
    <p:extLst>
      <p:ext uri="{BB962C8B-B14F-4D97-AF65-F5344CB8AC3E}">
        <p14:creationId xmlns:p14="http://schemas.microsoft.com/office/powerpoint/2010/main" val="2869687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7A00D-FE51-F3C7-F52A-05997867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/>
              <a:t>Our Source of Truth: TSI &amp; ENG-UI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D479D6-43BC-D01D-0BE6-6BFAD6C35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GB" sz="1800" b="1" dirty="0"/>
              <a:t>TSI </a:t>
            </a:r>
            <a:r>
              <a:rPr lang="en-GB" sz="1800" dirty="0">
                <a:solidFill>
                  <a:schemeClr val="bg1"/>
                </a:solidFill>
              </a:rPr>
              <a:t>— our bespoke Source of Truth, holding inventory and service data; It represents the desired state of the network.</a:t>
            </a:r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GB" sz="1800" b="1" dirty="0"/>
              <a:t>ENG-UI </a:t>
            </a:r>
            <a:r>
              <a:rPr lang="en-GB" sz="1800" dirty="0">
                <a:solidFill>
                  <a:schemeClr val="bg1"/>
                </a:solidFill>
              </a:rPr>
              <a:t>— the engineering UI on top of TSI, used by NOC and engineers to perform network-state changes before applying them and to provision services manually</a:t>
            </a:r>
          </a:p>
          <a:p>
            <a:pPr marL="285750" indent="-285750">
              <a:spcAft>
                <a:spcPts val="800"/>
              </a:spcAft>
              <a:buFont typeface="Arial"/>
              <a:buChar char="•"/>
            </a:pPr>
            <a:r>
              <a:rPr lang="en-GB" sz="1800" b="1" dirty="0"/>
              <a:t>Why bespoke </a:t>
            </a:r>
            <a:r>
              <a:rPr lang="en-GB" sz="1800" dirty="0">
                <a:solidFill>
                  <a:schemeClr val="bg1"/>
                </a:solidFill>
              </a:rPr>
              <a:t>— we had a telco's data and technical workflows but not its scale, and nothing on the market fit at the time (today we’d probably use </a:t>
            </a:r>
            <a:r>
              <a:rPr lang="en-GB" sz="1800" dirty="0" err="1">
                <a:solidFill>
                  <a:schemeClr val="bg1"/>
                </a:solidFill>
              </a:rPr>
              <a:t>NetBox</a:t>
            </a:r>
            <a:r>
              <a:rPr lang="en-GB" sz="1800" dirty="0">
                <a:solidFill>
                  <a:schemeClr val="bg1"/>
                </a:solidFill>
              </a:rPr>
              <a:t> or similar)</a:t>
            </a:r>
          </a:p>
        </p:txBody>
      </p:sp>
    </p:spTree>
    <p:extLst>
      <p:ext uri="{BB962C8B-B14F-4D97-AF65-F5344CB8AC3E}">
        <p14:creationId xmlns:p14="http://schemas.microsoft.com/office/powerpoint/2010/main" val="658650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B730B-23B1-C1BC-4B52-31351A809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D4F53-1917-C1E5-6D5E-E412FC8D4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Phase 2 – Next Challenge: Member Driven Automation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ABD59-292D-5843-496F-3FE0490EE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1" y="1522375"/>
            <a:ext cx="4190726" cy="3176100"/>
          </a:xfrm>
        </p:spPr>
        <p:txBody>
          <a:bodyPr>
            <a:normAutofit lnSpcReduction="10000"/>
          </a:bodyPr>
          <a:lstStyle/>
          <a:p>
            <a:r>
              <a:rPr lang="en-GB" sz="1600" dirty="0"/>
              <a:t>Limitations of the first generation (NCA)</a:t>
            </a:r>
          </a:p>
          <a:p>
            <a:pPr lvl="1"/>
            <a:r>
              <a:rPr lang="en-GB" sz="1600" dirty="0"/>
              <a:t>Reliable and safe, but optimised for bulk operational changes</a:t>
            </a:r>
          </a:p>
          <a:p>
            <a:pPr lvl="1"/>
            <a:r>
              <a:rPr lang="en-GB" sz="1600" dirty="0"/>
              <a:t>Execution model too slow for real-time member requests</a:t>
            </a:r>
          </a:p>
          <a:p>
            <a:pPr lvl="1"/>
            <a:r>
              <a:rPr lang="en-GB" sz="1600" dirty="0"/>
              <a:t>Required operator supervision</a:t>
            </a:r>
            <a:br>
              <a:rPr lang="en-GB" sz="1600" dirty="0"/>
            </a:br>
            <a:endParaRPr lang="en-GB" sz="1600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876FDE1-BC40-0E48-C6E3-FF2FE23B7DF8}"/>
              </a:ext>
            </a:extLst>
          </p:cNvPr>
          <p:cNvSpPr txBox="1">
            <a:spLocks/>
          </p:cNvSpPr>
          <p:nvPr/>
        </p:nvSpPr>
        <p:spPr>
          <a:xfrm>
            <a:off x="4641573" y="1524063"/>
            <a:ext cx="4190726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r>
              <a:rPr lang="en-GB" sz="1600" dirty="0"/>
              <a:t>New operational requirement</a:t>
            </a:r>
          </a:p>
          <a:p>
            <a:pPr lvl="1"/>
            <a:r>
              <a:rPr lang="en-GB" sz="1600" dirty="0"/>
              <a:t>Member self-service through the portal</a:t>
            </a:r>
          </a:p>
          <a:p>
            <a:pPr lvl="1"/>
            <a:r>
              <a:rPr lang="en-GB" sz="1600" dirty="0"/>
              <a:t>Faster provisioning workflows</a:t>
            </a:r>
          </a:p>
          <a:p>
            <a:pPr lvl="1"/>
            <a:r>
              <a:rPr lang="en-GB" sz="1600" dirty="0"/>
              <a:t>Unsupervised automation for low-risk changes</a:t>
            </a:r>
            <a:br>
              <a:rPr lang="en-GB" sz="1600" dirty="0"/>
            </a:b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328659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751C0-DB15-3B29-A9F2-A619F0BAB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NCA 2.0</a:t>
            </a:r>
            <a:br>
              <a:rPr lang="en-GB" dirty="0"/>
            </a:b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FF470EE-1AB6-4475-75DC-45FF37B06E3E}"/>
              </a:ext>
            </a:extLst>
          </p:cNvPr>
          <p:cNvGraphicFramePr>
            <a:graphicFrameLocks noGrp="1"/>
          </p:cNvGraphicFramePr>
          <p:nvPr/>
        </p:nvGraphicFramePr>
        <p:xfrm>
          <a:off x="733016" y="1387038"/>
          <a:ext cx="7677968" cy="140585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821602">
                  <a:extLst>
                    <a:ext uri="{9D8B030D-6E8A-4147-A177-3AD203B41FA5}">
                      <a16:colId xmlns:a16="http://schemas.microsoft.com/office/drawing/2014/main" val="2358384046"/>
                    </a:ext>
                  </a:extLst>
                </a:gridCol>
                <a:gridCol w="3856366">
                  <a:extLst>
                    <a:ext uri="{9D8B030D-6E8A-4147-A177-3AD203B41FA5}">
                      <a16:colId xmlns:a16="http://schemas.microsoft.com/office/drawing/2014/main" val="2086047186"/>
                    </a:ext>
                  </a:extLst>
                </a:gridCol>
              </a:tblGrid>
              <a:tr h="404395">
                <a:tc>
                  <a:txBody>
                    <a:bodyPr/>
                    <a:lstStyle/>
                    <a:p>
                      <a:r>
                        <a:rPr lang="en-GB" sz="1600" b="1" dirty="0"/>
                        <a:t>NCA</a:t>
                      </a:r>
                      <a:endParaRPr lang="en-US" sz="1600" dirty="0"/>
                    </a:p>
                  </a:txBody>
                  <a:tcPr marL="86377" marR="86377" marT="43189" marB="43189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NCA 2.0</a:t>
                      </a:r>
                    </a:p>
                  </a:txBody>
                  <a:tcPr marL="86377" marR="86377" marT="43189" marB="43189"/>
                </a:tc>
                <a:extLst>
                  <a:ext uri="{0D108BD9-81ED-4DB2-BD59-A6C34878D82A}">
                    <a16:rowId xmlns:a16="http://schemas.microsoft.com/office/drawing/2014/main" val="3794184391"/>
                  </a:ext>
                </a:extLst>
              </a:tr>
              <a:tr h="332100">
                <a:tc>
                  <a:txBody>
                    <a:bodyPr/>
                    <a:lstStyle/>
                    <a:p>
                      <a:r>
                        <a:rPr lang="en-GB" sz="1600" dirty="0"/>
                        <a:t>supervised</a:t>
                      </a:r>
                      <a:endParaRPr lang="en-US" sz="1600" dirty="0"/>
                    </a:p>
                  </a:txBody>
                  <a:tcPr marL="86377" marR="86377" marT="43189" marB="43189"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unsupervised</a:t>
                      </a:r>
                      <a:endParaRPr lang="en-US" sz="1600" dirty="0"/>
                    </a:p>
                  </a:txBody>
                  <a:tcPr marL="86377" marR="86377" marT="43189" marB="43189"/>
                </a:tc>
                <a:extLst>
                  <a:ext uri="{0D108BD9-81ED-4DB2-BD59-A6C34878D82A}">
                    <a16:rowId xmlns:a16="http://schemas.microsoft.com/office/drawing/2014/main" val="20023662"/>
                  </a:ext>
                </a:extLst>
              </a:tr>
              <a:tr h="332100">
                <a:tc>
                  <a:txBody>
                    <a:bodyPr/>
                    <a:lstStyle/>
                    <a:p>
                      <a:r>
                        <a:rPr lang="en-GB" sz="1600" dirty="0"/>
                        <a:t>synchronous</a:t>
                      </a:r>
                      <a:endParaRPr lang="en-US" sz="1600" dirty="0"/>
                    </a:p>
                  </a:txBody>
                  <a:tcPr marL="86377" marR="86377" marT="43189" marB="4318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asynchronous</a:t>
                      </a:r>
                    </a:p>
                  </a:txBody>
                  <a:tcPr marL="86377" marR="86377" marT="43189" marB="43189"/>
                </a:tc>
                <a:extLst>
                  <a:ext uri="{0D108BD9-81ED-4DB2-BD59-A6C34878D82A}">
                    <a16:rowId xmlns:a16="http://schemas.microsoft.com/office/drawing/2014/main" val="3239540915"/>
                  </a:ext>
                </a:extLst>
              </a:tr>
              <a:tr h="3372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internal ops</a:t>
                      </a:r>
                    </a:p>
                  </a:txBody>
                  <a:tcPr marL="86377" marR="86377" marT="43189" marB="43189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/>
                        <a:t>member facing</a:t>
                      </a:r>
                    </a:p>
                  </a:txBody>
                  <a:tcPr marL="86377" marR="86377" marT="43189" marB="43189"/>
                </a:tc>
                <a:extLst>
                  <a:ext uri="{0D108BD9-81ED-4DB2-BD59-A6C34878D82A}">
                    <a16:rowId xmlns:a16="http://schemas.microsoft.com/office/drawing/2014/main" val="93563395"/>
                  </a:ext>
                </a:extLst>
              </a:tr>
            </a:tbl>
          </a:graphicData>
        </a:graphic>
      </p:graphicFrame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311CC39-0F11-EE5B-63FA-6EE3EB8FF4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3162209"/>
            <a:ext cx="8580850" cy="1296413"/>
          </a:xfrm>
        </p:spPr>
        <p:txBody>
          <a:bodyPr>
            <a:normAutofit/>
          </a:bodyPr>
          <a:lstStyle/>
          <a:p>
            <a:pPr marL="50800" indent="0" algn="ctr">
              <a:buNone/>
            </a:pPr>
            <a:r>
              <a:rPr lang="en-GB" sz="1700" i="1" dirty="0"/>
              <a:t>NCA 2.0 was designed specifically for low-risk automated configuration merges triggered by customer portal.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1936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17ECA949-D0C4-61FD-01A7-4FE33ABB38EA}"/>
              </a:ext>
            </a:extLst>
          </p:cNvPr>
          <p:cNvSpPr txBox="1"/>
          <p:nvPr/>
        </p:nvSpPr>
        <p:spPr>
          <a:xfrm>
            <a:off x="7012062" y="134818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C382AA2-7A97-76A7-7006-77A74F980203}"/>
              </a:ext>
            </a:extLst>
          </p:cNvPr>
          <p:cNvSpPr txBox="1"/>
          <p:nvPr/>
        </p:nvSpPr>
        <p:spPr>
          <a:xfrm>
            <a:off x="1996111" y="2179249"/>
            <a:ext cx="3882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4.b</a:t>
            </a:r>
          </a:p>
        </p:txBody>
      </p:sp>
      <p:sp>
        <p:nvSpPr>
          <p:cNvPr id="3" name="Google Shape;78;p17">
            <a:extLst>
              <a:ext uri="{FF2B5EF4-FFF2-40B4-BE49-F238E27FC236}">
                <a16:creationId xmlns:a16="http://schemas.microsoft.com/office/drawing/2014/main" id="{21D5B0C7-4E95-4059-4909-779E83F16E58}"/>
              </a:ext>
            </a:extLst>
          </p:cNvPr>
          <p:cNvSpPr txBox="1">
            <a:spLocks/>
          </p:cNvSpPr>
          <p:nvPr/>
        </p:nvSpPr>
        <p:spPr>
          <a:xfrm>
            <a:off x="475617" y="1228588"/>
            <a:ext cx="4191000" cy="3402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50800" indent="0">
              <a:buNone/>
            </a:pPr>
            <a:r>
              <a:rPr lang="en-US" dirty="0">
                <a:solidFill>
                  <a:schemeClr val="bg1"/>
                </a:solidFill>
              </a:rPr>
              <a:t>1. API Action</a:t>
            </a:r>
          </a:p>
          <a:p>
            <a:pPr marL="50800" indent="0">
              <a:buNone/>
            </a:pPr>
            <a:r>
              <a:rPr lang="en-US" dirty="0">
                <a:solidFill>
                  <a:schemeClr val="bg1"/>
                </a:solidFill>
              </a:rPr>
              <a:t>        ↓</a:t>
            </a:r>
          </a:p>
          <a:p>
            <a:pPr marL="50800" indent="0">
              <a:buNone/>
            </a:pPr>
            <a:r>
              <a:rPr lang="en-US" dirty="0">
                <a:solidFill>
                  <a:schemeClr val="bg1"/>
                </a:solidFill>
              </a:rPr>
              <a:t>2. Message Queue</a:t>
            </a:r>
          </a:p>
          <a:p>
            <a:pPr marL="50800" indent="0">
              <a:buNone/>
            </a:pPr>
            <a:r>
              <a:rPr lang="en-US" dirty="0">
                <a:solidFill>
                  <a:schemeClr val="bg1"/>
                </a:solidFill>
              </a:rPr>
              <a:t>        ↓</a:t>
            </a:r>
          </a:p>
          <a:p>
            <a:pPr marL="50800" indent="0">
              <a:buNone/>
            </a:pPr>
            <a:r>
              <a:rPr lang="en-US" dirty="0">
                <a:solidFill>
                  <a:schemeClr val="bg1"/>
                </a:solidFill>
              </a:rPr>
              <a:t>3. Worker deploys change</a:t>
            </a:r>
          </a:p>
          <a:p>
            <a:pPr marL="50800" indent="0">
              <a:buNone/>
            </a:pPr>
            <a:r>
              <a:rPr lang="en-US" dirty="0"/>
              <a:t>        ↓</a:t>
            </a:r>
          </a:p>
          <a:p>
            <a:pPr marL="50800" indent="0">
              <a:buNone/>
            </a:pPr>
            <a:r>
              <a:rPr lang="en-US" dirty="0"/>
              <a:t>4. Inventory updated</a:t>
            </a:r>
          </a:p>
          <a:p>
            <a:pPr marL="0" indent="0">
              <a:spcAft>
                <a:spcPts val="1200"/>
              </a:spcAft>
              <a:buFont typeface="Space Mono"/>
              <a:buNone/>
            </a:pP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BC56F9-51CB-7522-41FD-56BCEACD4346}"/>
              </a:ext>
            </a:extLst>
          </p:cNvPr>
          <p:cNvGrpSpPr/>
          <p:nvPr/>
        </p:nvGrpSpPr>
        <p:grpSpPr>
          <a:xfrm>
            <a:off x="4666617" y="445024"/>
            <a:ext cx="4477382" cy="4411653"/>
            <a:chOff x="6100861" y="1553410"/>
            <a:chExt cx="4152669" cy="3849362"/>
          </a:xfrm>
          <a:noFill/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FF926EC-297F-F35A-5002-EE5DC760D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rgbClr val="FFFFFF"/>
                <a:srgbClr val="000000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00861" y="1553410"/>
              <a:ext cx="4152669" cy="3849362"/>
            </a:xfrm>
            <a:prstGeom prst="rect">
              <a:avLst/>
            </a:prstGeom>
            <a:grpFill/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6A28E76-C8C3-D508-2442-C579EB993216}"/>
                </a:ext>
              </a:extLst>
            </p:cNvPr>
            <p:cNvSpPr txBox="1"/>
            <p:nvPr/>
          </p:nvSpPr>
          <p:spPr>
            <a:xfrm>
              <a:off x="8317127" y="3465283"/>
              <a:ext cx="271104" cy="281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5D49C1F-BCD4-0839-C5B4-D5A8B068D4E3}"/>
                </a:ext>
              </a:extLst>
            </p:cNvPr>
            <p:cNvSpPr txBox="1"/>
            <p:nvPr/>
          </p:nvSpPr>
          <p:spPr>
            <a:xfrm>
              <a:off x="8317127" y="4444826"/>
              <a:ext cx="271104" cy="281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2E938B-A2CB-862B-A849-0C4188B78990}"/>
                </a:ext>
              </a:extLst>
            </p:cNvPr>
            <p:cNvSpPr txBox="1"/>
            <p:nvPr/>
          </p:nvSpPr>
          <p:spPr>
            <a:xfrm>
              <a:off x="9156213" y="1999680"/>
              <a:ext cx="426893" cy="281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4.a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C35F15-36D6-9DFE-7894-7194F6EC8E65}"/>
                </a:ext>
              </a:extLst>
            </p:cNvPr>
            <p:cNvSpPr txBox="1"/>
            <p:nvPr/>
          </p:nvSpPr>
          <p:spPr>
            <a:xfrm>
              <a:off x="7078742" y="1999680"/>
              <a:ext cx="426893" cy="28158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4.b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6A28EF-6BB7-59C5-F8D1-F44DFE962D29}"/>
                </a:ext>
              </a:extLst>
            </p:cNvPr>
            <p:cNvSpPr txBox="1"/>
            <p:nvPr/>
          </p:nvSpPr>
          <p:spPr>
            <a:xfrm>
              <a:off x="8317127" y="2507337"/>
              <a:ext cx="328786" cy="28158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DFBF9C-ECCF-5DCA-5CCC-521C6DE77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NCA 2.0 Architecture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41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8FD7-BADF-FCEE-365C-926053A97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Phase 3 – Service Automation</a:t>
            </a:r>
            <a:br>
              <a:rPr lang="en-GB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8821B-72B0-D4D8-EDD1-BBB97DB2ED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900" dirty="0"/>
              <a:t>Configuration automation alone was </a:t>
            </a:r>
            <a:r>
              <a:rPr lang="en-GB" sz="1900" b="1" dirty="0"/>
              <a:t>not sufficient</a:t>
            </a:r>
          </a:p>
          <a:p>
            <a:r>
              <a:rPr lang="en-GB" sz="1900" dirty="0"/>
              <a:t>Service provisioning required coordination across multiple systems</a:t>
            </a:r>
          </a:p>
          <a:p>
            <a:r>
              <a:rPr lang="en-GB" sz="1900" dirty="0"/>
              <a:t>Systems involved:</a:t>
            </a:r>
          </a:p>
          <a:p>
            <a:pPr lvl="1"/>
            <a:r>
              <a:rPr lang="en-GB" sz="1900" dirty="0"/>
              <a:t>Member portal (and IX-API)</a:t>
            </a:r>
          </a:p>
          <a:p>
            <a:pPr lvl="1"/>
            <a:r>
              <a:rPr lang="en-GB" sz="1900" dirty="0"/>
              <a:t>BSS inventory (CRM)</a:t>
            </a:r>
          </a:p>
          <a:p>
            <a:pPr lvl="1"/>
            <a:r>
              <a:rPr lang="en-GB" sz="1900" dirty="0"/>
              <a:t>OSS inventory (</a:t>
            </a:r>
            <a:r>
              <a:rPr lang="en-GB" sz="1900" dirty="0" err="1"/>
              <a:t>SoT</a:t>
            </a:r>
            <a:r>
              <a:rPr lang="en-GB" sz="1900" dirty="0"/>
              <a:t>) (TSI / </a:t>
            </a:r>
            <a:r>
              <a:rPr lang="en-GB" sz="1900" dirty="0" err="1"/>
              <a:t>Cablesolve</a:t>
            </a:r>
            <a:r>
              <a:rPr lang="en-GB" sz="1900" dirty="0"/>
              <a:t>)</a:t>
            </a:r>
          </a:p>
          <a:p>
            <a:pPr lvl="1"/>
            <a:r>
              <a:rPr lang="en-GB" sz="1900" dirty="0"/>
              <a:t>Ticketing systems</a:t>
            </a:r>
          </a:p>
        </p:txBody>
      </p:sp>
    </p:spTree>
    <p:extLst>
      <p:ext uri="{BB962C8B-B14F-4D97-AF65-F5344CB8AC3E}">
        <p14:creationId xmlns:p14="http://schemas.microsoft.com/office/powerpoint/2010/main" val="186086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79848-858C-859C-C714-E1F50D214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Order Management System (OMS)</a:t>
            </a:r>
            <a:br>
              <a:rPr lang="en-GB" dirty="0"/>
            </a:b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AC95571-0FB6-FF59-0CAF-966851373133}"/>
              </a:ext>
            </a:extLst>
          </p:cNvPr>
          <p:cNvGrpSpPr/>
          <p:nvPr/>
        </p:nvGrpSpPr>
        <p:grpSpPr>
          <a:xfrm>
            <a:off x="3065929" y="925159"/>
            <a:ext cx="6078072" cy="3999234"/>
            <a:chOff x="2916836" y="1017725"/>
            <a:chExt cx="6035782" cy="36807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8A28D8F-B935-858D-67A7-B42AFF6DE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rgbClr val="FFFFFF"/>
                <a:srgbClr val="000000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16836" y="1115697"/>
              <a:ext cx="6035782" cy="358277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32F9FF7-6925-351F-2702-E25C8DE0B80A}"/>
                </a:ext>
              </a:extLst>
            </p:cNvPr>
            <p:cNvSpPr txBox="1"/>
            <p:nvPr/>
          </p:nvSpPr>
          <p:spPr>
            <a:xfrm>
              <a:off x="8539997" y="2168086"/>
              <a:ext cx="292303" cy="322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A1E582E-5F12-674C-FF14-9F1DF1F65597}"/>
                </a:ext>
              </a:extLst>
            </p:cNvPr>
            <p:cNvSpPr txBox="1"/>
            <p:nvPr/>
          </p:nvSpPr>
          <p:spPr>
            <a:xfrm>
              <a:off x="6837321" y="4375753"/>
              <a:ext cx="292303" cy="322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BD2E42-261E-AFC1-9602-51F275A189AE}"/>
                </a:ext>
              </a:extLst>
            </p:cNvPr>
            <p:cNvSpPr txBox="1"/>
            <p:nvPr/>
          </p:nvSpPr>
          <p:spPr>
            <a:xfrm>
              <a:off x="6764505" y="1017725"/>
              <a:ext cx="29230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F8DB23-B8F4-2305-090A-C02BA131D0A7}"/>
                </a:ext>
              </a:extLst>
            </p:cNvPr>
            <p:cNvSpPr txBox="1"/>
            <p:nvPr/>
          </p:nvSpPr>
          <p:spPr>
            <a:xfrm>
              <a:off x="2916836" y="2168086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C01A6CE-350E-E412-2A91-F8CDB11D4F61}"/>
              </a:ext>
            </a:extLst>
          </p:cNvPr>
          <p:cNvSpPr txBox="1"/>
          <p:nvPr/>
        </p:nvSpPr>
        <p:spPr>
          <a:xfrm>
            <a:off x="311700" y="1415961"/>
            <a:ext cx="301136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1. Store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2. Inventory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3. Quality Assurance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4. Provisioning</a:t>
            </a:r>
          </a:p>
        </p:txBody>
      </p:sp>
    </p:spTree>
    <p:extLst>
      <p:ext uri="{BB962C8B-B14F-4D97-AF65-F5344CB8AC3E}">
        <p14:creationId xmlns:p14="http://schemas.microsoft.com/office/powerpoint/2010/main" val="2594228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7B59-9277-0C0D-5429-DBE7641F2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OMS Architecture</a:t>
            </a:r>
            <a:br>
              <a:rPr lang="en-GB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8A965-3C93-974C-7A9A-1B6085541C8C}"/>
              </a:ext>
            </a:extLst>
          </p:cNvPr>
          <p:cNvSpPr txBox="1"/>
          <p:nvPr/>
        </p:nvSpPr>
        <p:spPr>
          <a:xfrm>
            <a:off x="457200" y="990600"/>
            <a:ext cx="4239491" cy="403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1. Order submission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2. OMS processes order through lifecycle queues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3. Execution on impacted systems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        ↓</a:t>
            </a:r>
          </a:p>
          <a:p>
            <a:r>
              <a:rPr lang="en-US" sz="2400" dirty="0">
                <a:solidFill>
                  <a:schemeClr val="bg1"/>
                </a:solidFill>
                <a:latin typeface="Space Mono" panose="02010509030202000204" pitchFamily="49" charset="77"/>
              </a:rPr>
              <a:t>4. Status updates</a:t>
            </a:r>
          </a:p>
          <a:p>
            <a:endParaRPr lang="en-US" sz="2400" dirty="0">
              <a:solidFill>
                <a:schemeClr val="bg1"/>
              </a:solidFill>
              <a:latin typeface="Space Mono" panose="02010509030202000204" pitchFamily="49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D174437-0492-7314-BC0A-E092C4F743BD}"/>
              </a:ext>
            </a:extLst>
          </p:cNvPr>
          <p:cNvGrpSpPr/>
          <p:nvPr/>
        </p:nvGrpSpPr>
        <p:grpSpPr>
          <a:xfrm>
            <a:off x="4696691" y="0"/>
            <a:ext cx="4322618" cy="5140410"/>
            <a:chOff x="4696691" y="0"/>
            <a:chExt cx="4322618" cy="514041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3B7908-7983-8531-A858-69C0AC961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rgbClr val="FFFFFF"/>
                <a:srgbClr val="000000"/>
              </a:duotone>
            </a:blip>
            <a:stretch>
              <a:fillRect/>
            </a:stretch>
          </p:blipFill>
          <p:spPr>
            <a:xfrm>
              <a:off x="4696691" y="0"/>
              <a:ext cx="4322618" cy="514041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8D22456-7921-E20F-EC44-A6C4B4633EAE}"/>
                </a:ext>
              </a:extLst>
            </p:cNvPr>
            <p:cNvSpPr txBox="1"/>
            <p:nvPr/>
          </p:nvSpPr>
          <p:spPr>
            <a:xfrm>
              <a:off x="7840360" y="2657816"/>
              <a:ext cx="292303" cy="322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8574C9B-34EE-CCA7-B0D3-B790E1FCA59D}"/>
                </a:ext>
              </a:extLst>
            </p:cNvPr>
            <p:cNvSpPr txBox="1"/>
            <p:nvPr/>
          </p:nvSpPr>
          <p:spPr>
            <a:xfrm>
              <a:off x="6774890" y="3861758"/>
              <a:ext cx="292303" cy="3227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56C3B99-705D-D756-83FA-CA93FA089BE2}"/>
                </a:ext>
              </a:extLst>
            </p:cNvPr>
            <p:cNvSpPr txBox="1"/>
            <p:nvPr/>
          </p:nvSpPr>
          <p:spPr>
            <a:xfrm>
              <a:off x="8406731" y="2324725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3E7AE36-8E5C-95BA-F7DF-24CDD231AB75}"/>
                </a:ext>
              </a:extLst>
            </p:cNvPr>
            <p:cNvSpPr txBox="1"/>
            <p:nvPr/>
          </p:nvSpPr>
          <p:spPr>
            <a:xfrm>
              <a:off x="6777929" y="882206"/>
              <a:ext cx="354495" cy="322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531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1E37-AF7D-0D26-14A0-388070A4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dirty="0"/>
              <a:t>From OMS to Self-Service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9AEB1-3518-183D-F81F-C4638FD02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marL="0" indent="0">
              <a:spcAft>
                <a:spcPts val="700"/>
              </a:spcAft>
              <a:buNone/>
            </a:pPr>
            <a:r>
              <a:rPr lang="en-GB" sz="1700" i="1" dirty="0"/>
              <a:t>With OMS in place, we could finally open provisioning up to members </a:t>
            </a:r>
            <a:br>
              <a:rPr lang="en-GB" sz="1700" i="1" dirty="0"/>
            </a:br>
            <a:endParaRPr lang="en-GB" sz="1700" i="1" dirty="0"/>
          </a:p>
          <a:p>
            <a:pPr marL="285750" indent="-285750">
              <a:spcAft>
                <a:spcPts val="700"/>
              </a:spcAft>
              <a:buFont typeface="Arial"/>
              <a:buChar char="•"/>
            </a:pPr>
            <a:r>
              <a:rPr lang="en-GB" sz="1700" b="1" dirty="0"/>
              <a:t>In practice, provisioning ran through ENG-UI </a:t>
            </a:r>
            <a:r>
              <a:rPr lang="en-GB" sz="1700" dirty="0">
                <a:solidFill>
                  <a:schemeClr val="bg1"/>
                </a:solidFill>
              </a:rPr>
              <a:t>— NOC carried out the provisioning workflows by hand and deployed the changes via NCA</a:t>
            </a:r>
          </a:p>
          <a:p>
            <a:pPr marL="285750" indent="-285750">
              <a:spcAft>
                <a:spcPts val="700"/>
              </a:spcAft>
              <a:buFont typeface="Arial"/>
              <a:buChar char="•"/>
            </a:pPr>
            <a:r>
              <a:rPr lang="en-GB" sz="1700" b="1" dirty="0"/>
              <a:t>With OMS we started cannibalising the manual steps </a:t>
            </a:r>
            <a:r>
              <a:rPr lang="en-GB" sz="1700" dirty="0">
                <a:solidFill>
                  <a:schemeClr val="bg1"/>
                </a:solidFill>
              </a:rPr>
              <a:t>— automating them away one by one, moving NOC from doing the work to handling exceptions</a:t>
            </a:r>
          </a:p>
          <a:p>
            <a:pPr marL="285750" indent="-285750">
              <a:spcAft>
                <a:spcPts val="700"/>
              </a:spcAft>
              <a:buFont typeface="Arial"/>
              <a:buChar char="•"/>
            </a:pPr>
            <a:r>
              <a:rPr lang="en-GB" sz="1700" b="1" dirty="0"/>
              <a:t>Then we moved to the harder cases </a:t>
            </a:r>
            <a:r>
              <a:rPr lang="en-GB" sz="1700" dirty="0">
                <a:solidFill>
                  <a:schemeClr val="bg1"/>
                </a:solidFill>
              </a:rPr>
              <a:t>— some workflows can't be fully automated — which is where hybrid automation comes in</a:t>
            </a:r>
          </a:p>
        </p:txBody>
      </p:sp>
    </p:spTree>
    <p:extLst>
      <p:ext uri="{BB962C8B-B14F-4D97-AF65-F5344CB8AC3E}">
        <p14:creationId xmlns:p14="http://schemas.microsoft.com/office/powerpoint/2010/main" val="1140902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0A130-79E1-CAE6-BBF8-AC1EF358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Hybrid Automation: The Pause–Resume Model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928AAF-6288-E451-AC06-20C838E22F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585758"/>
            <a:ext cx="8520600" cy="3416400"/>
          </a:xfrm>
        </p:spPr>
        <p:txBody>
          <a:bodyPr/>
          <a:lstStyle/>
          <a:p>
            <a:r>
              <a:rPr lang="en-GB" sz="1600" dirty="0"/>
              <a:t>Some service workflows require external actions before automation can proceed.</a:t>
            </a:r>
            <a:endParaRPr lang="en-GB" sz="1600" b="1" dirty="0"/>
          </a:p>
          <a:p>
            <a:r>
              <a:rPr lang="en-GB" sz="1600" dirty="0"/>
              <a:t>Pause–Resume automation model</a:t>
            </a:r>
          </a:p>
          <a:p>
            <a:pPr lvl="1"/>
            <a:r>
              <a:rPr lang="en-GB" sz="1600" dirty="0"/>
              <a:t>OMS pauses the workflow when external action is required</a:t>
            </a:r>
          </a:p>
          <a:p>
            <a:pPr lvl="1"/>
            <a:r>
              <a:rPr lang="en-GB" sz="1600" dirty="0"/>
              <a:t>Automation resumes automatically once the condition is satisfied</a:t>
            </a:r>
          </a:p>
          <a:p>
            <a:r>
              <a:rPr lang="en-GB" sz="1600" dirty="0"/>
              <a:t>Actors involved</a:t>
            </a:r>
          </a:p>
          <a:p>
            <a:pPr lvl="1"/>
            <a:r>
              <a:rPr lang="en-GB" sz="1600" dirty="0"/>
              <a:t>Members via Portal</a:t>
            </a:r>
          </a:p>
          <a:p>
            <a:pPr lvl="1"/>
            <a:r>
              <a:rPr lang="en-GB" sz="1600" dirty="0"/>
              <a:t>Operations via ENG-UI — the engineering UI on top of TSI</a:t>
            </a:r>
          </a:p>
        </p:txBody>
      </p:sp>
    </p:spTree>
    <p:extLst>
      <p:ext uri="{BB962C8B-B14F-4D97-AF65-F5344CB8AC3E}">
        <p14:creationId xmlns:p14="http://schemas.microsoft.com/office/powerpoint/2010/main" val="25397626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9F8FD-F962-EB14-CD79-F98BB2D48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87722-EC44-58D6-00D6-C15CFFFC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Hybrid Automation: Use Cases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A143A3-04F4-C7DC-66E8-26978A603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</p:spPr>
        <p:txBody>
          <a:bodyPr/>
          <a:lstStyle/>
          <a:p>
            <a:r>
              <a:rPr lang="en-GB" sz="1600" b="1" dirty="0"/>
              <a:t>Quarantine testing</a:t>
            </a:r>
          </a:p>
          <a:p>
            <a:pPr lvl="1"/>
            <a:r>
              <a:rPr lang="en-GB" sz="1600" dirty="0"/>
              <a:t>Members must verify configuration on their router before activation</a:t>
            </a:r>
          </a:p>
          <a:p>
            <a:r>
              <a:rPr lang="en-GB" sz="1600" b="1" dirty="0"/>
              <a:t>Private VLAN provisioning</a:t>
            </a:r>
          </a:p>
          <a:p>
            <a:pPr lvl="1"/>
            <a:r>
              <a:rPr lang="en-GB" sz="1600" dirty="0"/>
              <a:t>Automation pauses until the invited member accepts the connection</a:t>
            </a:r>
          </a:p>
          <a:p>
            <a:r>
              <a:rPr lang="en-GB" sz="1600" b="1" dirty="0"/>
              <a:t>Physical port provisioning</a:t>
            </a:r>
          </a:p>
          <a:p>
            <a:pPr lvl="1"/>
            <a:r>
              <a:rPr lang="en-GB" sz="1600" dirty="0"/>
              <a:t>NOC performs patching or ODF configuration before deployment</a:t>
            </a:r>
          </a:p>
        </p:txBody>
      </p:sp>
    </p:spTree>
    <p:extLst>
      <p:ext uri="{BB962C8B-B14F-4D97-AF65-F5344CB8AC3E}">
        <p14:creationId xmlns:p14="http://schemas.microsoft.com/office/powerpoint/2010/main" val="1994379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0533F-DD86-F961-55FA-07278B00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9E45-E5D1-9ED4-CF6D-A149CC880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Example: Automated Quarantine Testing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3F320-D5D2-D93A-497D-F53D6649E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533719"/>
            <a:ext cx="8520600" cy="34164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GB" dirty="0"/>
              <a:t>Before activating a new peering service — or when modifying critical parameters (e.g. MAC address) — the port is placed in a </a:t>
            </a:r>
            <a:r>
              <a:rPr lang="en-GB" b="1" dirty="0"/>
              <a:t>quarantine VLAN</a:t>
            </a:r>
            <a:r>
              <a:rPr lang="en-GB" dirty="0"/>
              <a:t>.</a:t>
            </a:r>
            <a:br>
              <a:rPr lang="en-GB" dirty="0"/>
            </a:br>
            <a:endParaRPr lang="en-GB" dirty="0"/>
          </a:p>
          <a:p>
            <a:r>
              <a:rPr lang="en-GB" dirty="0"/>
              <a:t>Automated workflow</a:t>
            </a:r>
          </a:p>
          <a:p>
            <a:pPr lvl="1"/>
            <a:r>
              <a:rPr lang="en-GB" dirty="0"/>
              <a:t>Port provisioned in </a:t>
            </a:r>
            <a:r>
              <a:rPr lang="en-GB" b="1" dirty="0"/>
              <a:t>quarantine mode</a:t>
            </a:r>
            <a:endParaRPr lang="en-GB" dirty="0"/>
          </a:p>
          <a:p>
            <a:pPr lvl="1"/>
            <a:r>
              <a:rPr lang="en-GB" dirty="0"/>
              <a:t>OMS </a:t>
            </a:r>
            <a:r>
              <a:rPr lang="en-GB" b="1" dirty="0"/>
              <a:t>pauses provisioning workflow</a:t>
            </a:r>
            <a:endParaRPr lang="en-GB" dirty="0"/>
          </a:p>
          <a:p>
            <a:pPr lvl="1"/>
            <a:r>
              <a:rPr lang="en-GB" dirty="0"/>
              <a:t>Member validates router configuration</a:t>
            </a:r>
          </a:p>
          <a:p>
            <a:pPr lvl="1"/>
            <a:r>
              <a:rPr lang="en-GB" dirty="0"/>
              <a:t>Member resumes provisioning via </a:t>
            </a:r>
            <a:r>
              <a:rPr lang="en-GB" b="1" dirty="0"/>
              <a:t>Portal</a:t>
            </a:r>
            <a:endParaRPr lang="en-GB" dirty="0"/>
          </a:p>
          <a:p>
            <a:pPr lvl="1"/>
            <a:r>
              <a:rPr lang="en-GB" dirty="0"/>
              <a:t>Automation completes service activation</a:t>
            </a:r>
            <a:br>
              <a:rPr lang="en-GB" dirty="0"/>
            </a:b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96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21FC0-3235-97F6-A71A-A6D36FB9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Route Server Automation (RSA): Scope &amp; Architecture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525A9-5155-0781-43AF-A81ACAA1A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498035"/>
            <a:ext cx="8520600" cy="3416400"/>
          </a:xfrm>
        </p:spPr>
        <p:txBody>
          <a:bodyPr>
            <a:normAutofit/>
          </a:bodyPr>
          <a:lstStyle/>
          <a:p>
            <a:r>
              <a:rPr lang="en-GB" sz="2000" b="1" dirty="0"/>
              <a:t>Automation beyond switching</a:t>
            </a:r>
          </a:p>
          <a:p>
            <a:pPr lvl="1"/>
            <a:r>
              <a:rPr lang="en-GB" sz="2000" dirty="0"/>
              <a:t>Management of thousands of BGP sessions</a:t>
            </a:r>
          </a:p>
          <a:p>
            <a:pPr lvl="1"/>
            <a:r>
              <a:rPr lang="en-GB" sz="2000" dirty="0"/>
              <a:t>Automated route server configuration</a:t>
            </a:r>
          </a:p>
          <a:p>
            <a:r>
              <a:rPr lang="en-GB" sz="2000" b="1" dirty="0"/>
              <a:t>Shared automation architecture</a:t>
            </a:r>
          </a:p>
          <a:p>
            <a:pPr lvl="1"/>
            <a:r>
              <a:rPr lang="en-GB" sz="2000" dirty="0"/>
              <a:t>Built on the same </a:t>
            </a:r>
            <a:r>
              <a:rPr lang="en-GB" sz="2000" b="1" dirty="0"/>
              <a:t>event-driven messaging system</a:t>
            </a:r>
          </a:p>
          <a:p>
            <a:pPr lvl="1"/>
            <a:r>
              <a:rPr lang="en-GB" sz="2000" dirty="0"/>
              <a:t>Asynchronous execution model</a:t>
            </a:r>
          </a:p>
        </p:txBody>
      </p:sp>
    </p:spTree>
    <p:extLst>
      <p:ext uri="{BB962C8B-B14F-4D97-AF65-F5344CB8AC3E}">
        <p14:creationId xmlns:p14="http://schemas.microsoft.com/office/powerpoint/2010/main" val="33905249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A23FC-B033-63C1-3E79-8BBF3C896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ACFE2-8A8A-996D-6960-A80B18DCC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Route Server Automation (RSA): Config Model &amp; Impact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ABE61D-E748-1479-407D-49248E343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498035"/>
            <a:ext cx="8520600" cy="3416400"/>
          </a:xfrm>
        </p:spPr>
        <p:txBody>
          <a:bodyPr>
            <a:normAutofit/>
          </a:bodyPr>
          <a:lstStyle/>
          <a:p>
            <a:r>
              <a:rPr lang="en-GB" sz="2000" b="1" dirty="0"/>
              <a:t>Different configuration model</a:t>
            </a:r>
          </a:p>
          <a:p>
            <a:pPr lvl="1"/>
            <a:r>
              <a:rPr lang="en-GB" sz="2000" dirty="0"/>
              <a:t>Configuration </a:t>
            </a:r>
            <a:r>
              <a:rPr lang="en-GB" sz="2000" b="1" dirty="0"/>
              <a:t>compiled dynamically</a:t>
            </a:r>
          </a:p>
          <a:p>
            <a:pPr lvl="1"/>
            <a:r>
              <a:rPr lang="en-GB" sz="2000" dirty="0"/>
              <a:t>Combines internal inventory with public routing datasets</a:t>
            </a:r>
          </a:p>
          <a:p>
            <a:r>
              <a:rPr lang="en-GB" sz="2000" b="1" dirty="0"/>
              <a:t>Operational impact</a:t>
            </a:r>
          </a:p>
          <a:p>
            <a:pPr lvl="1"/>
            <a:r>
              <a:rPr lang="en-GB" sz="2000" dirty="0"/>
              <a:t>Reduced manual management of BGP sessions</a:t>
            </a:r>
          </a:p>
          <a:p>
            <a:pPr lvl="1"/>
            <a:r>
              <a:rPr lang="en-GB" sz="2000" dirty="0"/>
              <a:t>Consistent route server configuration across fabrics</a:t>
            </a:r>
          </a:p>
        </p:txBody>
      </p:sp>
    </p:spTree>
    <p:extLst>
      <p:ext uri="{BB962C8B-B14F-4D97-AF65-F5344CB8AC3E}">
        <p14:creationId xmlns:p14="http://schemas.microsoft.com/office/powerpoint/2010/main" val="35111457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FDDF0-A683-EAF1-FD3E-A351D627F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LINX Network Automation Ecosystem</a:t>
            </a:r>
          </a:p>
        </p:txBody>
      </p:sp>
      <p:sp>
        <p:nvSpPr>
          <p:cNvPr id="100" name="Layer SERVICE INTERFACES"/>
          <p:cNvSpPr/>
          <p:nvPr/>
        </p:nvSpPr>
        <p:spPr>
          <a:xfrm>
            <a:off x="317500" y="1296643"/>
            <a:ext cx="5969000" cy="810867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SERVICE INTERFACES</a:t>
            </a:r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Member Portal  ·  IX-API  ·  ENG-UI</a:t>
            </a:r>
          </a:p>
        </p:txBody>
      </p:sp>
      <p:sp>
        <p:nvSpPr>
          <p:cNvPr id="101" name="Layer ORCHESTRATION"/>
          <p:cNvSpPr/>
          <p:nvPr/>
        </p:nvSpPr>
        <p:spPr>
          <a:xfrm>
            <a:off x="317500" y="2236443"/>
            <a:ext cx="5969000" cy="810867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ORCHESTRATION</a:t>
            </a:r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OMS — service lifecycle management</a:t>
            </a:r>
          </a:p>
        </p:txBody>
      </p:sp>
      <p:sp>
        <p:nvSpPr>
          <p:cNvPr id="102" name="Layer AUTOMATION ENGINES"/>
          <p:cNvSpPr/>
          <p:nvPr/>
        </p:nvSpPr>
        <p:spPr>
          <a:xfrm>
            <a:off x="317500" y="3176243"/>
            <a:ext cx="5969000" cy="810867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AUTOMATION ENGINES</a:t>
            </a:r>
          </a:p>
          <a:p>
            <a:pPr algn="ctr">
              <a:buNone/>
            </a:pPr>
            <a:r>
              <a:rPr lang="en-GB" dirty="0">
                <a:solidFill>
                  <a:srgbClr val="212121"/>
                </a:solidFill>
              </a:rPr>
              <a:t>NCA  ·  NCA </a:t>
            </a:r>
            <a:r>
              <a:rPr lang="en-GB" sz="1600" dirty="0">
                <a:solidFill>
                  <a:srgbClr val="212121"/>
                </a:solidFill>
              </a:rPr>
              <a:t>2.0 (switching)  ·  RSA (route servers)</a:t>
            </a:r>
          </a:p>
        </p:txBody>
      </p:sp>
      <p:sp>
        <p:nvSpPr>
          <p:cNvPr id="103" name="Layer NETWORK INFRASTRUCTURE"/>
          <p:cNvSpPr/>
          <p:nvPr/>
        </p:nvSpPr>
        <p:spPr>
          <a:xfrm>
            <a:off x="317500" y="4116043"/>
            <a:ext cx="5969000" cy="810867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NETWORK INFRASTRUCTURE</a:t>
            </a:r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Switching fabric  ·  Route servers</a:t>
            </a:r>
          </a:p>
        </p:txBody>
      </p:sp>
      <p:sp>
        <p:nvSpPr>
          <p:cNvPr id="104" name="Arrow"/>
          <p:cNvSpPr/>
          <p:nvPr/>
        </p:nvSpPr>
        <p:spPr>
          <a:xfrm>
            <a:off x="3213100" y="2112065"/>
            <a:ext cx="232878" cy="11982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5" name="Arrow"/>
          <p:cNvSpPr/>
          <p:nvPr/>
        </p:nvSpPr>
        <p:spPr>
          <a:xfrm>
            <a:off x="3213100" y="3051865"/>
            <a:ext cx="232878" cy="119823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6" name="Arrow"/>
          <p:cNvSpPr/>
          <p:nvPr/>
        </p:nvSpPr>
        <p:spPr>
          <a:xfrm>
            <a:off x="3213100" y="3991666"/>
            <a:ext cx="232878" cy="124378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7" name="Supporting Systems"/>
          <p:cNvSpPr/>
          <p:nvPr/>
        </p:nvSpPr>
        <p:spPr>
          <a:xfrm>
            <a:off x="6477000" y="1333500"/>
            <a:ext cx="2349500" cy="359341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FF41"/>
            </a:solidFill>
          </a:ln>
        </p:spPr>
        <p:txBody>
          <a:bodyPr wrap="square" lIns="91440" tIns="91440" rIns="91440" bIns="91440" anchor="t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SUPPORTING</a:t>
            </a:r>
          </a:p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SYSTEMS</a:t>
            </a:r>
          </a:p>
          <a:p>
            <a:pPr algn="ctr">
              <a:buNone/>
            </a:pPr>
            <a:endParaRPr lang="en-GB" sz="1600"/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CRM / BSS</a:t>
            </a:r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OSS inventory</a:t>
            </a:r>
          </a:p>
          <a:p>
            <a:pPr algn="ctr">
              <a:buNone/>
            </a:pPr>
            <a:r>
              <a:rPr lang="en-GB" sz="1600" dirty="0">
                <a:solidFill>
                  <a:srgbClr val="212121"/>
                </a:solidFill>
              </a:rPr>
              <a:t>Ticketing</a:t>
            </a:r>
          </a:p>
        </p:txBody>
      </p:sp>
    </p:spTree>
    <p:extLst>
      <p:ext uri="{BB962C8B-B14F-4D97-AF65-F5344CB8AC3E}">
        <p14:creationId xmlns:p14="http://schemas.microsoft.com/office/powerpoint/2010/main" val="9250566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C33F8-B764-7D8B-2BF1-C4F82F33C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7578-1C4E-20A0-6D5E-8EF1CCB16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Mapping Our Architecture to the NAF Reference Framework</a:t>
            </a:r>
          </a:p>
        </p:txBody>
      </p:sp>
      <p:sp>
        <p:nvSpPr>
          <p:cNvPr id="100" name="Header NAF FRAMEWORK"/>
          <p:cNvSpPr/>
          <p:nvPr/>
        </p:nvSpPr>
        <p:spPr>
          <a:xfrm>
            <a:off x="762000" y="1506329"/>
            <a:ext cx="32385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600" b="1" dirty="0">
                <a:solidFill>
                  <a:srgbClr val="EEFF41"/>
                </a:solidFill>
              </a:rPr>
              <a:t>NAF FRAMEWORK</a:t>
            </a:r>
          </a:p>
        </p:txBody>
      </p:sp>
      <p:sp>
        <p:nvSpPr>
          <p:cNvPr id="101" name="Header LINX IMPLEMENTATION"/>
          <p:cNvSpPr/>
          <p:nvPr/>
        </p:nvSpPr>
        <p:spPr>
          <a:xfrm>
            <a:off x="5143500" y="1506329"/>
            <a:ext cx="3238500" cy="355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en-GB" sz="1600" b="1" dirty="0">
                <a:solidFill>
                  <a:srgbClr val="EEFF41"/>
                </a:solidFill>
              </a:rPr>
              <a:t>LINX IMPLEMENTATION</a:t>
            </a:r>
          </a:p>
        </p:txBody>
      </p:sp>
      <p:sp>
        <p:nvSpPr>
          <p:cNvPr id="102" name="NAF User / Systems Interface"/>
          <p:cNvSpPr/>
          <p:nvPr/>
        </p:nvSpPr>
        <p:spPr>
          <a:xfrm>
            <a:off x="762000" y="1958007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EFF41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User / Systems Interface</a:t>
            </a:r>
          </a:p>
        </p:txBody>
      </p:sp>
      <p:sp>
        <p:nvSpPr>
          <p:cNvPr id="103" name="LINX Portal  ·  IX-API  ·  ENG-UI"/>
          <p:cNvSpPr/>
          <p:nvPr/>
        </p:nvSpPr>
        <p:spPr>
          <a:xfrm>
            <a:off x="5143500" y="1948068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Portal  ·  IX-API  ·  ENG-UI</a:t>
            </a:r>
          </a:p>
        </p:txBody>
      </p:sp>
      <p:sp>
        <p:nvSpPr>
          <p:cNvPr id="104" name="MapArrow"/>
          <p:cNvSpPr/>
          <p:nvPr/>
        </p:nvSpPr>
        <p:spPr>
          <a:xfrm>
            <a:off x="4333461" y="2180197"/>
            <a:ext cx="457200" cy="21049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5" name="NAF Automation Orchestration"/>
          <p:cNvSpPr/>
          <p:nvPr/>
        </p:nvSpPr>
        <p:spPr>
          <a:xfrm>
            <a:off x="762000" y="2705651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EFF41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Automation Orchestration</a:t>
            </a:r>
          </a:p>
        </p:txBody>
      </p:sp>
      <p:sp>
        <p:nvSpPr>
          <p:cNvPr id="106" name="LINX OMS (Order Management System)"/>
          <p:cNvSpPr/>
          <p:nvPr/>
        </p:nvSpPr>
        <p:spPr>
          <a:xfrm>
            <a:off x="5143500" y="2685773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OMS (Order Management System)</a:t>
            </a:r>
          </a:p>
        </p:txBody>
      </p:sp>
      <p:sp>
        <p:nvSpPr>
          <p:cNvPr id="107" name="MapArrow"/>
          <p:cNvSpPr/>
          <p:nvPr/>
        </p:nvSpPr>
        <p:spPr>
          <a:xfrm>
            <a:off x="4333461" y="2907963"/>
            <a:ext cx="457200" cy="21049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8" name="NAF Automation Engines"/>
          <p:cNvSpPr/>
          <p:nvPr/>
        </p:nvSpPr>
        <p:spPr>
          <a:xfrm>
            <a:off x="762000" y="3433417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EFF41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Automation Engines</a:t>
            </a:r>
          </a:p>
        </p:txBody>
      </p:sp>
      <p:sp>
        <p:nvSpPr>
          <p:cNvPr id="109" name="LINX NCA 2.0  ·  RSA"/>
          <p:cNvSpPr/>
          <p:nvPr/>
        </p:nvSpPr>
        <p:spPr>
          <a:xfrm>
            <a:off x="5143500" y="3433417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b="1" dirty="0">
                <a:solidFill>
                  <a:srgbClr val="212121"/>
                </a:solidFill>
              </a:rPr>
              <a:t>NCA · NCA </a:t>
            </a:r>
            <a:r>
              <a:rPr lang="en-GB" sz="1600" b="1" dirty="0">
                <a:solidFill>
                  <a:srgbClr val="212121"/>
                </a:solidFill>
              </a:rPr>
              <a:t>2.0  ·  RSA</a:t>
            </a:r>
          </a:p>
        </p:txBody>
      </p:sp>
      <p:sp>
        <p:nvSpPr>
          <p:cNvPr id="110" name="MapArrow"/>
          <p:cNvSpPr/>
          <p:nvPr/>
        </p:nvSpPr>
        <p:spPr>
          <a:xfrm>
            <a:off x="4333461" y="3655607"/>
            <a:ext cx="457200" cy="21049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1" name="NAF Network Infrastructure"/>
          <p:cNvSpPr/>
          <p:nvPr/>
        </p:nvSpPr>
        <p:spPr>
          <a:xfrm>
            <a:off x="762000" y="4171122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EFF41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Network Infrastructure</a:t>
            </a:r>
          </a:p>
        </p:txBody>
      </p:sp>
      <p:sp>
        <p:nvSpPr>
          <p:cNvPr id="112" name="LINX Network Devices"/>
          <p:cNvSpPr/>
          <p:nvPr/>
        </p:nvSpPr>
        <p:spPr>
          <a:xfrm>
            <a:off x="5143500" y="4171122"/>
            <a:ext cx="3238500" cy="654878"/>
          </a:xfrm>
          <a:prstGeom prst="roundRect">
            <a:avLst>
              <a:gd name="adj" fmla="val 12000"/>
            </a:avLst>
          </a:prstGeom>
          <a:solidFill>
            <a:srgbClr val="EEFF41"/>
          </a:solidFill>
          <a:ln w="9525">
            <a:solidFill>
              <a:srgbClr val="C9D938"/>
            </a:solidFill>
          </a:ln>
        </p:spPr>
        <p:txBody>
          <a:bodyPr wrap="square" lIns="91440" tIns="45720" rIns="91440" bIns="45720" anchor="ctr"/>
          <a:lstStyle/>
          <a:p>
            <a:pPr algn="ctr">
              <a:buNone/>
            </a:pPr>
            <a:r>
              <a:rPr lang="en-GB" sz="1600" b="1" dirty="0">
                <a:solidFill>
                  <a:srgbClr val="212121"/>
                </a:solidFill>
              </a:rPr>
              <a:t>Network Devices</a:t>
            </a:r>
          </a:p>
        </p:txBody>
      </p:sp>
      <p:sp>
        <p:nvSpPr>
          <p:cNvPr id="113" name="MapArrow"/>
          <p:cNvSpPr/>
          <p:nvPr/>
        </p:nvSpPr>
        <p:spPr>
          <a:xfrm>
            <a:off x="4343400" y="4374202"/>
            <a:ext cx="457200" cy="210497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9595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3874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>
              <a:buSzPct val="111111"/>
            </a:pPr>
            <a:r>
              <a:rPr lang="en-GB" dirty="0"/>
              <a:t>Lessons from 10 Years of Automation</a:t>
            </a:r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311700" y="1132274"/>
            <a:ext cx="8520600" cy="3662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/>
              <a:t>Data is the foundation  </a:t>
            </a:r>
            <a:r>
              <a:rPr lang="en-GB" sz="2000" dirty="0">
                <a:solidFill>
                  <a:schemeClr val="bg1"/>
                </a:solidFill>
              </a:rPr>
              <a:t>— reliable inventory and service data are what everything else is built 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/>
              <a:t>Automation evolves incrementally  </a:t>
            </a:r>
            <a:r>
              <a:rPr lang="en-GB" sz="2000" dirty="0">
                <a:solidFill>
                  <a:schemeClr val="bg1"/>
                </a:solidFill>
              </a:rPr>
              <a:t>— capability compounds; start small and earn trust in each next phase</a:t>
            </a:r>
          </a:p>
          <a:p>
            <a:pPr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/>
              <a:t>Think beyond the network  </a:t>
            </a:r>
            <a:r>
              <a:rPr lang="en-GB" sz="2000" dirty="0">
                <a:solidFill>
                  <a:schemeClr val="bg1"/>
                </a:solidFill>
              </a:rPr>
              <a:t>— real service delivery needs orchestration across systems</a:t>
            </a:r>
          </a:p>
          <a:p>
            <a:pPr indent="-457200">
              <a:spcAft>
                <a:spcPts val="600"/>
              </a:spcAft>
              <a:buFont typeface="+mj-lt"/>
              <a:buAutoNum type="arabicPeriod"/>
            </a:pPr>
            <a:r>
              <a:rPr lang="en-GB" sz="2000" b="1" dirty="0"/>
              <a:t>Hybrid </a:t>
            </a:r>
            <a:r>
              <a:rPr lang="en-GB" sz="2000" b="1" dirty="0">
                <a:solidFill>
                  <a:schemeClr val="bg1"/>
                </a:solidFill>
              </a:rPr>
              <a:t>wins </a:t>
            </a:r>
            <a:r>
              <a:rPr lang="en-GB" sz="2000" dirty="0">
                <a:solidFill>
                  <a:schemeClr val="bg1"/>
                </a:solidFill>
              </a:rPr>
              <a:t>— manual and automated workflows coexisting is what builds resilience</a:t>
            </a:r>
          </a:p>
        </p:txBody>
      </p:sp>
    </p:spTree>
    <p:extLst>
      <p:ext uri="{BB962C8B-B14F-4D97-AF65-F5344CB8AC3E}">
        <p14:creationId xmlns:p14="http://schemas.microsoft.com/office/powerpoint/2010/main" val="19064791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C1DA-5B11-1366-4A2B-3E8B843D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b="1" dirty="0"/>
              <a:t>DO</a:t>
            </a:r>
          </a:p>
          <a:p>
            <a:pPr>
              <a:spcBef>
                <a:spcPts val="200"/>
              </a:spcBef>
            </a:pPr>
            <a:r>
              <a:rPr lang="en-GB" sz="1600" i="1" dirty="0">
                <a:solidFill>
                  <a:srgbClr val="EEFF41"/>
                </a:solidFill>
              </a:rPr>
              <a:t>From principles to practice — how to put the lessons to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4BA72-2813-169A-0107-075AFB815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524000"/>
            <a:ext cx="8509000" cy="3175000"/>
          </a:xfrm>
        </p:spPr>
        <p:txBody>
          <a:bodyPr>
            <a:no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Separate commercial &amp; technical data / systems </a:t>
            </a:r>
            <a:r>
              <a:rPr lang="en-GB" sz="1600" dirty="0">
                <a:solidFill>
                  <a:schemeClr val="bg1"/>
                </a:solidFill>
              </a:rPr>
              <a:t>— but keep them loosely coupled so you can audit and reconcile across both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Automate with software best practices </a:t>
            </a:r>
            <a:r>
              <a:rPr lang="en-GB" sz="1600" dirty="0">
                <a:solidFill>
                  <a:schemeClr val="bg1"/>
                </a:solidFill>
              </a:rPr>
              <a:t>— version control, DEV/UAT/PROD, CI/CD, automated testing; no unmaintained scripts running on someone's laptop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Start from the most common use case </a:t>
            </a:r>
            <a:r>
              <a:rPr lang="en-GB" sz="1600" dirty="0">
                <a:solidFill>
                  <a:schemeClr val="bg1"/>
                </a:solidFill>
              </a:rPr>
              <a:t>— leave the rest manual, then expand progressively through trial and error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Match architecture to the operation </a:t>
            </a:r>
            <a:r>
              <a:rPr lang="en-GB" sz="1600" dirty="0">
                <a:solidFill>
                  <a:schemeClr val="bg1"/>
                </a:solidFill>
              </a:rPr>
              <a:t>— synchronous for sporadic ops, asynchronous (queues + consumers) for frequent, multi-user ones like self-service</a:t>
            </a:r>
          </a:p>
        </p:txBody>
      </p:sp>
    </p:spTree>
    <p:extLst>
      <p:ext uri="{BB962C8B-B14F-4D97-AF65-F5344CB8AC3E}">
        <p14:creationId xmlns:p14="http://schemas.microsoft.com/office/powerpoint/2010/main" val="388384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4C1DA-5B11-1366-4A2B-3E8B843D0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200" b="1" dirty="0"/>
              <a:t>DON'T</a:t>
            </a:r>
          </a:p>
          <a:p>
            <a:pPr>
              <a:spcBef>
                <a:spcPts val="200"/>
              </a:spcBef>
            </a:pPr>
            <a:r>
              <a:rPr lang="en-GB" sz="1600" i="1" dirty="0">
                <a:solidFill>
                  <a:srgbClr val="FFAB40"/>
                </a:solidFill>
              </a:rPr>
              <a:t>From principles to practice — what to avoid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04BA72-2813-169A-0107-075AFB815E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500" y="1524000"/>
            <a:ext cx="8509000" cy="3175000"/>
          </a:xfrm>
        </p:spPr>
        <p:txBody>
          <a:bodyPr>
            <a:normAutofit/>
          </a:bodyPr>
          <a:lstStyle/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Don't build bespoke by default </a:t>
            </a:r>
            <a:r>
              <a:rPr lang="en-GB" sz="1600" dirty="0">
                <a:solidFill>
                  <a:schemeClr val="bg1"/>
                </a:solidFill>
              </a:rPr>
              <a:t>— build only what you need; if an open-source tool fits or is built to extend, use it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Don't work in isolation </a:t>
            </a:r>
            <a:r>
              <a:rPr lang="en-GB" sz="1600" dirty="0">
                <a:solidFill>
                  <a:schemeClr val="bg1"/>
                </a:solidFill>
              </a:rPr>
              <a:t>— bring every stakeholder in from day one and keep regular show-and-tells as you build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Don't over-engineer error handling </a:t>
            </a:r>
            <a:r>
              <a:rPr lang="en-GB" sz="1600" dirty="0">
                <a:solidFill>
                  <a:schemeClr val="bg1"/>
                </a:solidFill>
              </a:rPr>
              <a:t>— defaulting to a human for the corner cases is usually the most cost-effective option</a:t>
            </a:r>
          </a:p>
          <a:p>
            <a:pPr marL="285750" indent="-285750">
              <a:spcAft>
                <a:spcPts val="900"/>
              </a:spcAft>
              <a:buFont typeface="Arial"/>
              <a:buChar char="•"/>
            </a:pPr>
            <a:r>
              <a:rPr lang="en-GB" sz="1600" b="1" dirty="0"/>
              <a:t>Don't underestimate guardrails </a:t>
            </a:r>
            <a:r>
              <a:rPr lang="en-GB" sz="1600" dirty="0">
                <a:solidFill>
                  <a:schemeClr val="bg1"/>
                </a:solidFill>
              </a:rPr>
              <a:t>— for catastrophic-risk actions, hash-verify pushed files and cut impact radius, or keep a human in the loop</a:t>
            </a:r>
          </a:p>
        </p:txBody>
      </p:sp>
    </p:spTree>
    <p:extLst>
      <p:ext uri="{BB962C8B-B14F-4D97-AF65-F5344CB8AC3E}">
        <p14:creationId xmlns:p14="http://schemas.microsoft.com/office/powerpoint/2010/main" val="1967188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61659283"/>
      </p:ext>
    </p:extLst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CB531B-E2CA-D442-AE23-A6AABB912924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dd7ecb1e-2cd1-4f20-b57e-1353d8020ab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4830</TotalTime>
  <Words>2082</Words>
  <Application>Microsoft Macintosh PowerPoint</Application>
  <PresentationFormat>On-screen Show (16:9)</PresentationFormat>
  <Paragraphs>318</Paragraphs>
  <Slides>29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Space Mono</vt:lpstr>
      <vt:lpstr>NAF AC0</vt:lpstr>
      <vt:lpstr>TEN YEARS OF NETWORK AUTOMATION AT LINX</vt:lpstr>
      <vt:lpstr>LINX Network Environment </vt:lpstr>
      <vt:lpstr>What does an IXP actually configure? </vt:lpstr>
      <vt:lpstr>The Starting Point</vt:lpstr>
      <vt:lpstr>Phase 1 – Network Configuration Automation (NCA) </vt:lpstr>
      <vt:lpstr>NCA Architecture</vt:lpstr>
      <vt:lpstr>Why NCA Was Important </vt:lpstr>
      <vt:lpstr>Why NCA Was Important </vt:lpstr>
      <vt:lpstr>Lessons from Phase 1</vt:lpstr>
      <vt:lpstr>Lessons from Phase 1</vt:lpstr>
      <vt:lpstr>Our Source of Truth: TSI &amp; ENG-UI</vt:lpstr>
      <vt:lpstr>Phase 2 – Next Challenge: Member Driven Automation</vt:lpstr>
      <vt:lpstr>NCA 2.0 </vt:lpstr>
      <vt:lpstr>NCA 2.0 Architecture </vt:lpstr>
      <vt:lpstr>Phase 3 – Service Automation </vt:lpstr>
      <vt:lpstr>Order Management System (OMS) </vt:lpstr>
      <vt:lpstr>OMS Architecture </vt:lpstr>
      <vt:lpstr>From OMS to Self-Service</vt:lpstr>
      <vt:lpstr>Hybrid Automation: The Pause–Resume Model</vt:lpstr>
      <vt:lpstr>Hybrid Automation: Use Cases</vt:lpstr>
      <vt:lpstr>Example: Automated Quarantine Testing</vt:lpstr>
      <vt:lpstr>Route Server Automation (RSA): Scope &amp; Architecture</vt:lpstr>
      <vt:lpstr>Route Server Automation (RSA): Config Model &amp; Impact</vt:lpstr>
      <vt:lpstr>LINX Network Automation Ecosystem</vt:lpstr>
      <vt:lpstr>Mapping Our Architecture to the NAF Reference Framework</vt:lpstr>
      <vt:lpstr>Lessons from 10 Years of Automation</vt:lpstr>
      <vt:lpstr>DO From principles to practice — how to put the lessons to work</vt:lpstr>
      <vt:lpstr>DON'T From principles to practice — what to avoid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Riccardo Verzeni</cp:lastModifiedBy>
  <cp:revision>6</cp:revision>
  <dcterms:modified xsi:type="dcterms:W3CDTF">2026-05-31T20:53:36Z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2642e5e-19d5-4b88-9dc3-48dfd48be9da_Enabled">
    <vt:lpwstr>true</vt:lpwstr>
  </property>
  <property fmtid="{D5CDD505-2E9C-101B-9397-08002B2CF9AE}" pid="3" name="MSIP_Label_02642e5e-19d5-4b88-9dc3-48dfd48be9da_SetDate">
    <vt:lpwstr>2026-05-13T12:54:12Z</vt:lpwstr>
  </property>
  <property fmtid="{D5CDD505-2E9C-101B-9397-08002B2CF9AE}" pid="4" name="MSIP_Label_02642e5e-19d5-4b88-9dc3-48dfd48be9da_Method">
    <vt:lpwstr>Privileged</vt:lpwstr>
  </property>
  <property fmtid="{D5CDD505-2E9C-101B-9397-08002B2CF9AE}" pid="5" name="MSIP_Label_02642e5e-19d5-4b88-9dc3-48dfd48be9da_Name">
    <vt:lpwstr>defa4170-0d19-0005-0004-bc88714345d2</vt:lpwstr>
  </property>
  <property fmtid="{D5CDD505-2E9C-101B-9397-08002B2CF9AE}" pid="6" name="MSIP_Label_02642e5e-19d5-4b88-9dc3-48dfd48be9da_SiteId">
    <vt:lpwstr>568b2c35-22ad-4ee0-8b90-f034db231579</vt:lpwstr>
  </property>
  <property fmtid="{D5CDD505-2E9C-101B-9397-08002B2CF9AE}" pid="7" name="MSIP_Label_02642e5e-19d5-4b88-9dc3-48dfd48be9da_ActionId">
    <vt:lpwstr>bfd9ef9e-7aa2-4c27-bebf-0891cd0b291b</vt:lpwstr>
  </property>
  <property fmtid="{D5CDD505-2E9C-101B-9397-08002B2CF9AE}" pid="8" name="MSIP_Label_02642e5e-19d5-4b88-9dc3-48dfd48be9da_ContentBits">
    <vt:lpwstr>0</vt:lpwstr>
  </property>
  <property fmtid="{D5CDD505-2E9C-101B-9397-08002B2CF9AE}" pid="9" name="MSIP_Label_02642e5e-19d5-4b88-9dc3-48dfd48be9da_Tag">
    <vt:lpwstr>50, 0, 1, 1</vt:lpwstr>
  </property>
</Properties>
</file>