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embeddedFontLst>
    <p:embeddedFont>
      <p:font typeface="Space Mono" panose="02010509030202000204" pitchFamily="49" charset="77"/>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18"/>
    <p:restoredTop sz="67967"/>
  </p:normalViewPr>
  <p:slideViewPr>
    <p:cSldViewPr snapToGrid="0">
      <p:cViewPr varScale="1">
        <p:scale>
          <a:sx n="142" d="100"/>
          <a:sy n="142" d="100"/>
        </p:scale>
        <p:origin x="210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t>Hello to you all, its my great pleasure to open this leadership track with a topic that is close to my heart. So thank you NAF Daddies for giving me the opportunity to kick off the </a:t>
            </a:r>
            <a:r>
              <a:rPr lang="en" dirty="0" err="1"/>
              <a:t>thort</a:t>
            </a:r>
            <a:r>
              <a:rPr lang="en" dirty="0"/>
              <a:t> leadership with a discussion about Network Reliability Engineering in a Practical sense.</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c65ba4ec9e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g3c65ba4ec9e_0_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I am John Howard, Head of Network Disruption @ Proton.</a:t>
            </a: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Home of Mail, VPN, Pass and many more in our ecosystem,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Our Mission is to Make privacy the default on internet. If you want to know more, feel free to </a:t>
            </a:r>
            <a:r>
              <a:rPr lang="en" dirty="0" err="1">
                <a:solidFill>
                  <a:schemeClr val="dk1"/>
                </a:solidFill>
              </a:rPr>
              <a:t>acost</a:t>
            </a:r>
            <a:r>
              <a:rPr lang="en" dirty="0">
                <a:solidFill>
                  <a:schemeClr val="dk1"/>
                </a:solidFill>
              </a:rPr>
              <a:t> me in the hallways.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Proton is therefore a </a:t>
            </a:r>
            <a:r>
              <a:rPr lang="en" dirty="0" err="1">
                <a:solidFill>
                  <a:schemeClr val="dk1"/>
                </a:solidFill>
              </a:rPr>
              <a:t>webscaler</a:t>
            </a:r>
            <a:r>
              <a:rPr lang="en" dirty="0">
                <a:solidFill>
                  <a:schemeClr val="dk1"/>
                </a:solidFill>
              </a:rPr>
              <a:t>, and </a:t>
            </a:r>
            <a:r>
              <a:rPr lang="en" dirty="0" err="1">
                <a:solidFill>
                  <a:schemeClr val="dk1"/>
                </a:solidFill>
              </a:rPr>
              <a:t>i</a:t>
            </a:r>
            <a:r>
              <a:rPr lang="en" dirty="0">
                <a:solidFill>
                  <a:schemeClr val="dk1"/>
                </a:solidFill>
              </a:rPr>
              <a:t> have been there for the last 5 of my 20ish years in this industry.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a:t>
            </a:r>
            <a:r>
              <a:rPr lang="en" dirty="0" err="1">
                <a:solidFill>
                  <a:schemeClr val="dk1"/>
                </a:solidFill>
              </a:rPr>
              <a:t>webscaler</a:t>
            </a:r>
            <a:r>
              <a:rPr lang="en" dirty="0">
                <a:solidFill>
                  <a:schemeClr val="dk1"/>
                </a:solidFill>
              </a:rPr>
              <a:t>” is just a fancy way of saying “</a:t>
            </a:r>
            <a:r>
              <a:rPr lang="en" dirty="0" err="1">
                <a:solidFill>
                  <a:schemeClr val="dk1"/>
                </a:solidFill>
              </a:rPr>
              <a:t>cloudscaler</a:t>
            </a:r>
            <a:r>
              <a:rPr lang="en" dirty="0">
                <a:solidFill>
                  <a:schemeClr val="dk1"/>
                </a:solidFill>
              </a:rPr>
              <a:t> without the headcount or the budget”. The demands are the same, but the resources are not.</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Lets open this discussion with a spicy take: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 name="Google Shape;8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dirty="0">
                <a:solidFill>
                  <a:schemeClr val="dk1"/>
                </a:solidFill>
              </a:rPr>
              <a:t>Networks are the most under-invested critical systems on the planet.</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SNMP polling every 5 mins.</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Meaning a 10-min alert lag.</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Regex-</a:t>
            </a:r>
            <a:r>
              <a:rPr lang="en" dirty="0" err="1">
                <a:solidFill>
                  <a:schemeClr val="dk1"/>
                </a:solidFill>
              </a:rPr>
              <a:t>ing</a:t>
            </a:r>
            <a:r>
              <a:rPr lang="en" dirty="0">
                <a:solidFill>
                  <a:schemeClr val="dk1"/>
                </a:solidFill>
              </a:rPr>
              <a:t> </a:t>
            </a:r>
            <a:r>
              <a:rPr lang="en" dirty="0" err="1">
                <a:solidFill>
                  <a:schemeClr val="dk1"/>
                </a:solidFill>
              </a:rPr>
              <a:t>syslogs</a:t>
            </a:r>
            <a:r>
              <a:rPr lang="en" dirty="0">
                <a:solidFill>
                  <a:schemeClr val="dk1"/>
                </a:solidFill>
              </a:rPr>
              <a:t> (assuming </a:t>
            </a:r>
            <a:r>
              <a:rPr lang="en" dirty="0" err="1">
                <a:solidFill>
                  <a:schemeClr val="dk1"/>
                </a:solidFill>
              </a:rPr>
              <a:t>theyre</a:t>
            </a:r>
            <a:r>
              <a:rPr lang="en" dirty="0">
                <a:solidFill>
                  <a:schemeClr val="dk1"/>
                </a:solidFill>
              </a:rPr>
              <a:t> centralized at all!).</a:t>
            </a:r>
            <a:endParaRPr dirty="0">
              <a:solidFill>
                <a:schemeClr val="dk1"/>
              </a:solidFill>
            </a:endParaRPr>
          </a:p>
          <a:p>
            <a:pPr marL="0" lvl="0" indent="0" algn="l" rtl="0">
              <a:lnSpc>
                <a:spcPct val="115000"/>
              </a:lnSpc>
              <a:spcBef>
                <a:spcPts val="1200"/>
              </a:spcBef>
              <a:spcAft>
                <a:spcPts val="0"/>
              </a:spcAft>
              <a:buNone/>
            </a:pPr>
            <a:r>
              <a:rPr lang="en" dirty="0">
                <a:solidFill>
                  <a:schemeClr val="dk1"/>
                </a:solidFill>
              </a:rPr>
              <a:t>Its not all technical either</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Superhero syndrome (I can fix anything!) </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2am maintenance slots (hello burnout my old friend</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Hardware is so old it "can legally drink"</a:t>
            </a:r>
            <a:endParaRPr dirty="0">
              <a:solidFill>
                <a:schemeClr val="dk1"/>
              </a:solidFill>
            </a:endParaRPr>
          </a:p>
          <a:p>
            <a:pPr marL="0" lvl="0" indent="0" algn="l" rtl="0">
              <a:spcBef>
                <a:spcPts val="1200"/>
              </a:spcBef>
              <a:spcAft>
                <a:spcPts val="0"/>
              </a:spcAft>
              <a:buClr>
                <a:schemeClr val="dk1"/>
              </a:buClr>
              <a:buSzPts val="1100"/>
              <a:buFont typeface="Arial"/>
              <a:buNone/>
            </a:pPr>
            <a:r>
              <a:rPr lang="en" b="1" dirty="0">
                <a:solidFill>
                  <a:schemeClr val="dk1"/>
                </a:solidFill>
              </a:rPr>
              <a:t>Begs the question:</a:t>
            </a:r>
            <a:r>
              <a:rPr lang="en" dirty="0">
                <a:solidFill>
                  <a:schemeClr val="dk1"/>
                </a:solidFill>
              </a:rPr>
              <a:t> If networks are critical, why do so many of them suck?</a:t>
            </a:r>
            <a:endParaRPr dirty="0">
              <a:solidFill>
                <a:schemeClr val="dk1"/>
              </a:solidFill>
            </a:endParaRPr>
          </a:p>
          <a:p>
            <a:pPr marL="0" lvl="0" indent="0" algn="l" rtl="0">
              <a:spcBef>
                <a:spcPts val="0"/>
              </a:spcBef>
              <a:spcAft>
                <a:spcPts val="0"/>
              </a:spcAft>
              <a:buNone/>
            </a:pPr>
            <a:endParaRPr sz="1400" dirty="0">
              <a:solidFill>
                <a:srgbClr val="0F1B2D"/>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e28311803a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 name="Google Shape;96;g3e28311803a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Compare this now to similar critical networked systems like Manufacturing or Public Transport.</a:t>
            </a:r>
            <a:endParaRPr dirty="0">
              <a:solidFill>
                <a:schemeClr val="dk1"/>
              </a:solidFill>
            </a:endParaRPr>
          </a:p>
          <a:p>
            <a:pPr marL="0" lvl="0" indent="0" algn="l" rtl="0">
              <a:lnSpc>
                <a:spcPct val="115000"/>
              </a:lnSpc>
              <a:spcBef>
                <a:spcPts val="1200"/>
              </a:spcBef>
              <a:spcAft>
                <a:spcPts val="0"/>
              </a:spcAft>
              <a:buNone/>
            </a:pPr>
            <a:r>
              <a:rPr lang="en" dirty="0">
                <a:solidFill>
                  <a:schemeClr val="dk1"/>
                </a:solidFill>
              </a:rPr>
              <a:t>Manufacturing: Production lines depend on telemetry and feedback to run a max capacity non stop. One component error is a literal log jam to the system. Downtime is money, </a:t>
            </a:r>
          </a:p>
          <a:p>
            <a:pPr marL="0" lvl="0" indent="0" algn="l" rtl="0">
              <a:lnSpc>
                <a:spcPct val="115000"/>
              </a:lnSpc>
              <a:spcBef>
                <a:spcPts val="1200"/>
              </a:spcBef>
              <a:spcAft>
                <a:spcPts val="0"/>
              </a:spcAft>
              <a:buNone/>
            </a:pP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But also rare enough that when it happens its front page news. </a:t>
            </a:r>
          </a:p>
          <a:p>
            <a:pPr marL="457200" lvl="0" indent="-298450" algn="l" rtl="0">
              <a:lnSpc>
                <a:spcPct val="115000"/>
              </a:lnSpc>
              <a:spcBef>
                <a:spcPts val="1200"/>
              </a:spcBef>
              <a:spcAft>
                <a:spcPts val="0"/>
              </a:spcAft>
              <a:buClr>
                <a:schemeClr val="dk1"/>
              </a:buClr>
              <a:buSzPts val="1100"/>
              <a:buChar char="●"/>
            </a:pPr>
            <a:endParaRPr dirty="0">
              <a:solidFill>
                <a:schemeClr val="dk1"/>
              </a:solidFill>
            </a:endParaRPr>
          </a:p>
          <a:p>
            <a:pPr marL="0" lvl="0" indent="0" algn="l" rtl="0">
              <a:lnSpc>
                <a:spcPct val="115000"/>
              </a:lnSpc>
              <a:spcBef>
                <a:spcPts val="1200"/>
              </a:spcBef>
              <a:spcAft>
                <a:spcPts val="0"/>
              </a:spcAft>
              <a:buNone/>
            </a:pPr>
            <a:r>
              <a:rPr lang="en" dirty="0">
                <a:solidFill>
                  <a:schemeClr val="dk1"/>
                </a:solidFill>
              </a:rPr>
              <a:t>Transport (ok, I live in CH so </a:t>
            </a:r>
            <a:r>
              <a:rPr lang="en" dirty="0" err="1">
                <a:solidFill>
                  <a:schemeClr val="dk1"/>
                </a:solidFill>
              </a:rPr>
              <a:t>im</a:t>
            </a:r>
            <a:r>
              <a:rPr lang="en" dirty="0">
                <a:solidFill>
                  <a:schemeClr val="dk1"/>
                </a:solidFill>
              </a:rPr>
              <a:t> probably biased): lines are constantly Observed, route changes planned and updates propagated instantly, capacity managed, users proactively informed. Mistakes can be catastrophic.</a:t>
            </a:r>
          </a:p>
          <a:p>
            <a:pPr marL="0" lvl="0" indent="0" algn="l" rtl="0">
              <a:lnSpc>
                <a:spcPct val="115000"/>
              </a:lnSpc>
              <a:spcBef>
                <a:spcPts val="1200"/>
              </a:spcBef>
              <a:spcAft>
                <a:spcPts val="0"/>
              </a:spcAft>
              <a:buNone/>
            </a:pP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But again they rare enough that </a:t>
            </a:r>
            <a:r>
              <a:rPr lang="en" dirty="0" err="1">
                <a:solidFill>
                  <a:schemeClr val="dk1"/>
                </a:solidFill>
              </a:rPr>
              <a:t>theyre</a:t>
            </a:r>
            <a:r>
              <a:rPr lang="en" dirty="0">
                <a:solidFill>
                  <a:schemeClr val="dk1"/>
                </a:solidFill>
              </a:rPr>
              <a:t> front page news too.</a:t>
            </a:r>
            <a:br>
              <a:rPr lang="en" dirty="0">
                <a:solidFill>
                  <a:schemeClr val="dk1"/>
                </a:solidFill>
              </a:rPr>
            </a:b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So. Why do we treat OUR networks differently?</a:t>
            </a:r>
            <a:endParaRPr dirty="0">
              <a:solidFill>
                <a:schemeClr val="dk1"/>
              </a:solidFill>
            </a:endParaRPr>
          </a:p>
          <a:p>
            <a:pPr marL="0" lvl="0" indent="0" algn="l" rtl="0">
              <a:spcBef>
                <a:spcPts val="0"/>
              </a:spcBef>
              <a:spcAft>
                <a:spcPts val="0"/>
              </a:spcAft>
              <a:buNone/>
            </a:pPr>
            <a:endParaRPr b="1" dirty="0">
              <a:solidFill>
                <a:schemeClr val="dk1"/>
              </a:solidFill>
            </a:endParaRPr>
          </a:p>
          <a:p>
            <a:pPr marL="0" lvl="0" indent="0" algn="l" rtl="0">
              <a:spcBef>
                <a:spcPts val="0"/>
              </a:spcBef>
              <a:spcAft>
                <a:spcPts val="0"/>
              </a:spcAft>
              <a:buNone/>
            </a:pPr>
            <a:r>
              <a:rPr lang="en" dirty="0">
                <a:solidFill>
                  <a:schemeClr val="dk1"/>
                </a:solidFill>
              </a:rPr>
              <a:t>I believe that NRE pushes us in the right direction</a:t>
            </a:r>
            <a:endParaRPr sz="1400" dirty="0">
              <a:solidFill>
                <a:srgbClr val="0F1B2D"/>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c65ba4ec9e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g3c65ba4ec9e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So what even is NRE?</a:t>
            </a:r>
            <a:endParaRPr dirty="0">
              <a:solidFill>
                <a:schemeClr val="dk1"/>
              </a:solidFill>
            </a:endParaRPr>
          </a:p>
          <a:p>
            <a:pPr marL="0" lvl="0" indent="0" algn="l" rtl="0">
              <a:spcBef>
                <a:spcPts val="0"/>
              </a:spcBef>
              <a:spcAft>
                <a:spcPts val="0"/>
              </a:spcAft>
              <a:buNone/>
            </a:pPr>
            <a:endParaRPr b="1"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Originated at Open Networking Summit in 2018: </a:t>
            </a:r>
            <a:r>
              <a:rPr lang="en" dirty="0">
                <a:solidFill>
                  <a:schemeClr val="dk1"/>
                </a:solidFill>
              </a:rPr>
              <a:t> presented by Matt Oswalt &amp; James Kelly (Juniper).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The original presentation is pretty good, so scan the code and read the slides.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Concept:</a:t>
            </a:r>
            <a:r>
              <a:rPr lang="en" dirty="0">
                <a:solidFill>
                  <a:schemeClr val="dk1"/>
                </a:solidFill>
              </a:rPr>
              <a:t> Merge of DevOps + Google SRE.</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Mindset Shift:</a:t>
            </a:r>
            <a:r>
              <a:rPr lang="en" dirty="0">
                <a:solidFill>
                  <a:schemeClr val="dk1"/>
                </a:solidFill>
              </a:rPr>
              <a:t> Network is not a </a:t>
            </a:r>
            <a:r>
              <a:rPr lang="en" i="1" dirty="0">
                <a:solidFill>
                  <a:schemeClr val="dk1"/>
                </a:solidFill>
              </a:rPr>
              <a:t>service</a:t>
            </a:r>
            <a:r>
              <a:rPr lang="en" dirty="0">
                <a:solidFill>
                  <a:schemeClr val="dk1"/>
                </a:solidFill>
              </a:rPr>
              <a:t> to operate; it is a </a:t>
            </a:r>
            <a:r>
              <a:rPr lang="en" b="1" dirty="0">
                <a:solidFill>
                  <a:schemeClr val="dk1"/>
                </a:solidFill>
              </a:rPr>
              <a:t>provider</a:t>
            </a:r>
            <a:r>
              <a:rPr lang="en" dirty="0">
                <a:solidFill>
                  <a:schemeClr val="dk1"/>
                </a:solidFill>
              </a:rPr>
              <a:t> of services.</a:t>
            </a:r>
            <a:endParaRPr dirty="0">
              <a:solidFill>
                <a:schemeClr val="dk1"/>
              </a:solidFill>
            </a:endParaRPr>
          </a:p>
          <a:p>
            <a:pPr marL="0" lvl="0" indent="0" algn="l" rtl="0">
              <a:spcBef>
                <a:spcPts val="0"/>
              </a:spcBef>
              <a:spcAft>
                <a:spcPts val="0"/>
              </a:spcAft>
              <a:buNone/>
            </a:pPr>
            <a:r>
              <a:rPr lang="en" b="1" dirty="0">
                <a:solidFill>
                  <a:schemeClr val="dk1"/>
                </a:solidFill>
              </a:rPr>
              <a:t>Net Result:</a:t>
            </a:r>
            <a:r>
              <a:rPr lang="en" dirty="0">
                <a:solidFill>
                  <a:schemeClr val="dk1"/>
                </a:solidFill>
              </a:rPr>
              <a:t> Changes the relationship with our consumers, and thus how we operate our network.</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But if you want a TLDR? Ask the internet:</a:t>
            </a:r>
            <a:endParaRPr dirty="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c65ba4ec9e_0_1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c65ba4ec9e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 </a:t>
            </a:r>
            <a:r>
              <a:rPr lang="en" dirty="0" err="1"/>
              <a:t>dunno</a:t>
            </a:r>
            <a:r>
              <a:rPr lang="en" dirty="0"/>
              <a:t> about you, but when </a:t>
            </a:r>
            <a:r>
              <a:rPr lang="en" dirty="0" err="1"/>
              <a:t>i</a:t>
            </a:r>
            <a:r>
              <a:rPr lang="en" dirty="0"/>
              <a:t> want high quality analysis, </a:t>
            </a:r>
            <a:r>
              <a:rPr lang="en" dirty="0" err="1"/>
              <a:t>i</a:t>
            </a:r>
            <a:r>
              <a:rPr lang="en" dirty="0"/>
              <a:t> turn to reddit. So Lets check in with the internet’s brain trust for the thoughts of Leading industry expert, </a:t>
            </a:r>
            <a:endParaRPr dirty="0"/>
          </a:p>
          <a:p>
            <a:pPr marL="0" lvl="0" indent="0" algn="l" rtl="0">
              <a:spcBef>
                <a:spcPts val="0"/>
              </a:spcBef>
              <a:spcAft>
                <a:spcPts val="0"/>
              </a:spcAft>
              <a:buNone/>
            </a:pPr>
            <a:endParaRPr dirty="0"/>
          </a:p>
          <a:p>
            <a:pPr marL="457200" lvl="0" indent="-298450" algn="l" rtl="0">
              <a:spcBef>
                <a:spcPts val="0"/>
              </a:spcBef>
              <a:spcAft>
                <a:spcPts val="0"/>
              </a:spcAft>
              <a:buSzPts val="1100"/>
              <a:buChar char="●"/>
            </a:pPr>
            <a:r>
              <a:rPr lang="en" dirty="0" err="1"/>
              <a:t>Cheese_It</a:t>
            </a:r>
            <a:r>
              <a:rPr lang="en"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Those are just </a:t>
            </a:r>
            <a:r>
              <a:rPr lang="en" dirty="0" err="1"/>
              <a:t>clickbaity</a:t>
            </a:r>
            <a:r>
              <a:rPr lang="en" dirty="0"/>
              <a:t> buzzwords, an NRE is ½ network engineer, ⅞ scripter and ⅛ software engineer. Well this is Europe buddy so ill ask you to convert that to metric if you please. But anyways. </a:t>
            </a:r>
            <a:endParaRPr dirty="0"/>
          </a:p>
          <a:p>
            <a:pPr marL="0" lvl="0" indent="0" algn="l" rtl="0">
              <a:spcBef>
                <a:spcPts val="0"/>
              </a:spcBef>
              <a:spcAft>
                <a:spcPts val="0"/>
              </a:spcAft>
              <a:buNone/>
            </a:pPr>
            <a:endParaRPr dirty="0"/>
          </a:p>
          <a:p>
            <a:pPr marL="457200" lvl="0" indent="-298450" algn="l" rtl="0">
              <a:spcBef>
                <a:spcPts val="0"/>
              </a:spcBef>
              <a:spcAft>
                <a:spcPts val="0"/>
              </a:spcAft>
              <a:buSzPts val="1100"/>
              <a:buChar char="●"/>
            </a:pPr>
            <a:r>
              <a:rPr lang="en" dirty="0"/>
              <a:t>Not really a perfect description, but </a:t>
            </a:r>
            <a:r>
              <a:rPr lang="en" dirty="0" err="1"/>
              <a:t>i</a:t>
            </a:r>
            <a:r>
              <a:rPr lang="en" dirty="0"/>
              <a:t> will come back to this later perhaps. </a:t>
            </a:r>
            <a:endParaRPr dirty="0"/>
          </a:p>
          <a:p>
            <a:pPr marL="0" lvl="0" indent="0" algn="l" rtl="0">
              <a:spcBef>
                <a:spcPts val="0"/>
              </a:spcBef>
              <a:spcAft>
                <a:spcPts val="0"/>
              </a:spcAft>
              <a:buNone/>
            </a:pPr>
            <a:endParaRPr dirty="0"/>
          </a:p>
          <a:p>
            <a:pPr marL="457200" lvl="0" indent="-298450" algn="l" rtl="0">
              <a:spcBef>
                <a:spcPts val="0"/>
              </a:spcBef>
              <a:spcAft>
                <a:spcPts val="0"/>
              </a:spcAft>
              <a:buClr>
                <a:schemeClr val="dk1"/>
              </a:buClr>
              <a:buSzPts val="1100"/>
              <a:buChar char="●"/>
            </a:pPr>
            <a:r>
              <a:rPr lang="en" dirty="0">
                <a:solidFill>
                  <a:schemeClr val="dk1"/>
                </a:solidFill>
              </a:rPr>
              <a:t>The main thing is all this is years old now. If its so good, why am I here shilling for it? Well, in truth, it went as quickly as it came.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c65ba4ec9e_0_1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g3c65ba4ec9e_0_1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Why did it disappear? </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Initial Reaction:</a:t>
            </a:r>
            <a:r>
              <a:rPr lang="en" dirty="0">
                <a:solidFill>
                  <a:schemeClr val="dk1"/>
                </a:solidFill>
              </a:rPr>
              <a:t> from the Community - skepticism.</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"Just Juniper marketing" (which </a:t>
            </a:r>
            <a:r>
              <a:rPr lang="en" dirty="0" err="1">
                <a:solidFill>
                  <a:schemeClr val="dk1"/>
                </a:solidFill>
              </a:rPr>
              <a:t>i</a:t>
            </a:r>
            <a:r>
              <a:rPr lang="en" dirty="0">
                <a:solidFill>
                  <a:schemeClr val="dk1"/>
                </a:solidFill>
              </a:rPr>
              <a:t> think is cynical even by Greg Ferro standards)</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"Too much automation" (understandable by 2018 standards).</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a:t>
            </a:r>
            <a:r>
              <a:rPr lang="en" dirty="0" err="1">
                <a:solidFill>
                  <a:schemeClr val="dk1"/>
                </a:solidFill>
              </a:rPr>
              <a:t>NetEng</a:t>
            </a:r>
            <a:r>
              <a:rPr lang="en" dirty="0">
                <a:solidFill>
                  <a:schemeClr val="dk1"/>
                </a:solidFill>
              </a:rPr>
              <a:t> are CLI addicts." (Just ask Andy Lapteff)</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b="1" dirty="0">
                <a:solidFill>
                  <a:schemeClr val="dk1"/>
                </a:solidFill>
              </a:rPr>
              <a:t>Why it faded out:</a:t>
            </a:r>
            <a:endParaRPr b="1" dirty="0">
              <a:solidFill>
                <a:schemeClr val="dk1"/>
              </a:solidFill>
            </a:endParaRPr>
          </a:p>
          <a:p>
            <a:pPr marL="0" lvl="0" indent="0" algn="l" rtl="0">
              <a:lnSpc>
                <a:spcPct val="115000"/>
              </a:lnSpc>
              <a:spcBef>
                <a:spcPts val="1200"/>
              </a:spcBef>
              <a:spcAft>
                <a:spcPts val="0"/>
              </a:spcAft>
              <a:buNone/>
            </a:pPr>
            <a:r>
              <a:rPr lang="en" dirty="0">
                <a:solidFill>
                  <a:schemeClr val="dk1"/>
                </a:solidFill>
              </a:rPr>
              <a:t>"Move fast and break things" is not how we roll in network engineering right? </a:t>
            </a:r>
            <a:endParaRPr dirty="0">
              <a:solidFill>
                <a:schemeClr val="dk1"/>
              </a:solidFill>
            </a:endParaRPr>
          </a:p>
          <a:p>
            <a:pPr marL="0" lvl="0" indent="0" algn="l" rtl="0">
              <a:lnSpc>
                <a:spcPct val="115000"/>
              </a:lnSpc>
              <a:spcBef>
                <a:spcPts val="1200"/>
              </a:spcBef>
              <a:spcAft>
                <a:spcPts val="0"/>
              </a:spcAft>
              <a:buNone/>
            </a:pPr>
            <a:r>
              <a:rPr lang="en" dirty="0"/>
              <a:t>What _gave_ </a:t>
            </a:r>
            <a:r>
              <a:rPr lang="en" dirty="0" err="1"/>
              <a:t>devops</a:t>
            </a:r>
            <a:r>
              <a:rPr lang="en" dirty="0"/>
              <a:t> the right to be disruptive, was the ability to show that the impact was so constrained or hidden, that its ok. </a:t>
            </a:r>
            <a:endParaRPr dirty="0"/>
          </a:p>
          <a:p>
            <a:pPr marL="0" lvl="0" indent="0" algn="l" rtl="0">
              <a:lnSpc>
                <a:spcPct val="115000"/>
              </a:lnSpc>
              <a:spcBef>
                <a:spcPts val="1200"/>
              </a:spcBef>
              <a:spcAft>
                <a:spcPts val="1200"/>
              </a:spcAft>
              <a:buNone/>
            </a:pPr>
            <a:r>
              <a:rPr lang="en" dirty="0"/>
              <a:t>Ways to observe your Service Level Indicators and Objectives were obscure or missing and far too laggy to be effective for this purpose.</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c65ba4ec9e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 name="Google Shape;129;g3c65ba4ec9e_0_1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No only </a:t>
            </a:r>
            <a:r>
              <a:rPr lang="en" dirty="0" err="1">
                <a:solidFill>
                  <a:schemeClr val="dk1"/>
                </a:solidFill>
              </a:rPr>
              <a:t>cheese_it</a:t>
            </a:r>
            <a:r>
              <a:rPr lang="en" dirty="0">
                <a:solidFill>
                  <a:schemeClr val="dk1"/>
                </a:solidFill>
              </a:rPr>
              <a:t>: Ivan and Russ (sat right here) had thoughts, and neither were projecting confidence with their analysis. </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b="1" dirty="0">
                <a:solidFill>
                  <a:schemeClr val="dk1"/>
                </a:solidFill>
              </a:rPr>
              <a:t>For Ivan:</a:t>
            </a:r>
            <a:r>
              <a:rPr lang="en" dirty="0">
                <a:solidFill>
                  <a:schemeClr val="dk1"/>
                </a:solidFill>
              </a:rPr>
              <a:t> he literally interviewed Matt Oswalt about the NRE concept, and surmised that the materials were good, but focus on automation and don’t acknowledge the reality of messy networks. </a:t>
            </a:r>
            <a:endParaRPr dirty="0">
              <a:solidFill>
                <a:schemeClr val="dk1"/>
              </a:solidFill>
            </a:endParaRPr>
          </a:p>
          <a:p>
            <a:pPr marL="457200" lvl="0" indent="-298450" algn="l" rtl="0">
              <a:spcBef>
                <a:spcPts val="0"/>
              </a:spcBef>
              <a:spcAft>
                <a:spcPts val="0"/>
              </a:spcAft>
              <a:buClr>
                <a:schemeClr val="dk1"/>
              </a:buClr>
              <a:buSzPts val="1100"/>
              <a:buChar char="●"/>
            </a:pPr>
            <a:r>
              <a:rPr lang="en" b="1" dirty="0">
                <a:solidFill>
                  <a:schemeClr val="dk1"/>
                </a:solidFill>
              </a:rPr>
              <a:t>His core statement is:</a:t>
            </a:r>
            <a:r>
              <a:rPr lang="en" dirty="0">
                <a:solidFill>
                  <a:schemeClr val="dk1"/>
                </a:solidFill>
              </a:rPr>
              <a:t> Fix design </a:t>
            </a:r>
            <a:r>
              <a:rPr lang="en" i="1" dirty="0">
                <a:solidFill>
                  <a:schemeClr val="dk1"/>
                </a:solidFill>
              </a:rPr>
              <a:t>before</a:t>
            </a:r>
            <a:r>
              <a:rPr lang="en" dirty="0">
                <a:solidFill>
                  <a:schemeClr val="dk1"/>
                </a:solidFill>
              </a:rPr>
              <a:t> automating. </a:t>
            </a:r>
            <a:endParaRPr dirty="0">
              <a:solidFill>
                <a:schemeClr val="dk1"/>
              </a:solidFill>
            </a:endParaRPr>
          </a:p>
          <a:p>
            <a:pPr marL="45720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b="1" dirty="0">
                <a:solidFill>
                  <a:schemeClr val="dk1"/>
                </a:solidFill>
              </a:rPr>
              <a:t>For Russ:</a:t>
            </a:r>
            <a:r>
              <a:rPr lang="en" dirty="0">
                <a:solidFill>
                  <a:schemeClr val="dk1"/>
                </a:solidFill>
              </a:rPr>
              <a:t> indirectly linked by Ivan in his blog above, he said in one section he laments that networking is being commoditized so far that its just speeds and feeds into generic boxes. </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He then goes on to say “the entire network is appliances running customized software, with little thought about the entire system”. </a:t>
            </a:r>
            <a:endParaRPr dirty="0">
              <a:solidFill>
                <a:schemeClr val="dk1"/>
              </a:solidFill>
            </a:endParaRPr>
          </a:p>
          <a:p>
            <a:pPr marL="457200" lvl="0" indent="-298450" algn="l" rtl="0">
              <a:spcBef>
                <a:spcPts val="0"/>
              </a:spcBef>
              <a:spcAft>
                <a:spcPts val="0"/>
              </a:spcAft>
              <a:buClr>
                <a:schemeClr val="dk1"/>
              </a:buClr>
              <a:buSzPts val="1100"/>
              <a:buChar char="●"/>
            </a:pPr>
            <a:r>
              <a:rPr lang="en" b="1" dirty="0">
                <a:solidFill>
                  <a:schemeClr val="dk1"/>
                </a:solidFill>
              </a:rPr>
              <a:t>His core statement is:</a:t>
            </a:r>
            <a:r>
              <a:rPr lang="en" dirty="0">
                <a:solidFill>
                  <a:schemeClr val="dk1"/>
                </a:solidFill>
              </a:rPr>
              <a:t> “The whole system matters, its not just a collection of boxes”.</a:t>
            </a:r>
            <a:endParaRPr dirty="0">
              <a:solidFill>
                <a:schemeClr val="dk1"/>
              </a:solidFill>
            </a:endParaRPr>
          </a:p>
          <a:p>
            <a:pPr marL="457200" lvl="0" indent="0" algn="l" rtl="0">
              <a:spcBef>
                <a:spcPts val="0"/>
              </a:spcBef>
              <a:spcAft>
                <a:spcPts val="0"/>
              </a:spcAft>
              <a:buNone/>
            </a:pPr>
            <a:endParaRPr dirty="0">
              <a:solidFill>
                <a:schemeClr val="dk1"/>
              </a:solidFill>
            </a:endParaRPr>
          </a:p>
          <a:p>
            <a:pPr marL="457200" lvl="0" indent="-298450" algn="l" rtl="0">
              <a:spcBef>
                <a:spcPts val="0"/>
              </a:spcBef>
              <a:spcAft>
                <a:spcPts val="0"/>
              </a:spcAft>
              <a:buClr>
                <a:schemeClr val="dk1"/>
              </a:buClr>
              <a:buSzPts val="1100"/>
              <a:buChar char="●"/>
            </a:pPr>
            <a:r>
              <a:rPr lang="en" b="1" dirty="0">
                <a:solidFill>
                  <a:schemeClr val="dk1"/>
                </a:solidFill>
              </a:rPr>
              <a:t>Or simply put:</a:t>
            </a:r>
            <a:r>
              <a:rPr lang="en" dirty="0">
                <a:solidFill>
                  <a:schemeClr val="dk1"/>
                </a:solidFill>
              </a:rPr>
              <a:t> Automating Chaos is busy work. You look like you’re innovating, but really you're just spinning your wheels.</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Having followed the NRE idea for quite some time, I had similar concerns, and it was Jeremy Schulmans presentation at AC0 that started the engines again, with AC1 being the first time I felt I had some clarity on where I wanted to go with this. </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c65ba4ec9e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4" name="Google Shape;144;g3c65ba4ec9e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t>Which leads me to my definition of NRE today.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solidFill>
                  <a:schemeClr val="dk1"/>
                </a:solidFill>
              </a:rPr>
              <a:t>Systems thinking means we should be looking at the whole of the system, understanding our surroundings, and applying our expertise to our corner of that system.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Our focus is on</a:t>
            </a:r>
            <a:r>
              <a:rPr lang="en" dirty="0">
                <a:solidFill>
                  <a:schemeClr val="dk1"/>
                </a:solidFill>
              </a:rPr>
              <a:t> Capabilities &amp; Services, not devices/protocols.</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Resilience is the foundation:</a:t>
            </a:r>
            <a:r>
              <a:rPr lang="en" dirty="0">
                <a:solidFill>
                  <a:schemeClr val="dk1"/>
                </a:solidFill>
              </a:rPr>
              <a:t> Engineer it in; make failure normal.</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Telemetry is the tool:</a:t>
            </a:r>
            <a:r>
              <a:rPr lang="en" dirty="0">
                <a:solidFill>
                  <a:schemeClr val="dk1"/>
                </a:solidFill>
              </a:rPr>
              <a:t> High-res data to </a:t>
            </a:r>
            <a:r>
              <a:rPr lang="en" i="1" dirty="0">
                <a:solidFill>
                  <a:schemeClr val="dk1"/>
                </a:solidFill>
              </a:rPr>
              <a:t>observe</a:t>
            </a:r>
            <a:r>
              <a:rPr lang="en" dirty="0">
                <a:solidFill>
                  <a:schemeClr val="dk1"/>
                </a:solidFill>
              </a:rPr>
              <a:t>, not just react.</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Complexity is the enemy:</a:t>
            </a:r>
            <a:r>
              <a:rPr lang="en" dirty="0">
                <a:solidFill>
                  <a:schemeClr val="dk1"/>
                </a:solidFill>
              </a:rPr>
              <a:t> Iterate it </a:t>
            </a:r>
            <a:r>
              <a:rPr lang="en" i="1" dirty="0">
                <a:solidFill>
                  <a:schemeClr val="dk1"/>
                </a:solidFill>
              </a:rPr>
              <a:t>out</a:t>
            </a:r>
            <a:r>
              <a:rPr lang="en" dirty="0">
                <a:solidFill>
                  <a:schemeClr val="dk1"/>
                </a:solidFill>
              </a:rPr>
              <a:t> of the platform.</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Decision Making can then be</a:t>
            </a:r>
            <a:r>
              <a:rPr lang="en" dirty="0">
                <a:solidFill>
                  <a:schemeClr val="dk1"/>
                </a:solidFill>
              </a:rPr>
              <a:t> Data-driven, not gut-feel.</a:t>
            </a:r>
            <a:endParaRPr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r>
              <a:rPr lang="en" dirty="0"/>
              <a:t>As Ivan and Russ both implied, the and the history of talks from this stage have echoed, automating a network that is “overly diverse” is a fools errand</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We must design to simplify first and only then, automate that. Observability and Assurance testing use scripting, but </a:t>
            </a:r>
            <a:r>
              <a:rPr lang="en" dirty="0" err="1"/>
              <a:t>dont</a:t>
            </a:r>
            <a:r>
              <a:rPr lang="en" dirty="0"/>
              <a:t> have to leverage Software engineering skillsets. Coding is just fine.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When your design is well codified, and your devices conform to it, building workflows for automated change processes which leverage live state - semi or fully autonomously - are much more likely to succeed.</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e28311803a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e28311803a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But enough about the theory. Lets get down to business.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err="1"/>
              <a:t>Ive</a:t>
            </a:r>
            <a:r>
              <a:rPr lang="en" dirty="0"/>
              <a:t> said we need a systems approach, and the network is full of low level primitives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How do </a:t>
            </a:r>
            <a:r>
              <a:rPr lang="en" dirty="0" err="1"/>
              <a:t>i</a:t>
            </a:r>
            <a:r>
              <a:rPr lang="en" dirty="0"/>
              <a:t> zoom out from them - to the system - to build service level indicators and objectives, and make them visible?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Once </a:t>
            </a:r>
            <a:r>
              <a:rPr lang="en" dirty="0" err="1"/>
              <a:t>i</a:t>
            </a:r>
            <a:r>
              <a:rPr lang="en" dirty="0"/>
              <a:t> reach this nirvana, how can </a:t>
            </a:r>
            <a:r>
              <a:rPr lang="en" dirty="0" err="1"/>
              <a:t>i</a:t>
            </a:r>
            <a:r>
              <a:rPr lang="en" dirty="0"/>
              <a:t> then use these new insights to direct my work?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Lets start with composition</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cb26a76aa5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cb26a76aa5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Here is a little example</a:t>
            </a:r>
            <a:r>
              <a:rPr lang="en" b="1" dirty="0">
                <a:solidFill>
                  <a:schemeClr val="dk1"/>
                </a:solidFill>
              </a:rPr>
              <a:t>:</a:t>
            </a:r>
            <a:r>
              <a:rPr lang="en" dirty="0">
                <a:solidFill>
                  <a:schemeClr val="dk1"/>
                </a:solidFill>
              </a:rPr>
              <a:t> Data Centre Interconnection.</a:t>
            </a:r>
            <a:endParaRPr dirty="0">
              <a:solidFill>
                <a:schemeClr val="dk1"/>
              </a:solidFill>
            </a:endParaRPr>
          </a:p>
          <a:p>
            <a:pPr marL="0" lvl="0" indent="0" algn="l" rtl="0">
              <a:lnSpc>
                <a:spcPct val="115000"/>
              </a:lnSpc>
              <a:spcBef>
                <a:spcPts val="1200"/>
              </a:spcBef>
              <a:spcAft>
                <a:spcPts val="0"/>
              </a:spcAft>
              <a:buNone/>
            </a:pPr>
            <a:r>
              <a:rPr lang="en" b="1" i="1" dirty="0">
                <a:solidFill>
                  <a:schemeClr val="dk1"/>
                </a:solidFill>
              </a:rPr>
              <a:t>Service</a:t>
            </a:r>
            <a:r>
              <a:rPr lang="en" i="1" dirty="0">
                <a:solidFill>
                  <a:schemeClr val="dk1"/>
                </a:solidFill>
              </a:rPr>
              <a:t>:</a:t>
            </a:r>
            <a:r>
              <a:rPr lang="en" dirty="0">
                <a:solidFill>
                  <a:schemeClr val="dk1"/>
                </a:solidFill>
              </a:rPr>
              <a:t> Two wavelengths for diversity. Different distances mean they offer different latency envelopes.</a:t>
            </a:r>
            <a:endParaRPr dirty="0">
              <a:solidFill>
                <a:schemeClr val="dk1"/>
              </a:solidFill>
            </a:endParaRPr>
          </a:p>
          <a:p>
            <a:pPr marL="0" lvl="0" indent="0" algn="l" rtl="0">
              <a:lnSpc>
                <a:spcPct val="115000"/>
              </a:lnSpc>
              <a:spcBef>
                <a:spcPts val="1200"/>
              </a:spcBef>
              <a:spcAft>
                <a:spcPts val="0"/>
              </a:spcAft>
              <a:buNone/>
            </a:pPr>
            <a:r>
              <a:rPr lang="en" b="1" i="1" dirty="0">
                <a:solidFill>
                  <a:schemeClr val="dk1"/>
                </a:solidFill>
              </a:rPr>
              <a:t>Capability</a:t>
            </a:r>
            <a:r>
              <a:rPr lang="en" i="1" dirty="0">
                <a:solidFill>
                  <a:schemeClr val="dk1"/>
                </a:solidFill>
              </a:rPr>
              <a:t> </a:t>
            </a:r>
            <a:r>
              <a:rPr lang="en" b="1" i="1" dirty="0">
                <a:solidFill>
                  <a:schemeClr val="dk1"/>
                </a:solidFill>
              </a:rPr>
              <a:t>provided</a:t>
            </a:r>
            <a:r>
              <a:rPr lang="en" i="1" dirty="0">
                <a:solidFill>
                  <a:schemeClr val="dk1"/>
                </a:solidFill>
              </a:rPr>
              <a:t>:</a:t>
            </a:r>
            <a:r>
              <a:rPr lang="en" dirty="0">
                <a:solidFill>
                  <a:schemeClr val="dk1"/>
                </a:solidFill>
              </a:rPr>
              <a:t> Packet deliverability (bool), Max Capacity (100G), Latency (8-10ms).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b="1" dirty="0">
                <a:solidFill>
                  <a:schemeClr val="dk1"/>
                </a:solidFill>
              </a:rPr>
              <a:t>The point </a:t>
            </a:r>
            <a:r>
              <a:rPr lang="en" dirty="0">
                <a:solidFill>
                  <a:schemeClr val="dk1"/>
                </a:solidFill>
              </a:rPr>
              <a:t>is that Capabilities translate easily to </a:t>
            </a:r>
            <a:r>
              <a:rPr lang="en" b="1" dirty="0">
                <a:solidFill>
                  <a:schemeClr val="dk1"/>
                </a:solidFill>
              </a:rPr>
              <a:t>SLIs</a:t>
            </a:r>
            <a:r>
              <a:rPr lang="en" dirty="0">
                <a:solidFill>
                  <a:schemeClr val="dk1"/>
                </a:solidFill>
              </a:rPr>
              <a:t>. I can write some </a:t>
            </a:r>
            <a:r>
              <a:rPr lang="en" dirty="0" err="1">
                <a:solidFill>
                  <a:schemeClr val="dk1"/>
                </a:solidFill>
              </a:rPr>
              <a:t>prometheus</a:t>
            </a:r>
            <a:r>
              <a:rPr lang="en" dirty="0">
                <a:solidFill>
                  <a:schemeClr val="dk1"/>
                </a:solidFill>
              </a:rPr>
              <a:t> alert rules for this - certainly more successfully than I can write SLIs for “a wavelength”.</a:t>
            </a:r>
            <a:endParaRPr dirty="0">
              <a:solidFill>
                <a:schemeClr val="dk1"/>
              </a:solidFill>
            </a:endParaRPr>
          </a:p>
          <a:p>
            <a:pPr marL="0" lvl="0" indent="0" algn="l" rtl="0">
              <a:spcBef>
                <a:spcPts val="0"/>
              </a:spcBef>
              <a:spcAft>
                <a:spcPts val="0"/>
              </a:spcAft>
              <a:buNone/>
            </a:pPr>
            <a:r>
              <a:rPr lang="en" b="1" dirty="0">
                <a:solidFill>
                  <a:schemeClr val="dk1"/>
                </a:solidFill>
              </a:rPr>
              <a:t>Ultimately:</a:t>
            </a:r>
            <a:r>
              <a:rPr lang="en" dirty="0">
                <a:solidFill>
                  <a:schemeClr val="dk1"/>
                </a:solidFill>
              </a:rPr>
              <a:t> We measure what the thing </a:t>
            </a:r>
            <a:r>
              <a:rPr lang="en" i="1" dirty="0">
                <a:solidFill>
                  <a:schemeClr val="dk1"/>
                </a:solidFill>
              </a:rPr>
              <a:t>provides</a:t>
            </a:r>
            <a:r>
              <a:rPr lang="en" dirty="0">
                <a:solidFill>
                  <a:schemeClr val="dk1"/>
                </a:solidFill>
              </a:rPr>
              <a:t>, not the hardware state.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This is a formula we can use across the </a:t>
            </a:r>
            <a:r>
              <a:rPr lang="en" dirty="0" err="1"/>
              <a:t>datacentre</a:t>
            </a:r>
            <a:r>
              <a:rPr lang="en" dirty="0"/>
              <a:t>. Where before we would think about BGP and interface up/down/rates, now we are looking at what that thing provides, and measuring that instead. </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 dirty="0">
                <a:solidFill>
                  <a:schemeClr val="dk1"/>
                </a:solidFill>
              </a:rPr>
              <a:t>But we are getting a little ahead of ourselves. Platforms will only expose these low level primitives, and to produce a service metric we need to assemble these together. So lets look at what these components might be.</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cb26a76aa5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3cb26a76aa5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Here is a deep dive on the telemetry implementation of that same Composition. This is quite small, so zoom in as we go.</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 b="1" dirty="0">
                <a:solidFill>
                  <a:schemeClr val="dk1"/>
                </a:solidFill>
              </a:rPr>
              <a:t>These layers reflect what telemetry provide from the device:</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L1: Device Up/Down + Port Up/Down.</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L2: Crypto service and ISIS Adjacency over that crypto</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L3: Loopback state and the BGP overlay state</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L7: ICMP/Application level Testing.. BUT </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err="1">
                <a:solidFill>
                  <a:schemeClr val="dk1"/>
                </a:solidFill>
              </a:rPr>
              <a:t>thats</a:t>
            </a:r>
            <a:r>
              <a:rPr lang="en" dirty="0">
                <a:solidFill>
                  <a:schemeClr val="dk1"/>
                </a:solidFill>
              </a:rPr>
              <a:t> 10 metrics per site, 20 metrics per service. </a:t>
            </a:r>
            <a:br>
              <a:rPr lang="en" dirty="0">
                <a:solidFill>
                  <a:schemeClr val="dk1"/>
                </a:solidFill>
              </a:rPr>
            </a:br>
            <a:br>
              <a:rPr lang="en" dirty="0">
                <a:solidFill>
                  <a:schemeClr val="dk1"/>
                </a:solidFill>
              </a:rPr>
            </a:br>
            <a:r>
              <a:rPr lang="en" dirty="0">
                <a:solidFill>
                  <a:schemeClr val="dk1"/>
                </a:solidFill>
              </a:rPr>
              <a:t>All these are key for troubleshooting. But we need so elevate to the service - To do this, we use </a:t>
            </a:r>
            <a:r>
              <a:rPr lang="en" dirty="0" err="1">
                <a:solidFill>
                  <a:schemeClr val="dk1"/>
                </a:solidFill>
              </a:rPr>
              <a:t>prometheus</a:t>
            </a:r>
            <a:r>
              <a:rPr lang="en" dirty="0">
                <a:solidFill>
                  <a:schemeClr val="dk1"/>
                </a:solidFill>
              </a:rPr>
              <a:t> recording rules. </a:t>
            </a:r>
            <a:br>
              <a:rPr lang="en" dirty="0">
                <a:solidFill>
                  <a:schemeClr val="dk1"/>
                </a:solidFill>
              </a:rPr>
            </a:b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b="1" dirty="0">
                <a:solidFill>
                  <a:schemeClr val="dk1"/>
                </a:solidFill>
              </a:rPr>
              <a:t>Tada: </a:t>
            </a:r>
            <a:r>
              <a:rPr lang="en" dirty="0">
                <a:solidFill>
                  <a:schemeClr val="dk1"/>
                </a:solidFill>
              </a:rPr>
              <a:t>Recording rules to coalesce these into </a:t>
            </a:r>
            <a:r>
              <a:rPr lang="en" b="1" dirty="0">
                <a:solidFill>
                  <a:schemeClr val="dk1"/>
                </a:solidFill>
              </a:rPr>
              <a:t>Service Level Entities</a:t>
            </a:r>
            <a:r>
              <a:rPr lang="en" dirty="0">
                <a:solidFill>
                  <a:schemeClr val="dk1"/>
                </a:solidFill>
              </a:rPr>
              <a:t>. Not everything in that list of 10 objects matters when we consider the service chain and dependencies . We end up with rules reflecting OSI Layers 1, 2, 3 and 4.</a:t>
            </a:r>
            <a:endParaRPr dirty="0">
              <a:solidFill>
                <a:schemeClr val="dk1"/>
              </a:solidFill>
            </a:endParaRPr>
          </a:p>
          <a:p>
            <a:pPr marL="0" lvl="0" indent="457200" algn="l" rtl="0">
              <a:spcBef>
                <a:spcPts val="0"/>
              </a:spcBef>
              <a:spcAft>
                <a:spcPts val="0"/>
              </a:spcAft>
              <a:buClr>
                <a:schemeClr val="dk1"/>
              </a:buClr>
              <a:buSzPts val="1100"/>
              <a:buFont typeface="Arial"/>
              <a:buNone/>
            </a:pPr>
            <a:r>
              <a:rPr lang="en" b="1" dirty="0">
                <a:solidFill>
                  <a:schemeClr val="dk1"/>
                </a:solidFill>
              </a:rPr>
              <a:t>Down the bottom here:</a:t>
            </a:r>
            <a:r>
              <a:rPr lang="en" dirty="0">
                <a:solidFill>
                  <a:schemeClr val="dk1"/>
                </a:solidFill>
              </a:rPr>
              <a:t> One overall alert for me and the SLI - up/down? Same, these summaries are good for triage, but for SLO tracking, its this last recording rule, and the ping one behind.</a:t>
            </a:r>
            <a:endParaRPr dirty="0">
              <a:solidFill>
                <a:schemeClr val="dk1"/>
              </a:solidFill>
            </a:endParaRPr>
          </a:p>
          <a:p>
            <a:pPr marL="0" lvl="0" indent="45720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r>
              <a:rPr lang="en" dirty="0"/>
              <a:t>So </a:t>
            </a:r>
            <a:r>
              <a:rPr lang="en" dirty="0" err="1"/>
              <a:t>thats</a:t>
            </a:r>
            <a:r>
              <a:rPr lang="en" dirty="0"/>
              <a:t> a hint for how we can decompose and reconstruct a service to a capability. Lets look now at the other key element to success not only with NRE, but with automation in general - design simplification.</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e28311803a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e28311803a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After a bit of work with a chisel and some sandpaper, we refined our network implementation to fit this pretty </a:t>
            </a:r>
            <a:r>
              <a:rPr lang="en" dirty="0" err="1"/>
              <a:t>standardised</a:t>
            </a:r>
            <a:r>
              <a:rPr lang="en" dirty="0"/>
              <a:t> model. If you think it looks like something out of Cisco in the 1990s, well, yeah, the hierarchical model got a lick of paint for the 2020s ;) </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 dirty="0">
                <a:solidFill>
                  <a:schemeClr val="dk1"/>
                </a:solidFill>
              </a:rPr>
              <a:t>Thee blocks made sense for us, but you may have </a:t>
            </a:r>
            <a:r>
              <a:rPr lang="en" dirty="0" err="1">
                <a:solidFill>
                  <a:schemeClr val="dk1"/>
                </a:solidFill>
              </a:rPr>
              <a:t>bery</a:t>
            </a:r>
            <a:r>
              <a:rPr lang="en" dirty="0">
                <a:solidFill>
                  <a:schemeClr val="dk1"/>
                </a:solidFill>
              </a:rPr>
              <a:t> different ones, especially if you are in a different vertical.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Look at your infra, and block the assets you have together because they all do _a thing_ the same way. </a:t>
            </a: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This is the start of the cycle that breaks the mental model of device and instead thinks of role. So what are these roles?</a:t>
            </a:r>
            <a:endParaRPr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 b="1" dirty="0">
                <a:solidFill>
                  <a:schemeClr val="dk1"/>
                </a:solidFill>
              </a:rPr>
              <a:t>Our 4 Blocks:</a:t>
            </a:r>
            <a:endParaRPr b="1"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en" b="1" dirty="0">
                <a:solidFill>
                  <a:schemeClr val="dk1"/>
                </a:solidFill>
              </a:rPr>
              <a:t>Edge:</a:t>
            </a:r>
            <a:r>
              <a:rPr lang="en" dirty="0">
                <a:solidFill>
                  <a:schemeClr val="dk1"/>
                </a:solidFill>
              </a:rPr>
              <a:t> Internet boundary (Ingress/Egress).</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b="1" dirty="0">
                <a:solidFill>
                  <a:schemeClr val="dk1"/>
                </a:solidFill>
              </a:rPr>
              <a:t>DC Core:</a:t>
            </a:r>
            <a:r>
              <a:rPr lang="en" dirty="0">
                <a:solidFill>
                  <a:schemeClr val="dk1"/>
                </a:solidFill>
              </a:rPr>
              <a:t> L3 block to block interconnection point, defines a location’s scale limits (port density/oversubscription)</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b="1" dirty="0">
                <a:solidFill>
                  <a:schemeClr val="dk1"/>
                </a:solidFill>
              </a:rPr>
              <a:t>Fabric:</a:t>
            </a:r>
            <a:r>
              <a:rPr lang="en" dirty="0">
                <a:solidFill>
                  <a:schemeClr val="dk1"/>
                </a:solidFill>
              </a:rPr>
              <a:t> L2 Segmented with EVPN, L3 segmented with VRFs. Defines blast radius for most impacts.</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b="1" dirty="0">
                <a:solidFill>
                  <a:schemeClr val="dk1"/>
                </a:solidFill>
              </a:rPr>
              <a:t>OOBM:</a:t>
            </a:r>
            <a:r>
              <a:rPr lang="en" dirty="0">
                <a:solidFill>
                  <a:schemeClr val="dk1"/>
                </a:solidFill>
              </a:rPr>
              <a:t> Proper segmented management with dedicated hardware to ensure access when its needed the most.</a:t>
            </a:r>
            <a:endParaRPr dirty="0">
              <a:solidFill>
                <a:schemeClr val="dk1"/>
              </a:solidFill>
            </a:endParaRPr>
          </a:p>
          <a:p>
            <a:pPr marL="0" lvl="0" indent="0" algn="l" rtl="0">
              <a:lnSpc>
                <a:spcPct val="115000"/>
              </a:lnSpc>
              <a:spcBef>
                <a:spcPts val="1200"/>
              </a:spcBef>
              <a:spcAft>
                <a:spcPts val="0"/>
              </a:spcAft>
              <a:buNone/>
            </a:pPr>
            <a:r>
              <a:rPr lang="en" b="1" dirty="0">
                <a:solidFill>
                  <a:schemeClr val="dk1"/>
                </a:solidFill>
              </a:rPr>
              <a:t>Design Philosophy:</a:t>
            </a:r>
            <a:r>
              <a:rPr lang="en" dirty="0">
                <a:solidFill>
                  <a:schemeClr val="dk1"/>
                </a:solidFill>
              </a:rPr>
              <a:t> The block is a boundary - no blurred lines. Independent governance. Change one block at a time. Validate before moving to the next block.</a:t>
            </a:r>
            <a:endParaRPr dirty="0"/>
          </a:p>
          <a:p>
            <a:pPr marL="0" lvl="0" indent="0" algn="l" rtl="0">
              <a:spcBef>
                <a:spcPts val="120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cb26a76aa5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cb26a76aa5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So here is how that looks in a little bit more detail. Since we require N+1 by design, you see Two Edges, but three cores and spines.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The quick answer to that is I can borrow transit off other sites via DCI, but inside the DC it is vastly more sensitive to the loss of a device.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Another key point is the split of the core and spine. This is a mixture of an L2 EVPN and an L3 only fabric for the best of both worlds. L2 loads have dedicated capacity, and those which are crossing VRF boundaries are all routed over the core. We then benefit also from loss of devices only impacting 33% capacity, not 50%, and we can still add one more to increase both metrics the other way.</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 b="1" dirty="0">
                <a:solidFill>
                  <a:schemeClr val="dk1"/>
                </a:solidFill>
              </a:rPr>
              <a:t>The final key design point is the Pod Concept:</a:t>
            </a:r>
            <a:r>
              <a:rPr lang="en" dirty="0">
                <a:solidFill>
                  <a:schemeClr val="dk1"/>
                </a:solidFill>
              </a:rPr>
              <a:t> we group 3 adjacent racks into a pod, with 2 </a:t>
            </a:r>
            <a:r>
              <a:rPr lang="en" dirty="0" err="1">
                <a:solidFill>
                  <a:schemeClr val="dk1"/>
                </a:solidFill>
              </a:rPr>
              <a:t>ToR</a:t>
            </a:r>
            <a:r>
              <a:rPr lang="en" dirty="0">
                <a:solidFill>
                  <a:schemeClr val="dk1"/>
                </a:solidFill>
              </a:rPr>
              <a:t> switches at either end in Rack 1 &amp; 3, such that servers in Rack 2 borrow left over switchports from </a:t>
            </a:r>
            <a:r>
              <a:rPr lang="en" dirty="0" err="1">
                <a:solidFill>
                  <a:schemeClr val="dk1"/>
                </a:solidFill>
              </a:rPr>
              <a:t>neighbours</a:t>
            </a:r>
            <a:r>
              <a:rPr lang="en" dirty="0">
                <a:solidFill>
                  <a:schemeClr val="dk1"/>
                </a:solidFill>
              </a:rPr>
              <a:t>. Now we can Balance power, cooling, and rack unit density to </a:t>
            </a:r>
            <a:r>
              <a:rPr lang="en" dirty="0" err="1">
                <a:solidFill>
                  <a:schemeClr val="dk1"/>
                </a:solidFill>
              </a:rPr>
              <a:t>maximise</a:t>
            </a:r>
            <a:r>
              <a:rPr lang="en" dirty="0">
                <a:solidFill>
                  <a:schemeClr val="dk1"/>
                </a:solidFill>
              </a:rPr>
              <a:t> utilization on a 48 port device. Also creates a maintenance zone concept for users to consider in their HA planning. </a:t>
            </a:r>
            <a:endParaRPr dirty="0">
              <a:solidFill>
                <a:schemeClr val="dk1"/>
              </a:solidFill>
            </a:endParaRPr>
          </a:p>
          <a:p>
            <a:pPr marL="0" lvl="0" indent="0" algn="l" rtl="0">
              <a:lnSpc>
                <a:spcPct val="115000"/>
              </a:lnSpc>
              <a:spcBef>
                <a:spcPts val="1200"/>
              </a:spcBef>
              <a:spcAft>
                <a:spcPts val="0"/>
              </a:spcAft>
              <a:buNone/>
            </a:pPr>
            <a:r>
              <a:rPr lang="en" dirty="0">
                <a:solidFill>
                  <a:schemeClr val="dk1"/>
                </a:solidFill>
              </a:rPr>
              <a:t>As long as you are in more than one site you are fault tolerant (can failover). As long as you are in more than one pod per AZ you are also Highly available (scale out). </a:t>
            </a:r>
            <a:endParaRPr dirty="0">
              <a:solidFill>
                <a:schemeClr val="dk1"/>
              </a:solidFill>
            </a:endParaRPr>
          </a:p>
          <a:p>
            <a:pPr marL="0" lvl="0" indent="0" algn="l" rtl="0">
              <a:spcBef>
                <a:spcPts val="1200"/>
              </a:spcBef>
              <a:spcAft>
                <a:spcPts val="0"/>
              </a:spcAft>
              <a:buNone/>
            </a:pPr>
            <a:r>
              <a:rPr lang="en" dirty="0"/>
              <a:t>So, lets see redundancy in action during an upgrade cycle. </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e28311803a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3e28311803a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b="1" dirty="0">
                <a:solidFill>
                  <a:schemeClr val="dk1"/>
                </a:solidFill>
              </a:rPr>
              <a:t>What we see here is one row, which is half an AZ. Each activity operates on one pod of 3 racks at a time.</a:t>
            </a:r>
            <a:endParaRPr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en" dirty="0">
                <a:solidFill>
                  <a:schemeClr val="dk1"/>
                </a:solidFill>
              </a:rPr>
              <a:t>We start with the Purple stage: where we upgrade our OOBM devices, which impacts the BMCs and </a:t>
            </a:r>
            <a:r>
              <a:rPr lang="en" dirty="0" err="1">
                <a:solidFill>
                  <a:schemeClr val="dk1"/>
                </a:solidFill>
              </a:rPr>
              <a:t>Mgmt</a:t>
            </a:r>
            <a:r>
              <a:rPr lang="en" dirty="0">
                <a:solidFill>
                  <a:schemeClr val="dk1"/>
                </a:solidFill>
              </a:rPr>
              <a:t> ports on half a pods systems at once, but </a:t>
            </a:r>
            <a:r>
              <a:rPr lang="en" dirty="0" err="1">
                <a:solidFill>
                  <a:schemeClr val="dk1"/>
                </a:solidFill>
              </a:rPr>
              <a:t>doesnt</a:t>
            </a:r>
            <a:r>
              <a:rPr lang="en" dirty="0">
                <a:solidFill>
                  <a:schemeClr val="dk1"/>
                </a:solidFill>
              </a:rPr>
              <a:t> impact the applications on the servers.</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dirty="0">
                <a:solidFill>
                  <a:schemeClr val="dk1"/>
                </a:solidFill>
              </a:rPr>
              <a:t>We then proceed with the first Orange stage where we Upgrade Odd Leaves (Drop 50% capacity, invisible to apps).</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dirty="0">
                <a:solidFill>
                  <a:schemeClr val="dk1"/>
                </a:solidFill>
              </a:rPr>
              <a:t>Once the odd devices are back we reconverge the network and validate all systems recover and tests pass.</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dirty="0">
                <a:solidFill>
                  <a:schemeClr val="dk1"/>
                </a:solidFill>
              </a:rPr>
              <a:t>We can then proceed to Upgrade Even Leaves in the same manner. </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b="1" dirty="0">
                <a:solidFill>
                  <a:schemeClr val="dk1"/>
                </a:solidFill>
              </a:rPr>
              <a:t>Result:</a:t>
            </a:r>
            <a:r>
              <a:rPr lang="en" dirty="0">
                <a:solidFill>
                  <a:schemeClr val="dk1"/>
                </a:solidFill>
              </a:rPr>
              <a:t> roughly 45 mins/pod and a 4h hour target for the row with zero customer impacting downtime. Any unexpected failure has a Blast radius just 3 racks, or 12.5% of that AZ.</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dirty="0">
                <a:solidFill>
                  <a:schemeClr val="dk1"/>
                </a:solidFill>
              </a:rPr>
              <a:t>So now we have a resilient design, we need to ensure the blocks we build make use of the capabilities we engineered in. We do this with contracts.</a:t>
            </a: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e45cab2221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e45cab2221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 could look at a contract in the legal sense, and that wouldnt be far off, but lawyers are expensive and tend to avoid “wiggle room”, which we actually quite like. </a:t>
            </a:r>
            <a:endParaRPr/>
          </a:p>
          <a:p>
            <a:pPr marL="0" lvl="0" indent="0" algn="l" rtl="0">
              <a:spcBef>
                <a:spcPts val="0"/>
              </a:spcBef>
              <a:spcAft>
                <a:spcPts val="0"/>
              </a:spcAft>
              <a:buNone/>
            </a:pPr>
            <a:endParaRPr/>
          </a:p>
          <a:p>
            <a:pPr marL="0" lvl="0" indent="0" algn="l" rtl="0">
              <a:spcBef>
                <a:spcPts val="0"/>
              </a:spcBef>
              <a:spcAft>
                <a:spcPts val="0"/>
              </a:spcAft>
              <a:buNone/>
            </a:pPr>
            <a:r>
              <a:rPr lang="en"/>
              <a:t>Instead we look at a contract closer to the interfaces in software engineering. </a:t>
            </a:r>
            <a:br>
              <a:rPr lang="en"/>
            </a:br>
            <a:endParaRPr/>
          </a:p>
          <a:p>
            <a:pPr marL="0" lvl="0" indent="0" algn="l" rtl="0">
              <a:spcBef>
                <a:spcPts val="0"/>
              </a:spcBef>
              <a:spcAft>
                <a:spcPts val="0"/>
              </a:spcAft>
              <a:buNone/>
            </a:pPr>
            <a:r>
              <a:rPr lang="en"/>
              <a:t>When someone builds a unit of software they will typically create an interface that allows for extension or change later without having to start from scratch. Some people call it DRY for dont repeat yourself.</a:t>
            </a:r>
            <a:endParaRPr/>
          </a:p>
          <a:p>
            <a:pPr marL="0" lvl="0" indent="0" algn="l" rtl="0">
              <a:spcBef>
                <a:spcPts val="0"/>
              </a:spcBef>
              <a:spcAft>
                <a:spcPts val="0"/>
              </a:spcAft>
              <a:buNone/>
            </a:pPr>
            <a:br>
              <a:rPr lang="en"/>
            </a:br>
            <a:r>
              <a:rPr lang="en"/>
              <a:t>In this golang example, the first two blocks create a shape type that provides an area function. We then write a single function to print that area. We can now create a new rectangle type that holds the uniqueness it requires, and then “meets” the interface by offering an Area function, which we can use in a very generic way thanks to our generalised capability. </a:t>
            </a:r>
            <a:endParaRPr/>
          </a:p>
          <a:p>
            <a:pPr marL="0" lvl="0" indent="0" algn="l" rtl="0">
              <a:spcBef>
                <a:spcPts val="0"/>
              </a:spcBef>
              <a:spcAft>
                <a:spcPts val="0"/>
              </a:spcAft>
              <a:buNone/>
            </a:pPr>
            <a:endParaRPr/>
          </a:p>
          <a:p>
            <a:pPr marL="0" lvl="0" indent="0" algn="l" rtl="0">
              <a:spcBef>
                <a:spcPts val="0"/>
              </a:spcBef>
              <a:spcAft>
                <a:spcPts val="0"/>
              </a:spcAft>
              <a:buNone/>
            </a:pPr>
            <a:r>
              <a:rPr lang="en"/>
              <a:t>If i want to have a new shape, i only need to create that type with whatever uniqueness it requires, and then “meet” that interface with very different calculation, to the same Area function request. </a:t>
            </a:r>
            <a:endParaRPr/>
          </a:p>
          <a:p>
            <a:pPr marL="0" lvl="0" indent="0" algn="l" rtl="0">
              <a:spcBef>
                <a:spcPts val="0"/>
              </a:spcBef>
              <a:spcAft>
                <a:spcPts val="0"/>
              </a:spcAft>
              <a:buNone/>
            </a:pPr>
            <a:endParaRPr/>
          </a:p>
          <a:p>
            <a:pPr marL="0" lvl="0" indent="0" algn="l" rtl="0">
              <a:spcBef>
                <a:spcPts val="0"/>
              </a:spcBef>
              <a:spcAft>
                <a:spcPts val="0"/>
              </a:spcAft>
              <a:buNone/>
            </a:pPr>
            <a:r>
              <a:rPr lang="en"/>
              <a:t>Its doing the exact same thing, but under the covers, its very very different. The end user doesnt care, because all they do is “printarea”</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e28311803a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3e28311803a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chemeClr val="dk1"/>
                </a:solidFill>
              </a:rPr>
              <a:t>Contract</a:t>
            </a:r>
            <a:r>
              <a:rPr lang="en" dirty="0">
                <a:solidFill>
                  <a:schemeClr val="dk1"/>
                </a:solidFill>
              </a:rPr>
              <a:t>: agreement between two blocks where each block has an interface of what it “provides”. </a:t>
            </a:r>
            <a:r>
              <a:rPr lang="en" b="1" dirty="0">
                <a:solidFill>
                  <a:schemeClr val="dk1"/>
                </a:solidFill>
              </a:rPr>
              <a:t>Provider/consumer model.</a:t>
            </a:r>
            <a:endParaRPr b="1"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Between the Edge &amp; Core:</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Edge provides default routes .. Core provides: fabric local anycast /32 &amp; Site local aggregates + DCI accessible summaries.</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Rules: N+1 paths always with ECMP, only edge does internet path selection, no L2 internet segments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b="1" dirty="0">
                <a:solidFill>
                  <a:schemeClr val="dk1"/>
                </a:solidFill>
              </a:rPr>
              <a:t>Between the Core &amp; Fabric:</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Core Provides: Defaults + Remote summaries. .. Fabric provides: Tenant summaries + local anycast /32s.</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Rules: Deny by default, we documented the latency.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b="1" dirty="0">
                <a:solidFill>
                  <a:schemeClr val="dk1"/>
                </a:solidFill>
              </a:rPr>
              <a:t>In all cases:</a:t>
            </a:r>
            <a:r>
              <a:rPr lang="en" dirty="0">
                <a:solidFill>
                  <a:schemeClr val="dk1"/>
                </a:solidFill>
              </a:rPr>
              <a:t> We use </a:t>
            </a:r>
            <a:r>
              <a:rPr lang="en" dirty="0" err="1">
                <a:solidFill>
                  <a:schemeClr val="dk1"/>
                </a:solidFill>
              </a:rPr>
              <a:t>eBGP+BFD</a:t>
            </a:r>
            <a:r>
              <a:rPr lang="en" dirty="0">
                <a:solidFill>
                  <a:schemeClr val="dk1"/>
                </a:solidFill>
              </a:rPr>
              <a:t> (1s) with v4unnumbered over v6lla. </a:t>
            </a:r>
            <a:endParaRPr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r>
              <a:rPr lang="en" dirty="0" err="1"/>
              <a:t>Maint</a:t>
            </a:r>
            <a:r>
              <a:rPr lang="en" dirty="0"/>
              <a:t>: With BGP+BFD+</a:t>
            </a:r>
            <a:r>
              <a:rPr lang="en" dirty="0">
                <a:solidFill>
                  <a:schemeClr val="dk1"/>
                </a:solidFill>
              </a:rPr>
              <a:t>ECMP</a:t>
            </a:r>
            <a:r>
              <a:rPr lang="en" dirty="0"/>
              <a:t>, the “right way” to drain a path is graceful restart community. </a:t>
            </a:r>
            <a:endParaRPr dirty="0"/>
          </a:p>
          <a:p>
            <a:pPr marL="0" lvl="0" indent="0" algn="l" rtl="0">
              <a:spcBef>
                <a:spcPts val="0"/>
              </a:spcBef>
              <a:spcAft>
                <a:spcPts val="0"/>
              </a:spcAft>
              <a:buNone/>
            </a:pPr>
            <a:r>
              <a:rPr lang="en" dirty="0"/>
              <a:t>in practice: just deactivate the peer: fast, effective, no noticeable impact.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So this covers a lot of the network internal agreements, but as I said at the start, we are a part of a larger system. How does this apply outside?</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e28311803a_0_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e28311803a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Apps are our consumers: internal to infra or customer facing apps. </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 b="1" dirty="0">
                <a:solidFill>
                  <a:schemeClr val="dk1"/>
                </a:solidFill>
              </a:rPr>
              <a:t>Apps Promise the network:</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Will not exceed 50% capacity utilization persistently (bursting is ok) .. Will be Diversely placed (different </a:t>
            </a:r>
            <a:r>
              <a:rPr lang="en" dirty="0" err="1">
                <a:solidFill>
                  <a:schemeClr val="dk1"/>
                </a:solidFill>
              </a:rPr>
              <a:t>HyperVisors</a:t>
            </a:r>
            <a:r>
              <a:rPr lang="en" dirty="0">
                <a:solidFill>
                  <a:schemeClr val="dk1"/>
                </a:solidFill>
              </a:rPr>
              <a:t> / Racks &amp; AZs).</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Will always be Load balanced with </a:t>
            </a:r>
            <a:r>
              <a:rPr lang="en" dirty="0" err="1">
                <a:solidFill>
                  <a:schemeClr val="dk1"/>
                </a:solidFill>
              </a:rPr>
              <a:t>healthchecks</a:t>
            </a:r>
            <a:r>
              <a:rPr lang="en" dirty="0">
                <a:solidFill>
                  <a:schemeClr val="dk1"/>
                </a:solidFill>
              </a:rPr>
              <a:t> .. Will use negotiated primary functions, so that clusters move leader roles to healthy nodes autonomously wherever possible. </a:t>
            </a:r>
            <a:endParaRPr dirty="0">
              <a:solidFill>
                <a:schemeClr val="dk1"/>
              </a:solidFill>
            </a:endParaRPr>
          </a:p>
          <a:p>
            <a:pPr marL="0" lvl="0" indent="0" algn="l" rtl="0">
              <a:spcBef>
                <a:spcPts val="1200"/>
              </a:spcBef>
              <a:spcAft>
                <a:spcPts val="0"/>
              </a:spcAft>
              <a:buNone/>
            </a:pPr>
            <a:r>
              <a:rPr lang="en" dirty="0">
                <a:solidFill>
                  <a:schemeClr val="dk1"/>
                </a:solidFill>
              </a:rPr>
              <a:t>Some people still prefer to isolate or migrate a primary role off a workload before we act, so as to not needlessly reduce their own error budgets, but it should be possible that any issues self heal within 90s.</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b="1" dirty="0">
                <a:solidFill>
                  <a:schemeClr val="dk1"/>
                </a:solidFill>
              </a:rPr>
              <a:t>The Network promises the app:</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Will never drop capacity below 50% for planned work .. Will offer Predictable latency within the DC and across the DCI - which is both resilient and encrypted.</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No traffic will flow between their application and anything else without an audited change.</a:t>
            </a:r>
            <a:endParaRPr dirty="0">
              <a:solidFill>
                <a:schemeClr val="dk1"/>
              </a:solidFill>
            </a:endParaRPr>
          </a:p>
          <a:p>
            <a:pPr marL="0" lvl="0" indent="0" algn="l" rtl="0">
              <a:lnSpc>
                <a:spcPct val="115000"/>
              </a:lnSpc>
              <a:spcBef>
                <a:spcPts val="1200"/>
              </a:spcBef>
              <a:spcAft>
                <a:spcPts val="1200"/>
              </a:spcAft>
              <a:buNone/>
            </a:pPr>
            <a:r>
              <a:rPr lang="en" dirty="0" err="1">
                <a:solidFill>
                  <a:schemeClr val="dk1"/>
                </a:solidFill>
              </a:rPr>
              <a:t>Maint</a:t>
            </a:r>
            <a:r>
              <a:rPr lang="en" dirty="0">
                <a:solidFill>
                  <a:schemeClr val="dk1"/>
                </a:solidFill>
              </a:rPr>
              <a:t> is now notify only. Application teams can build their app as suits them, within the boundaries we set, which includes the same 99.9% SLA to the App and 99.98% internal target for ourselves.</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e28311803a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3e28311803a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So our chief weapon is redundancy .. redundancy and contracts - TWO chief weapons... Its not enough.</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 b="1" dirty="0">
                <a:solidFill>
                  <a:schemeClr val="dk1"/>
                </a:solidFill>
              </a:rPr>
              <a:t>Top remaining Risks after redundancy applies are:</a:t>
            </a:r>
            <a:endParaRPr b="1"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en" dirty="0">
                <a:solidFill>
                  <a:schemeClr val="dk1"/>
                </a:solidFill>
              </a:rPr>
              <a:t>L2 dramas and </a:t>
            </a:r>
            <a:r>
              <a:rPr lang="en" dirty="0" err="1">
                <a:solidFill>
                  <a:schemeClr val="dk1"/>
                </a:solidFill>
              </a:rPr>
              <a:t>misconfigs</a:t>
            </a:r>
            <a:r>
              <a:rPr lang="en" dirty="0">
                <a:solidFill>
                  <a:schemeClr val="dk1"/>
                </a:solidFill>
              </a:rPr>
              <a:t> (Flooding domains!!) ..  Human Error - </a:t>
            </a:r>
            <a:r>
              <a:rPr lang="en" dirty="0" err="1">
                <a:solidFill>
                  <a:schemeClr val="dk1"/>
                </a:solidFill>
              </a:rPr>
              <a:t>havent</a:t>
            </a:r>
            <a:r>
              <a:rPr lang="en" dirty="0">
                <a:solidFill>
                  <a:schemeClr val="dk1"/>
                </a:solidFill>
              </a:rPr>
              <a:t> automated everything, runbooks can still have oopsies.</a:t>
            </a: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 dirty="0">
                <a:solidFill>
                  <a:schemeClr val="dk1"/>
                </a:solidFill>
              </a:rPr>
              <a:t>Unclean Hardware Failure. Absolute killer - </a:t>
            </a:r>
            <a:r>
              <a:rPr lang="en" dirty="0" err="1">
                <a:solidFill>
                  <a:schemeClr val="dk1"/>
                </a:solidFill>
              </a:rPr>
              <a:t>dataplane</a:t>
            </a:r>
            <a:r>
              <a:rPr lang="en" dirty="0">
                <a:solidFill>
                  <a:schemeClr val="dk1"/>
                </a:solidFill>
              </a:rPr>
              <a:t> misbehavior due to SW/HW bugs. </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b="1" dirty="0">
                <a:solidFill>
                  <a:schemeClr val="dk1"/>
                </a:solidFill>
              </a:rPr>
              <a:t>Mitigations:</a:t>
            </a:r>
            <a:endParaRPr b="1"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Limiting the L2 domains - 32 port spine is a design choice - use up to 3 fabrics with a 128 port core across the site.</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4-eyes review is sacrosanct - no runbook? Make one, update them .. Big win from canary - Rapid rollback with telemetry.</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b="1" dirty="0">
                <a:solidFill>
                  <a:schemeClr val="dk1"/>
                </a:solidFill>
              </a:rPr>
              <a:t>Auto-isolation is scary, but it has its place:</a:t>
            </a:r>
            <a:r>
              <a:rPr lang="en" dirty="0">
                <a:solidFill>
                  <a:schemeClr val="dk1"/>
                </a:solidFill>
              </a:rPr>
              <a:t> bond disable script.</a:t>
            </a:r>
            <a:endParaRPr dirty="0">
              <a:solidFill>
                <a:schemeClr val="dk1"/>
              </a:solidFill>
            </a:endParaRPr>
          </a:p>
          <a:p>
            <a:pPr marL="0" lvl="0" indent="0" algn="l" rtl="0">
              <a:spcBef>
                <a:spcPts val="1200"/>
              </a:spcBef>
              <a:spcAft>
                <a:spcPts val="0"/>
              </a:spcAft>
              <a:buNone/>
            </a:pPr>
            <a:r>
              <a:rPr lang="en" dirty="0"/>
              <a:t>large amount of residual risk comes from network events - failures or changes .. telemetry stack is </a:t>
            </a:r>
            <a:r>
              <a:rPr lang="en" dirty="0" err="1"/>
              <a:t>Cruicial</a:t>
            </a:r>
            <a:r>
              <a:rPr lang="en" dirty="0"/>
              <a:t>. Its the beating heart of our processes. So lets look at how we do that. </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cb26a76aa5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cb26a76aa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 GNP stack is a </a:t>
            </a:r>
            <a:r>
              <a:rPr lang="en" dirty="0" err="1"/>
              <a:t>generalisation</a:t>
            </a:r>
            <a:r>
              <a:rPr lang="en" dirty="0"/>
              <a:t> of the work we did in Proton for streaming telemetry. its on </a:t>
            </a:r>
            <a:r>
              <a:rPr lang="en" dirty="0" err="1"/>
              <a:t>github</a:t>
            </a:r>
            <a:r>
              <a:rPr lang="en" dirty="0"/>
              <a:t>, but sadly not ready yet, Prague &gt; Munich. Not enough time in a year :(</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 b="1" dirty="0">
                <a:solidFill>
                  <a:schemeClr val="dk1"/>
                </a:solidFill>
              </a:rPr>
              <a:t>The Core of the Stack consists of:</a:t>
            </a:r>
            <a:r>
              <a:rPr lang="en" dirty="0">
                <a:solidFill>
                  <a:schemeClr val="dk1"/>
                </a:solidFill>
              </a:rPr>
              <a:t> </a:t>
            </a:r>
            <a:r>
              <a:rPr lang="en-GB" dirty="0">
                <a:solidFill>
                  <a:schemeClr val="dk1"/>
                </a:solidFill>
              </a:rPr>
              <a:t>...</a:t>
            </a: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We leverage two pipelines where we sample counters every 15 seconds, and we use the </a:t>
            </a:r>
            <a:r>
              <a:rPr lang="en" dirty="0" err="1">
                <a:solidFill>
                  <a:schemeClr val="dk1"/>
                </a:solidFill>
              </a:rPr>
              <a:t>gnmi</a:t>
            </a:r>
            <a:r>
              <a:rPr lang="en" dirty="0">
                <a:solidFill>
                  <a:schemeClr val="dk1"/>
                </a:solidFill>
              </a:rPr>
              <a:t> “</a:t>
            </a:r>
            <a:r>
              <a:rPr lang="en" dirty="0" err="1">
                <a:solidFill>
                  <a:schemeClr val="dk1"/>
                </a:solidFill>
              </a:rPr>
              <a:t>on_change</a:t>
            </a:r>
            <a:r>
              <a:rPr lang="en" dirty="0">
                <a:solidFill>
                  <a:schemeClr val="dk1"/>
                </a:solidFill>
              </a:rPr>
              <a:t>” method for states to be pushed in real time. Think SNMP Poll and Traps but on steroids.</a:t>
            </a:r>
            <a:endParaRPr dirty="0">
              <a:solidFill>
                <a:schemeClr val="dk1"/>
              </a:solidFill>
            </a:endParaRPr>
          </a:p>
          <a:p>
            <a:pPr marL="0" lvl="0" indent="0" algn="l" rtl="0">
              <a:spcBef>
                <a:spcPts val="0"/>
              </a:spcBef>
              <a:spcAft>
                <a:spcPts val="0"/>
              </a:spcAft>
              <a:buClr>
                <a:schemeClr val="dk1"/>
              </a:buClr>
              <a:buSzPts val="1100"/>
              <a:buFont typeface="Arial"/>
              <a:buNone/>
            </a:pPr>
            <a:endParaRPr lang="en" b="1"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Lots of this is familiar, but what is NATS?</a:t>
            </a:r>
            <a:r>
              <a:rPr lang="en" dirty="0">
                <a:solidFill>
                  <a:schemeClr val="dk1"/>
                </a:solidFill>
              </a:rPr>
              <a:t> At 50 </a:t>
            </a:r>
            <a:r>
              <a:rPr lang="en" dirty="0" err="1">
                <a:solidFill>
                  <a:schemeClr val="dk1"/>
                </a:solidFill>
              </a:rPr>
              <a:t>ish</a:t>
            </a:r>
            <a:r>
              <a:rPr lang="en" dirty="0">
                <a:solidFill>
                  <a:schemeClr val="dk1"/>
                </a:solidFill>
              </a:rPr>
              <a:t> devices per instance, with the rate and quantity of metrics we pull in, we hit limits inside </a:t>
            </a:r>
            <a:r>
              <a:rPr lang="en" dirty="0" err="1">
                <a:solidFill>
                  <a:schemeClr val="dk1"/>
                </a:solidFill>
              </a:rPr>
              <a:t>gnmic</a:t>
            </a:r>
            <a:r>
              <a:rPr lang="en" dirty="0">
                <a:solidFill>
                  <a:schemeClr val="dk1"/>
                </a:solidFill>
              </a:rPr>
              <a:t> and </a:t>
            </a:r>
            <a:r>
              <a:rPr lang="en" dirty="0" err="1">
                <a:solidFill>
                  <a:schemeClr val="dk1"/>
                </a:solidFill>
              </a:rPr>
              <a:t>prometheus</a:t>
            </a:r>
            <a:r>
              <a:rPr lang="en" dirty="0">
                <a:solidFill>
                  <a:schemeClr val="dk1"/>
                </a:solidFill>
              </a:rPr>
              <a:t>. NATS lets us scale ingestion, avoid single point of failure, and later will allow us to fork data streams for extra processing.</a:t>
            </a:r>
            <a:endParaRPr dirty="0">
              <a:solidFill>
                <a:schemeClr val="dk1"/>
              </a:solidFill>
            </a:endParaRPr>
          </a:p>
          <a:p>
            <a:pPr marL="0" lvl="0" indent="0" algn="l" rtl="0">
              <a:spcBef>
                <a:spcPts val="0"/>
              </a:spcBef>
              <a:spcAft>
                <a:spcPts val="0"/>
              </a:spcAft>
              <a:buNone/>
            </a:pPr>
            <a:endParaRPr lang="en" b="1" dirty="0">
              <a:solidFill>
                <a:schemeClr val="dk1"/>
              </a:solidFill>
            </a:endParaRPr>
          </a:p>
          <a:p>
            <a:pPr marL="0" lvl="0" indent="0" algn="l" rtl="0">
              <a:spcBef>
                <a:spcPts val="0"/>
              </a:spcBef>
              <a:spcAft>
                <a:spcPts val="0"/>
              </a:spcAft>
              <a:buNone/>
            </a:pPr>
            <a:r>
              <a:rPr lang="en" b="1" dirty="0">
                <a:solidFill>
                  <a:schemeClr val="dk1"/>
                </a:solidFill>
              </a:rPr>
              <a:t>We have recently expanded to some more data sources (with thanks to the students at OST </a:t>
            </a:r>
            <a:r>
              <a:rPr lang="en" b="1" dirty="0" err="1">
                <a:solidFill>
                  <a:schemeClr val="dk1"/>
                </a:solidFill>
              </a:rPr>
              <a:t>Rapperswil</a:t>
            </a:r>
            <a:r>
              <a:rPr lang="en" b="1" dirty="0">
                <a:solidFill>
                  <a:schemeClr val="dk1"/>
                </a:solidFill>
              </a:rPr>
              <a:t>!):</a:t>
            </a:r>
            <a:r>
              <a:rPr lang="en" dirty="0">
                <a:solidFill>
                  <a:schemeClr val="dk1"/>
                </a:solidFill>
              </a:rPr>
              <a:t> Adding BMP for Routing data and IPFIX for flow data - shipping this to </a:t>
            </a:r>
            <a:r>
              <a:rPr lang="en" dirty="0" err="1">
                <a:solidFill>
                  <a:schemeClr val="dk1"/>
                </a:solidFill>
              </a:rPr>
              <a:t>ClickHouse</a:t>
            </a:r>
            <a:r>
              <a:rPr lang="en" dirty="0">
                <a:solidFill>
                  <a:schemeClr val="dk1"/>
                </a:solidFill>
              </a:rPr>
              <a:t> which is a very powerful analytics database, and again </a:t>
            </a:r>
            <a:r>
              <a:rPr lang="en" dirty="0" err="1">
                <a:solidFill>
                  <a:schemeClr val="dk1"/>
                </a:solidFill>
              </a:rPr>
              <a:t>visualising</a:t>
            </a:r>
            <a:r>
              <a:rPr lang="en" dirty="0">
                <a:solidFill>
                  <a:schemeClr val="dk1"/>
                </a:solidFill>
              </a:rPr>
              <a:t> the data in Grafana. More on that can be seen in this </a:t>
            </a:r>
            <a:r>
              <a:rPr lang="en" dirty="0" err="1">
                <a:solidFill>
                  <a:schemeClr val="dk1"/>
                </a:solidFill>
              </a:rPr>
              <a:t>youtube</a:t>
            </a:r>
            <a:r>
              <a:rPr lang="en" dirty="0">
                <a:solidFill>
                  <a:schemeClr val="dk1"/>
                </a:solidFill>
              </a:rPr>
              <a:t> video in this QR.</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We expect to make a full beta release in docker compose format shortly after AC5, and will finish work on the </a:t>
            </a:r>
            <a:r>
              <a:rPr lang="en" dirty="0" err="1">
                <a:solidFill>
                  <a:schemeClr val="dk1"/>
                </a:solidFill>
              </a:rPr>
              <a:t>kubernetes</a:t>
            </a:r>
            <a:r>
              <a:rPr lang="en" dirty="0">
                <a:solidFill>
                  <a:schemeClr val="dk1"/>
                </a:solidFill>
              </a:rPr>
              <a:t> helm chart as well. Initial support is unsurprisingly Nokia and Juniper, and other vendors will land as users submit the </a:t>
            </a:r>
            <a:r>
              <a:rPr lang="en" dirty="0" err="1">
                <a:solidFill>
                  <a:schemeClr val="dk1"/>
                </a:solidFill>
              </a:rPr>
              <a:t>gnmi</a:t>
            </a:r>
            <a:r>
              <a:rPr lang="en" dirty="0">
                <a:solidFill>
                  <a:schemeClr val="dk1"/>
                </a:solidFill>
              </a:rPr>
              <a:t> path mappings. </a:t>
            </a:r>
            <a:endParaRPr dirty="0">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c65ba4ec9e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3" name="Google Shape;263;g3c65ba4ec9e_0_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solidFill>
                  <a:schemeClr val="dk1"/>
                </a:solidFill>
              </a:rPr>
              <a:t>Next up we have an Analysis Tool called </a:t>
            </a:r>
            <a:r>
              <a:rPr lang="en" dirty="0" err="1">
                <a:solidFill>
                  <a:schemeClr val="dk1"/>
                </a:solidFill>
              </a:rPr>
              <a:t>Jupyter</a:t>
            </a:r>
            <a:r>
              <a:rPr lang="en" dirty="0">
                <a:solidFill>
                  <a:schemeClr val="dk1"/>
                </a:solidFill>
              </a:rPr>
              <a:t> (a </a:t>
            </a:r>
            <a:r>
              <a:rPr lang="en" dirty="0" err="1">
                <a:solidFill>
                  <a:schemeClr val="dk1"/>
                </a:solidFill>
              </a:rPr>
              <a:t>webUI</a:t>
            </a:r>
            <a:r>
              <a:rPr lang="en" dirty="0">
                <a:solidFill>
                  <a:schemeClr val="dk1"/>
                </a:solidFill>
              </a:rPr>
              <a:t> for Python)</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Grafana is very powerful, but it has a general expectation that you can simple fetch, or trivially adapt a metric using </a:t>
            </a:r>
            <a:r>
              <a:rPr lang="en" dirty="0" err="1">
                <a:solidFill>
                  <a:schemeClr val="dk1"/>
                </a:solidFill>
              </a:rPr>
              <a:t>promql</a:t>
            </a:r>
            <a:r>
              <a:rPr lang="en" dirty="0">
                <a:solidFill>
                  <a:schemeClr val="dk1"/>
                </a:solidFill>
              </a:rPr>
              <a:t> syntax at runtime. One of the added values we get from having searchable data, is that we can also perform advanced analytics and even inference on it. </a:t>
            </a:r>
            <a:endParaRPr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r>
              <a:rPr lang="en" dirty="0"/>
              <a:t>My </a:t>
            </a:r>
            <a:r>
              <a:rPr lang="en" dirty="0" err="1"/>
              <a:t>favourite</a:t>
            </a:r>
            <a:r>
              <a:rPr lang="en" dirty="0"/>
              <a:t> use of </a:t>
            </a:r>
            <a:r>
              <a:rPr lang="en" dirty="0" err="1"/>
              <a:t>Jupyter</a:t>
            </a:r>
            <a:r>
              <a:rPr lang="en" dirty="0"/>
              <a:t> recently was to gather 12 months of internet traffic data into a pandas </a:t>
            </a:r>
            <a:r>
              <a:rPr lang="en" dirty="0" err="1"/>
              <a:t>dataframe</a:t>
            </a:r>
            <a:r>
              <a:rPr lang="en" dirty="0"/>
              <a:t>, and then use the Facebook Prophet library to forecast the next 3 months of traffic growth, using seasonality and timely variation factors.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At time goes on we would like to push further into the ML use cases, but for now, </a:t>
            </a:r>
            <a:r>
              <a:rPr lang="en" dirty="0" err="1"/>
              <a:t>jupyter</a:t>
            </a:r>
            <a:r>
              <a:rPr lang="en" dirty="0"/>
              <a:t> is a way to push your data further than </a:t>
            </a:r>
            <a:r>
              <a:rPr lang="en" dirty="0" err="1"/>
              <a:t>grafana</a:t>
            </a:r>
            <a:r>
              <a:rPr lang="en" dirty="0"/>
              <a:t> allows.</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e28311803a_0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0" name="Google Shape;270;g3e28311803a_0_1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Sloth is a nice cherry on top. We only just started working with it truth be told - not a hard requirement. More a value add for the SLO process.</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Sloth converts </a:t>
            </a:r>
            <a:r>
              <a:rPr lang="en" dirty="0" err="1">
                <a:solidFill>
                  <a:schemeClr val="dk1"/>
                </a:solidFill>
              </a:rPr>
              <a:t>PromQL</a:t>
            </a:r>
            <a:r>
              <a:rPr lang="en" dirty="0">
                <a:solidFill>
                  <a:schemeClr val="dk1"/>
                </a:solidFill>
              </a:rPr>
              <a:t> SLIs status into SLO viz and alerts. To monitor your SLO burn down rate and status, to know how much failure you can absorb “for free”. Install for this view, or use generator and </a:t>
            </a:r>
            <a:r>
              <a:rPr lang="en" dirty="0" err="1">
                <a:solidFill>
                  <a:schemeClr val="dk1"/>
                </a:solidFill>
              </a:rPr>
              <a:t>grafana</a:t>
            </a:r>
            <a:r>
              <a:rPr lang="en" dirty="0">
                <a:solidFill>
                  <a:schemeClr val="dk1"/>
                </a:solidFill>
              </a:rPr>
              <a:t>.</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Strategically, we acknowledge almost all changes are disruptive—every change will diminish an SLI. Tracking this fosters a culture where "spending pocket money" is okay if within budget.</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On Dash: Red are highlighting runway issues Burn at 182% means over a 30-day window you'd run out of SLO in about 15 days (double perfect burn) .. -94 same. 2x the remaining runway currently required to stay in SLO</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SLI over time chart - 99% target line in red, and the service SLI is constantly below by about 1% - we are missing our target.</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Burn rate chart shows the blue line as "perfect" burn, red line shows you're down to 15% budget with 2 days before reset. </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dirty="0">
                <a:solidFill>
                  <a:schemeClr val="dk1"/>
                </a:solidFill>
              </a:rPr>
              <a:t>TLDR: You're spending money faster than you make it. While you're still in credit, no problem (warning). When you go below zero (critical), the CEO turns up with a lead pipe. </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endParaRPr dirty="0">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e28311803a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3e28311803a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As </a:t>
            </a:r>
            <a:r>
              <a:rPr lang="en" dirty="0" err="1">
                <a:solidFill>
                  <a:schemeClr val="dk1"/>
                </a:solidFill>
              </a:rPr>
              <a:t>i</a:t>
            </a:r>
            <a:r>
              <a:rPr lang="en" dirty="0">
                <a:solidFill>
                  <a:schemeClr val="dk1"/>
                </a:solidFill>
              </a:rPr>
              <a:t> said at the start, finding SLIs for networking is harder than you might think. But not all of them actually come from networking. Many are in fact canaries, because, </a:t>
            </a:r>
            <a:r>
              <a:rPr lang="en" dirty="0" err="1">
                <a:solidFill>
                  <a:schemeClr val="dk1"/>
                </a:solidFill>
              </a:rPr>
              <a:t>controvertial</a:t>
            </a:r>
            <a:r>
              <a:rPr lang="en" dirty="0">
                <a:solidFill>
                  <a:schemeClr val="dk1"/>
                </a:solidFill>
              </a:rPr>
              <a:t>, sometimes _it is_ the network that broke the app. </a:t>
            </a:r>
            <a:endParaRPr dirty="0">
              <a:solidFill>
                <a:schemeClr val="dk1"/>
              </a:solidFill>
            </a:endParaRPr>
          </a:p>
          <a:p>
            <a:pPr marL="0" lvl="0" indent="0" algn="l" rtl="0">
              <a:spcBef>
                <a:spcPts val="0"/>
              </a:spcBef>
              <a:spcAft>
                <a:spcPts val="0"/>
              </a:spcAft>
              <a:buNone/>
            </a:pPr>
            <a:endParaRPr b="1"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In the Connectivity bucket:</a:t>
            </a:r>
            <a:r>
              <a:rPr lang="en" dirty="0">
                <a:solidFill>
                  <a:schemeClr val="dk1"/>
                </a:solidFill>
              </a:rPr>
              <a:t> we have ICMP reachability, HTTPS error rates and Auth DNS validity</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In the Performance bucket:</a:t>
            </a:r>
            <a:r>
              <a:rPr lang="en" dirty="0">
                <a:solidFill>
                  <a:schemeClr val="dk1"/>
                </a:solidFill>
              </a:rPr>
              <a:t> ICMP latency, DNS response speed and HTTPS response times.</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In the Stability bucket:</a:t>
            </a:r>
            <a:r>
              <a:rPr lang="en" dirty="0">
                <a:solidFill>
                  <a:schemeClr val="dk1"/>
                </a:solidFill>
              </a:rPr>
              <a:t> we target less than one link flap per week, but as big users of 25G uncorrectable FEC errors are a key metric also.</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In the Utilization bucket:</a:t>
            </a:r>
            <a:r>
              <a:rPr lang="en" dirty="0">
                <a:solidFill>
                  <a:schemeClr val="dk1"/>
                </a:solidFill>
              </a:rPr>
              <a:t> we already spoke about the two server ports not exceeding one link full persistently as well. </a:t>
            </a:r>
            <a:endParaRPr dirty="0">
              <a:solidFill>
                <a:schemeClr val="dk1"/>
              </a:solidFill>
            </a:endParaRPr>
          </a:p>
          <a:p>
            <a:pPr marL="0" lvl="0" indent="0" algn="l" rtl="0">
              <a:spcBef>
                <a:spcPts val="0"/>
              </a:spcBef>
              <a:spcAft>
                <a:spcPts val="0"/>
              </a:spcAft>
              <a:buNone/>
            </a:pPr>
            <a:endParaRPr b="1" dirty="0">
              <a:solidFill>
                <a:schemeClr val="dk1"/>
              </a:solidFill>
            </a:endParaRPr>
          </a:p>
          <a:p>
            <a:pPr marL="0" lvl="0" indent="0" algn="l" rtl="0">
              <a:spcBef>
                <a:spcPts val="0"/>
              </a:spcBef>
              <a:spcAft>
                <a:spcPts val="0"/>
              </a:spcAft>
              <a:buNone/>
            </a:pPr>
            <a:r>
              <a:rPr lang="en" b="1" dirty="0">
                <a:solidFill>
                  <a:schemeClr val="dk1"/>
                </a:solidFill>
              </a:rPr>
              <a:t>Full disclosure: </a:t>
            </a:r>
            <a:r>
              <a:rPr lang="en" dirty="0">
                <a:solidFill>
                  <a:schemeClr val="dk1"/>
                </a:solidFill>
              </a:rPr>
              <a:t> we </a:t>
            </a:r>
            <a:r>
              <a:rPr lang="en" dirty="0" err="1">
                <a:solidFill>
                  <a:schemeClr val="dk1"/>
                </a:solidFill>
              </a:rPr>
              <a:t>dont</a:t>
            </a:r>
            <a:r>
              <a:rPr lang="en" dirty="0">
                <a:solidFill>
                  <a:schemeClr val="dk1"/>
                </a:solidFill>
              </a:rPr>
              <a:t> have all of these today, biggest problem for me is Nokia SRL </a:t>
            </a:r>
            <a:r>
              <a:rPr lang="en" dirty="0" err="1">
                <a:solidFill>
                  <a:schemeClr val="dk1"/>
                </a:solidFill>
              </a:rPr>
              <a:t>doesnt</a:t>
            </a:r>
            <a:r>
              <a:rPr lang="en" dirty="0">
                <a:solidFill>
                  <a:schemeClr val="dk1"/>
                </a:solidFill>
              </a:rPr>
              <a:t> offer TWAMP/STAMP yet, which means deploying a lot of ICMP tests into servers which invalidates the atomicity of it. A server or HV problem could report network reachability issues that </a:t>
            </a:r>
            <a:r>
              <a:rPr lang="en" dirty="0" err="1">
                <a:solidFill>
                  <a:schemeClr val="dk1"/>
                </a:solidFill>
              </a:rPr>
              <a:t>dont</a:t>
            </a:r>
            <a:r>
              <a:rPr lang="en" dirty="0">
                <a:solidFill>
                  <a:schemeClr val="dk1"/>
                </a:solidFill>
              </a:rPr>
              <a:t> exist. One case where Juniper with its RPM is sorely missed.</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Either way: </a:t>
            </a:r>
            <a:r>
              <a:rPr lang="en" dirty="0">
                <a:solidFill>
                  <a:schemeClr val="dk1"/>
                </a:solidFill>
              </a:rPr>
              <a:t>Missing targets early on was a </a:t>
            </a:r>
            <a:r>
              <a:rPr lang="en" i="1" dirty="0">
                <a:solidFill>
                  <a:schemeClr val="dk1"/>
                </a:solidFill>
              </a:rPr>
              <a:t>feature</a:t>
            </a:r>
            <a:r>
              <a:rPr lang="en" dirty="0">
                <a:solidFill>
                  <a:schemeClr val="dk1"/>
                </a:solidFill>
              </a:rPr>
              <a:t> not a bug. These repeated failures surfaced weak layers across the stack to be remediated.</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7" name="Google Shape;28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t>So is the juice worth the squeeze? Lets have a look shall we?</a:t>
            </a:r>
            <a:endParaRPr dirty="0"/>
          </a:p>
          <a:p>
            <a:pPr marL="0" lvl="0" indent="0" algn="l" rtl="0">
              <a:spcBef>
                <a:spcPts val="0"/>
              </a:spcBef>
              <a:spcAft>
                <a:spcPts val="0"/>
              </a:spcAft>
              <a:buNone/>
            </a:pP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c65ba4ec9e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2" name="Google Shape;292;g3c65ba4ec9e_0_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dirty="0">
                <a:solidFill>
                  <a:schemeClr val="dk1"/>
                </a:solidFill>
              </a:rPr>
              <a:t>The proof is in the pudding:</a:t>
            </a:r>
            <a:endParaRPr b="1"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10x increase in </a:t>
            </a:r>
            <a:r>
              <a:rPr lang="en" b="1" dirty="0">
                <a:solidFill>
                  <a:schemeClr val="dk1"/>
                </a:solidFill>
              </a:rPr>
              <a:t>CAPACITY</a:t>
            </a:r>
            <a:r>
              <a:rPr lang="en" dirty="0">
                <a:solidFill>
                  <a:schemeClr val="dk1"/>
                </a:solidFill>
              </a:rPr>
              <a:t> (going from 16 cabinets in 2021 - to 120 today - and 160 by end of 2026).</a:t>
            </a: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40% reduction in per </a:t>
            </a:r>
            <a:r>
              <a:rPr lang="en" b="1" dirty="0">
                <a:solidFill>
                  <a:schemeClr val="dk1"/>
                </a:solidFill>
              </a:rPr>
              <a:t>port cost</a:t>
            </a:r>
            <a:r>
              <a:rPr lang="en" dirty="0">
                <a:solidFill>
                  <a:schemeClr val="dk1"/>
                </a:solidFill>
              </a:rPr>
              <a:t>. Not just hardware pricing (thanks Mike) - but also Design efficiency with the pods.</a:t>
            </a:r>
            <a:endParaRPr dirty="0">
              <a:solidFill>
                <a:schemeClr val="dk1"/>
              </a:solidFill>
            </a:endParaRPr>
          </a:p>
          <a:p>
            <a:pPr marL="0" lvl="0" indent="0" algn="l" rtl="0">
              <a:spcBef>
                <a:spcPts val="0"/>
              </a:spcBef>
              <a:spcAft>
                <a:spcPts val="0"/>
              </a:spcAft>
              <a:buNone/>
            </a:pPr>
            <a:r>
              <a:rPr lang="en" b="1" dirty="0" err="1">
                <a:solidFill>
                  <a:schemeClr val="dk1"/>
                </a:solidFill>
              </a:rPr>
              <a:t>Controvertially</a:t>
            </a:r>
            <a:r>
              <a:rPr lang="en" b="1" dirty="0">
                <a:solidFill>
                  <a:schemeClr val="dk1"/>
                </a:solidFill>
              </a:rPr>
              <a:t>: </a:t>
            </a:r>
            <a:r>
              <a:rPr lang="en" dirty="0">
                <a:solidFill>
                  <a:schemeClr val="dk1"/>
                </a:solidFill>
              </a:rPr>
              <a:t>0 extra headcount </a:t>
            </a:r>
            <a:endParaRPr dirty="0">
              <a:solidFill>
                <a:schemeClr val="dk1"/>
              </a:solidFill>
            </a:endParaRPr>
          </a:p>
          <a:p>
            <a:pPr marL="457200" lvl="0" indent="-298450" algn="l" rtl="0">
              <a:spcBef>
                <a:spcPts val="0"/>
              </a:spcBef>
              <a:spcAft>
                <a:spcPts val="0"/>
              </a:spcAft>
              <a:buClr>
                <a:schemeClr val="dk1"/>
              </a:buClr>
              <a:buSzPts val="1100"/>
              <a:buChar char="●"/>
            </a:pPr>
            <a:r>
              <a:rPr lang="en" dirty="0">
                <a:solidFill>
                  <a:schemeClr val="dk1"/>
                </a:solidFill>
              </a:rPr>
              <a:t>same 5 engineers since 2021. Initially Grinding hard on BAU with a flaky juniper network</a:t>
            </a:r>
            <a:endParaRPr dirty="0">
              <a:solidFill>
                <a:schemeClr val="dk1"/>
              </a:solidFill>
            </a:endParaRPr>
          </a:p>
          <a:p>
            <a:pPr marL="457200" lvl="0" indent="-298450" algn="l" rtl="0">
              <a:spcBef>
                <a:spcPts val="0"/>
              </a:spcBef>
              <a:spcAft>
                <a:spcPts val="0"/>
              </a:spcAft>
              <a:buClr>
                <a:schemeClr val="dk1"/>
              </a:buClr>
              <a:buSzPts val="1100"/>
              <a:buChar char="●"/>
            </a:pPr>
            <a:r>
              <a:rPr lang="en" dirty="0">
                <a:solidFill>
                  <a:schemeClr val="dk1"/>
                </a:solidFill>
              </a:rPr>
              <a:t>Invested in Training during 22/23 - google </a:t>
            </a:r>
            <a:r>
              <a:rPr lang="en" dirty="0" err="1">
                <a:solidFill>
                  <a:schemeClr val="dk1"/>
                </a:solidFill>
              </a:rPr>
              <a:t>friday</a:t>
            </a:r>
            <a:r>
              <a:rPr lang="en" dirty="0">
                <a:solidFill>
                  <a:schemeClr val="dk1"/>
                </a:solidFill>
              </a:rPr>
              <a:t> - directed efforts into high impact tools to buy more engineering time</a:t>
            </a:r>
          </a:p>
          <a:p>
            <a:pPr marL="158750" lvl="0" indent="0" algn="l" rtl="0">
              <a:spcBef>
                <a:spcPts val="0"/>
              </a:spcBef>
              <a:spcAft>
                <a:spcPts val="0"/>
              </a:spcAft>
              <a:buClr>
                <a:schemeClr val="dk1"/>
              </a:buClr>
              <a:buSzPts val="1100"/>
              <a:buNone/>
            </a:pPr>
            <a:r>
              <a:rPr lang="en" dirty="0">
                <a:solidFill>
                  <a:schemeClr val="dk1"/>
                </a:solidFill>
              </a:rPr>
              <a:t>ROI</a:t>
            </a:r>
          </a:p>
          <a:p>
            <a:pPr marL="457200" lvl="0" indent="-298450" algn="l" rtl="0">
              <a:spcBef>
                <a:spcPts val="0"/>
              </a:spcBef>
              <a:spcAft>
                <a:spcPts val="0"/>
              </a:spcAft>
              <a:buClr>
                <a:schemeClr val="dk1"/>
              </a:buClr>
              <a:buSzPts val="1100"/>
              <a:buChar char="●"/>
            </a:pPr>
            <a:r>
              <a:rPr lang="en" dirty="0">
                <a:solidFill>
                  <a:schemeClr val="dk1"/>
                </a:solidFill>
              </a:rPr>
              <a:t>Freed enough time to take on Juniper Redesign in 2023 with ERB - stop the CRB rot - Enough to take on vendor in 2024 - Greenfield site. Idea to prod inside 9 months.</a:t>
            </a:r>
            <a:endParaRPr dirty="0">
              <a:solidFill>
                <a:schemeClr val="dk1"/>
              </a:solidFill>
            </a:endParaRPr>
          </a:p>
          <a:p>
            <a:pPr marL="457200" lvl="0" indent="-298450" algn="l" rtl="0">
              <a:spcBef>
                <a:spcPts val="0"/>
              </a:spcBef>
              <a:spcAft>
                <a:spcPts val="0"/>
              </a:spcAft>
              <a:buClr>
                <a:schemeClr val="dk1"/>
              </a:buClr>
              <a:buSzPts val="1100"/>
              <a:buChar char="●"/>
            </a:pPr>
            <a:r>
              <a:rPr lang="en" dirty="0">
                <a:solidFill>
                  <a:schemeClr val="dk1"/>
                </a:solidFill>
              </a:rPr>
              <a:t>Went </a:t>
            </a:r>
            <a:r>
              <a:rPr lang="en" dirty="0" err="1">
                <a:solidFill>
                  <a:schemeClr val="dk1"/>
                </a:solidFill>
              </a:rPr>
              <a:t>futher</a:t>
            </a:r>
            <a:r>
              <a:rPr lang="en" dirty="0">
                <a:solidFill>
                  <a:schemeClr val="dk1"/>
                </a:solidFill>
              </a:rPr>
              <a:t> - brownfield migration to an updated Nokia design in 2025 - underlay and D5 core</a:t>
            </a:r>
            <a:endParaRPr dirty="0">
              <a:solidFill>
                <a:schemeClr val="dk1"/>
              </a:solidFill>
            </a:endParaRPr>
          </a:p>
          <a:p>
            <a:pPr marL="158750" lvl="0" indent="0" algn="l" rtl="0">
              <a:spcBef>
                <a:spcPts val="0"/>
              </a:spcBef>
              <a:spcAft>
                <a:spcPts val="0"/>
              </a:spcAft>
              <a:buClr>
                <a:schemeClr val="dk1"/>
              </a:buClr>
              <a:buSzPts val="1100"/>
              <a:buNone/>
            </a:pPr>
            <a:r>
              <a:rPr lang="en" dirty="0">
                <a:solidFill>
                  <a:schemeClr val="dk1"/>
                </a:solidFill>
              </a:rPr>
              <a:t>This year:</a:t>
            </a:r>
          </a:p>
          <a:p>
            <a:pPr marL="457200" lvl="0" indent="-298450" algn="l" rtl="0">
              <a:spcBef>
                <a:spcPts val="0"/>
              </a:spcBef>
              <a:spcAft>
                <a:spcPts val="0"/>
              </a:spcAft>
              <a:buClr>
                <a:schemeClr val="dk1"/>
              </a:buClr>
              <a:buSzPts val="1100"/>
              <a:buChar char="●"/>
            </a:pPr>
            <a:r>
              <a:rPr lang="en" dirty="0">
                <a:solidFill>
                  <a:schemeClr val="dk1"/>
                </a:solidFill>
              </a:rPr>
              <a:t>5 new Nokia AZs - orchestrating with Nokia EDA a big efficiency gain.</a:t>
            </a:r>
            <a:endParaRPr dirty="0">
              <a:solidFill>
                <a:schemeClr val="dk1"/>
              </a:solidFill>
            </a:endParaRPr>
          </a:p>
          <a:p>
            <a:pPr marL="457200" lvl="0" indent="-298450" algn="l" rtl="0">
              <a:spcBef>
                <a:spcPts val="0"/>
              </a:spcBef>
              <a:spcAft>
                <a:spcPts val="0"/>
              </a:spcAft>
              <a:buClr>
                <a:schemeClr val="dk1"/>
              </a:buClr>
              <a:buSzPts val="1100"/>
              <a:buChar char="●"/>
            </a:pPr>
            <a:r>
              <a:rPr lang="en" dirty="0">
                <a:solidFill>
                  <a:schemeClr val="dk1"/>
                </a:solidFill>
              </a:rPr>
              <a:t>DC build lifecycle went down from 6 months in 2024 to 3 months in 2025 to 1 month each on each of these 2026 installations.</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Keep People in Bed:</a:t>
            </a:r>
            <a:r>
              <a:rPr lang="en" dirty="0">
                <a:solidFill>
                  <a:schemeClr val="dk1"/>
                </a:solidFill>
              </a:rPr>
              <a:t> 0 out-of-hours change windows. Changes happen 8am–12pm.</a:t>
            </a:r>
            <a:endParaRPr dirty="0">
              <a:solidFill>
                <a:schemeClr val="dk1"/>
              </a:solidFill>
            </a:endParaRPr>
          </a:p>
          <a:p>
            <a:pPr marL="0" lvl="0" indent="0" algn="l" rtl="0">
              <a:spcBef>
                <a:spcPts val="0"/>
              </a:spcBef>
              <a:spcAft>
                <a:spcPts val="0"/>
              </a:spcAft>
              <a:buNone/>
            </a:pPr>
            <a:r>
              <a:rPr lang="en" b="1" dirty="0">
                <a:solidFill>
                  <a:schemeClr val="dk1"/>
                </a:solidFill>
              </a:rPr>
              <a:t>Culture shift:</a:t>
            </a:r>
            <a:r>
              <a:rPr lang="en" dirty="0">
                <a:solidFill>
                  <a:schemeClr val="dk1"/>
                </a:solidFill>
              </a:rPr>
              <a:t> Complete reversal on our process. Runbooks and automation only going forward, Reward skill/engineering, not "pants on the outside"</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e28311803a_0_1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3e28311803a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dirty="0">
                <a:solidFill>
                  <a:schemeClr val="dk1"/>
                </a:solidFill>
              </a:rPr>
              <a:t>So here is our call to action.</a:t>
            </a:r>
            <a:endParaRPr b="1" dirty="0">
              <a:solidFill>
                <a:schemeClr val="dk1"/>
              </a:solidFill>
            </a:endParaRPr>
          </a:p>
          <a:p>
            <a:pPr marL="0" lvl="0" indent="0" algn="l" rtl="0">
              <a:spcBef>
                <a:spcPts val="0"/>
              </a:spcBef>
              <a:spcAft>
                <a:spcPts val="0"/>
              </a:spcAft>
              <a:buClr>
                <a:schemeClr val="dk1"/>
              </a:buClr>
              <a:buSzPts val="1100"/>
              <a:buFont typeface="Arial"/>
              <a:buNone/>
            </a:pPr>
            <a:endParaRPr b="1"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Identify Blocks:</a:t>
            </a:r>
            <a:r>
              <a:rPr lang="en" dirty="0">
                <a:solidFill>
                  <a:schemeClr val="dk1"/>
                </a:solidFill>
              </a:rPr>
              <a:t> Draw them up. Be intentional.</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Contracts:</a:t>
            </a:r>
            <a:r>
              <a:rPr lang="en" dirty="0">
                <a:solidFill>
                  <a:schemeClr val="dk1"/>
                </a:solidFill>
              </a:rPr>
              <a:t> Map protocols to agreements. Write them down.</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Telemetry:</a:t>
            </a:r>
            <a:r>
              <a:rPr lang="en" dirty="0">
                <a:solidFill>
                  <a:schemeClr val="dk1"/>
                </a:solidFill>
              </a:rPr>
              <a:t> Get data into Prometheus (Streaming &gt; SNMP).</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SLIs/SLOs:</a:t>
            </a:r>
            <a:r>
              <a:rPr lang="en" dirty="0">
                <a:solidFill>
                  <a:schemeClr val="dk1"/>
                </a:solidFill>
              </a:rPr>
              <a:t> Track them. Use SLO as the approval gate.</a:t>
            </a:r>
            <a:endParaRPr dirty="0">
              <a:solidFill>
                <a:schemeClr val="dk1"/>
              </a:solidFill>
            </a:endParaRPr>
          </a:p>
          <a:p>
            <a:pPr marL="0" lvl="0" indent="0" algn="l" rtl="0">
              <a:spcBef>
                <a:spcPts val="0"/>
              </a:spcBef>
              <a:spcAft>
                <a:spcPts val="0"/>
              </a:spcAft>
              <a:buClr>
                <a:schemeClr val="dk1"/>
              </a:buClr>
              <a:buSzPts val="1100"/>
              <a:buFont typeface="Arial"/>
              <a:buNone/>
            </a:pPr>
            <a:endParaRPr b="1"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Runbooks:</a:t>
            </a:r>
            <a:r>
              <a:rPr lang="en" dirty="0">
                <a:solidFill>
                  <a:schemeClr val="dk1"/>
                </a:solidFill>
              </a:rPr>
              <a:t> Document everything. Bias telemetry over CLI.</a:t>
            </a: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Alerting:</a:t>
            </a:r>
            <a:r>
              <a:rPr lang="en" dirty="0">
                <a:solidFill>
                  <a:schemeClr val="dk1"/>
                </a:solidFill>
              </a:rPr>
              <a:t> Add alerts for the cause of your </a:t>
            </a:r>
            <a:r>
              <a:rPr lang="en" i="1" dirty="0">
                <a:solidFill>
                  <a:schemeClr val="dk1"/>
                </a:solidFill>
              </a:rPr>
              <a:t>last</a:t>
            </a:r>
            <a:r>
              <a:rPr lang="en" dirty="0">
                <a:solidFill>
                  <a:schemeClr val="dk1"/>
                </a:solidFill>
              </a:rPr>
              <a:t> outage.</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Expose:</a:t>
            </a:r>
            <a:r>
              <a:rPr lang="en" dirty="0">
                <a:solidFill>
                  <a:schemeClr val="dk1"/>
                </a:solidFill>
              </a:rPr>
              <a:t> Let consumers check network state without tickets.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b="1" dirty="0">
                <a:solidFill>
                  <a:schemeClr val="dk1"/>
                </a:solidFill>
              </a:rPr>
              <a:t>Final Thought:</a:t>
            </a:r>
            <a:r>
              <a:rPr lang="en" dirty="0">
                <a:solidFill>
                  <a:schemeClr val="dk1"/>
                </a:solidFill>
              </a:rPr>
              <a:t> Apps must retry with backoff. Failure is inevitable; design for it.</a:t>
            </a:r>
            <a:endParaRPr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r>
              <a:rPr lang="en" dirty="0"/>
              <a:t>Now, we started with a hot take, lets end with one:</a:t>
            </a: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e45cab222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9" name="Google Shape;309;g3e45cab222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dirty="0">
                <a:solidFill>
                  <a:schemeClr val="dk1"/>
                </a:solidFill>
              </a:rPr>
              <a:t>You can’t be a competent Network Engineer, and a Competent Software engineer at the same time. </a:t>
            </a:r>
            <a:endParaRPr b="1" dirty="0">
              <a:solidFill>
                <a:schemeClr val="dk1"/>
              </a:solidFill>
            </a:endParaRPr>
          </a:p>
          <a:p>
            <a:pPr marL="0" lvl="0" indent="0" algn="l" rtl="0">
              <a:lnSpc>
                <a:spcPct val="115000"/>
              </a:lnSpc>
              <a:spcBef>
                <a:spcPts val="1200"/>
              </a:spcBef>
              <a:spcAft>
                <a:spcPts val="0"/>
              </a:spcAft>
              <a:buNone/>
            </a:pPr>
            <a:r>
              <a:rPr lang="en" dirty="0">
                <a:solidFill>
                  <a:schemeClr val="dk1"/>
                </a:solidFill>
              </a:rPr>
              <a:t>They are very different jobs. Unicorns exist, sure, but </a:t>
            </a:r>
            <a:r>
              <a:rPr lang="en" dirty="0" err="1">
                <a:solidFill>
                  <a:schemeClr val="dk1"/>
                </a:solidFill>
              </a:rPr>
              <a:t>theyre</a:t>
            </a:r>
            <a:r>
              <a:rPr lang="en" dirty="0">
                <a:solidFill>
                  <a:schemeClr val="dk1"/>
                </a:solidFill>
              </a:rPr>
              <a:t> unicorns for a reason. If it were common, they would be everywhere, and they simply are not. Building a business case that depends on you having unicorns on staff is objectively stupid.</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Important distinction: Software Coding, is not Software engineering, just as CCNA is not a CCIE. There is lineage here. You can transition from one to the other, but when you make that move, you have to focus, or ultimately FAIL.</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Building automation tools is not the same as building a whole product. I have long said there is a maturity curve to network automation, and starting out with a toy like Ansible, quickly turns into python and workflows and DAGs. When you start to think that its time to build something bespoke,</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GO GET SOME EXPERTS</a:t>
            </a:r>
            <a:endParaRPr sz="1400" dirty="0">
              <a:solidFill>
                <a:srgbClr val="0F1B2D"/>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8" name="Google Shape;318;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t>As microphones make their way around: A</a:t>
            </a:r>
            <a:r>
              <a:rPr lang="en" b="1" dirty="0"/>
              <a:t> pre-emptive strike. </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 dirty="0"/>
              <a:t>NRE is not actually something “you should rebrand your team as”. A lot of you are potentially queueing up to say “this is just good design”. YES </a:t>
            </a:r>
            <a:r>
              <a:rPr lang="en" dirty="0" err="1"/>
              <a:t>thats</a:t>
            </a:r>
            <a:r>
              <a:rPr lang="en" dirty="0"/>
              <a:t> right!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I don’t say that </a:t>
            </a:r>
            <a:r>
              <a:rPr lang="en" dirty="0" err="1"/>
              <a:t>youre</a:t>
            </a:r>
            <a:r>
              <a:rPr lang="en" dirty="0"/>
              <a:t> doing it wrong, and </a:t>
            </a:r>
            <a:r>
              <a:rPr lang="en" dirty="0" err="1"/>
              <a:t>i</a:t>
            </a:r>
            <a:r>
              <a:rPr lang="en" dirty="0"/>
              <a:t> </a:t>
            </a:r>
            <a:r>
              <a:rPr lang="en" dirty="0" err="1"/>
              <a:t>dont</a:t>
            </a:r>
            <a:r>
              <a:rPr lang="en" dirty="0"/>
              <a:t> say NRE is the new hotness either. Its a methodology which highlights the benefits of a design driven approach, and to go back to titan of technology “</a:t>
            </a:r>
            <a:r>
              <a:rPr lang="en" dirty="0" err="1"/>
              <a:t>Cheese_It</a:t>
            </a:r>
            <a:r>
              <a:rPr lang="en" dirty="0"/>
              <a:t>”:</a:t>
            </a:r>
            <a:endParaRPr dirty="0"/>
          </a:p>
          <a:p>
            <a:pPr marL="457200" lvl="0" indent="0" algn="l" rtl="0">
              <a:spcBef>
                <a:spcPts val="0"/>
              </a:spcBef>
              <a:spcAft>
                <a:spcPts val="0"/>
              </a:spcAft>
              <a:buNone/>
            </a:pPr>
            <a:endParaRPr dirty="0"/>
          </a:p>
          <a:p>
            <a:pPr marL="457200" lvl="0" indent="-298450" algn="l" rtl="0">
              <a:spcBef>
                <a:spcPts val="0"/>
              </a:spcBef>
              <a:spcAft>
                <a:spcPts val="0"/>
              </a:spcAft>
              <a:buSzPts val="1100"/>
              <a:buChar char="●"/>
            </a:pPr>
            <a:r>
              <a:rPr lang="en" dirty="0"/>
              <a:t>Its 50% a network engineer, 37.5% coder and only 12.5% software engineer.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What </a:t>
            </a:r>
            <a:r>
              <a:rPr lang="en" dirty="0" err="1"/>
              <a:t>Cheeze_it</a:t>
            </a:r>
            <a:r>
              <a:rPr lang="en" dirty="0"/>
              <a:t> </a:t>
            </a:r>
            <a:r>
              <a:rPr lang="en" dirty="0" err="1"/>
              <a:t>didnt</a:t>
            </a:r>
            <a:r>
              <a:rPr lang="en" dirty="0"/>
              <a:t> say is this </a:t>
            </a:r>
            <a:r>
              <a:rPr lang="en" dirty="0" err="1"/>
              <a:t>doesnt</a:t>
            </a:r>
            <a:r>
              <a:rPr lang="en" dirty="0"/>
              <a:t> really need to be every human in the team, its more a recipe for skills that we need across it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In our team </a:t>
            </a:r>
            <a:r>
              <a:rPr lang="en" dirty="0" err="1"/>
              <a:t>theyre</a:t>
            </a:r>
            <a:r>
              <a:rPr lang="en" dirty="0"/>
              <a:t> not balanced - one is broadly low code, a few are close to only code. NONE are SWEs, we cover each others shortcomings in the review processes.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To quote the evergreen RFC1925 Rule 4 - </a:t>
            </a:r>
            <a:endParaRPr dirty="0"/>
          </a:p>
          <a:p>
            <a:pPr marL="0" lvl="0" indent="0" algn="l" rtl="0">
              <a:spcBef>
                <a:spcPts val="0"/>
              </a:spcBef>
              <a:spcAft>
                <a:spcPts val="0"/>
              </a:spcAft>
              <a:buNone/>
            </a:pPr>
            <a:endParaRPr dirty="0"/>
          </a:p>
          <a:p>
            <a:pPr marL="457200" lvl="0" indent="-298450" algn="l" rtl="0">
              <a:spcBef>
                <a:spcPts val="0"/>
              </a:spcBef>
              <a:spcAft>
                <a:spcPts val="0"/>
              </a:spcAft>
              <a:buSzPts val="1100"/>
              <a:buChar char="●"/>
            </a:pPr>
            <a:r>
              <a:rPr lang="en" dirty="0"/>
              <a:t>Some things in networking can never be fully understood by someone who does not run an operational network.</a:t>
            </a:r>
            <a:endParaRPr dirty="0"/>
          </a:p>
          <a:p>
            <a:pPr marL="0" lvl="0" indent="0" algn="l" rtl="0">
              <a:spcBef>
                <a:spcPts val="0"/>
              </a:spcBef>
              <a:spcAft>
                <a:spcPts val="0"/>
              </a:spcAft>
              <a:buNone/>
            </a:pPr>
            <a:endParaRPr dirty="0"/>
          </a:p>
          <a:p>
            <a:pPr marL="457200" lvl="0" indent="-298450" algn="l" rtl="0">
              <a:spcBef>
                <a:spcPts val="0"/>
              </a:spcBef>
              <a:spcAft>
                <a:spcPts val="0"/>
              </a:spcAft>
              <a:buSzPts val="1100"/>
              <a:buChar char="●"/>
            </a:pPr>
            <a:r>
              <a:rPr lang="en" dirty="0"/>
              <a:t>Questions?</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889300"/>
            <a:ext cx="8520600" cy="1920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44115"/>
            <a:ext cx="8520600" cy="741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3" name="Google Shape;13;p2"/>
          <p:cNvPicPr preferRelativeResize="0"/>
          <p:nvPr/>
        </p:nvPicPr>
        <p:blipFill rotWithShape="1">
          <a:blip r:embed="rId2">
            <a:alphaModFix/>
          </a:blip>
          <a:srcRect/>
          <a:stretch/>
        </p:blipFill>
        <p:spPr>
          <a:xfrm>
            <a:off x="169400" y="249325"/>
            <a:ext cx="2125249" cy="423550"/>
          </a:xfrm>
          <a:prstGeom prst="rect">
            <a:avLst/>
          </a:prstGeom>
          <a:noFill/>
          <a:ln>
            <a:noFill/>
          </a:ln>
        </p:spPr>
      </p:pic>
      <p:sp>
        <p:nvSpPr>
          <p:cNvPr id="14" name="Google Shape;14;p2"/>
          <p:cNvSpPr txBox="1">
            <a:spLocks noGrp="1"/>
          </p:cNvSpPr>
          <p:nvPr>
            <p:ph type="body" idx="2"/>
          </p:nvPr>
        </p:nvSpPr>
        <p:spPr>
          <a:xfrm>
            <a:off x="1246663" y="3585725"/>
            <a:ext cx="6650700" cy="360000"/>
          </a:xfrm>
          <a:prstGeom prst="rect">
            <a:avLst/>
          </a:prstGeom>
          <a:noFill/>
          <a:ln>
            <a:noFill/>
          </a:ln>
        </p:spPr>
        <p:txBody>
          <a:bodyPr spcFirstLastPara="1" wrap="square" lIns="91425" tIns="91425" rIns="91425" bIns="91425" anchor="t" anchorCtr="0">
            <a:normAutofit/>
          </a:bodyPr>
          <a:lstStyle>
            <a:lvl1pPr marL="457200" lvl="0" indent="-406400" algn="l">
              <a:lnSpc>
                <a:spcPct val="115000"/>
              </a:lnSpc>
              <a:spcBef>
                <a:spcPts val="0"/>
              </a:spcBef>
              <a:spcAft>
                <a:spcPts val="0"/>
              </a:spcAft>
              <a:buSzPts val="2800"/>
              <a:buChar char="●"/>
              <a:defRPr/>
            </a:lvl1pPr>
            <a:lvl2pPr marL="914400" lvl="1" indent="-381000" algn="l">
              <a:lnSpc>
                <a:spcPct val="115000"/>
              </a:lnSpc>
              <a:spcBef>
                <a:spcPts val="0"/>
              </a:spcBef>
              <a:spcAft>
                <a:spcPts val="0"/>
              </a:spcAft>
              <a:buSzPts val="2400"/>
              <a:buChar char="○"/>
              <a:defRPr/>
            </a:lvl2pPr>
            <a:lvl3pPr marL="1371600" lvl="2" indent="-368300" algn="l">
              <a:lnSpc>
                <a:spcPct val="115000"/>
              </a:lnSpc>
              <a:spcBef>
                <a:spcPts val="0"/>
              </a:spcBef>
              <a:spcAft>
                <a:spcPts val="0"/>
              </a:spcAft>
              <a:buSzPts val="2200"/>
              <a:buChar char="■"/>
              <a:defRPr/>
            </a:lvl3pPr>
            <a:lvl4pPr marL="1828800" lvl="3" indent="-355600" algn="l">
              <a:lnSpc>
                <a:spcPct val="115000"/>
              </a:lnSpc>
              <a:spcBef>
                <a:spcPts val="0"/>
              </a:spcBef>
              <a:spcAft>
                <a:spcPts val="0"/>
              </a:spcAft>
              <a:buSzPts val="2000"/>
              <a:buChar char="●"/>
              <a:defRPr/>
            </a:lvl4pPr>
            <a:lvl5pPr marL="2286000" lvl="4" indent="-355600" algn="l">
              <a:lnSpc>
                <a:spcPct val="115000"/>
              </a:lnSpc>
              <a:spcBef>
                <a:spcPts val="0"/>
              </a:spcBef>
              <a:spcAft>
                <a:spcPts val="0"/>
              </a:spcAft>
              <a:buSzPts val="2000"/>
              <a:buChar char="○"/>
              <a:defRPr/>
            </a:lvl5pPr>
            <a:lvl6pPr marL="2743200" lvl="5" indent="-355600" algn="l">
              <a:lnSpc>
                <a:spcPct val="115000"/>
              </a:lnSpc>
              <a:spcBef>
                <a:spcPts val="0"/>
              </a:spcBef>
              <a:spcAft>
                <a:spcPts val="0"/>
              </a:spcAft>
              <a:buSzPts val="2000"/>
              <a:buChar char="■"/>
              <a:defRPr/>
            </a:lvl6pPr>
            <a:lvl7pPr marL="3200400" lvl="6" indent="-355600" algn="l">
              <a:lnSpc>
                <a:spcPct val="115000"/>
              </a:lnSpc>
              <a:spcBef>
                <a:spcPts val="0"/>
              </a:spcBef>
              <a:spcAft>
                <a:spcPts val="0"/>
              </a:spcAft>
              <a:buSzPts val="2000"/>
              <a:buChar char="●"/>
              <a:defRPr/>
            </a:lvl7pPr>
            <a:lvl8pPr marL="3657600" lvl="7" indent="-355600" algn="l">
              <a:lnSpc>
                <a:spcPct val="115000"/>
              </a:lnSpc>
              <a:spcBef>
                <a:spcPts val="0"/>
              </a:spcBef>
              <a:spcAft>
                <a:spcPts val="0"/>
              </a:spcAft>
              <a:buSzPts val="2000"/>
              <a:buChar char="○"/>
              <a:defRPr/>
            </a:lvl8pPr>
            <a:lvl9pPr marL="4114800" lvl="8" indent="-355600" algn="l">
              <a:lnSpc>
                <a:spcPct val="115000"/>
              </a:lnSpc>
              <a:spcBef>
                <a:spcPts val="0"/>
              </a:spcBef>
              <a:spcAft>
                <a:spcPts val="0"/>
              </a:spcAft>
              <a:buSzPts val="2000"/>
              <a:buChar char="■"/>
              <a:defRPr/>
            </a:lvl9pPr>
          </a:lstStyle>
          <a:p>
            <a:endParaRPr/>
          </a:p>
        </p:txBody>
      </p:sp>
      <p:pic>
        <p:nvPicPr>
          <p:cNvPr id="15" name="Google Shape;15;p2" title="AC5 dark-bg tagline.png"/>
          <p:cNvPicPr preferRelativeResize="0"/>
          <p:nvPr/>
        </p:nvPicPr>
        <p:blipFill rotWithShape="1">
          <a:blip r:embed="rId3">
            <a:alphaModFix/>
          </a:blip>
          <a:srcRect l="5583" t="31029" r="6350" b="34541"/>
          <a:stretch/>
        </p:blipFill>
        <p:spPr>
          <a:xfrm>
            <a:off x="124100" y="3665900"/>
            <a:ext cx="8897050" cy="139092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18" name="Google Shape;18;p3"/>
          <p:cNvSpPr txBox="1">
            <a:spLocks noGrp="1"/>
          </p:cNvSpPr>
          <p:nvPr>
            <p:ph type="body" idx="1"/>
          </p:nvPr>
        </p:nvSpPr>
        <p:spPr>
          <a:xfrm>
            <a:off x="311700" y="1132275"/>
            <a:ext cx="8520600" cy="3416400"/>
          </a:xfrm>
          <a:prstGeom prst="rect">
            <a:avLst/>
          </a:prstGeom>
          <a:noFill/>
          <a:ln>
            <a:noFill/>
          </a:ln>
        </p:spPr>
        <p:txBody>
          <a:bodyPr spcFirstLastPara="1" wrap="square" lIns="91425" tIns="91425" rIns="91425" bIns="91425" anchor="t" anchorCtr="0">
            <a:normAutofit/>
          </a:bodyPr>
          <a:lstStyle>
            <a:lvl1pPr marL="457200" lvl="0" indent="-406400" algn="l">
              <a:lnSpc>
                <a:spcPct val="115000"/>
              </a:lnSpc>
              <a:spcBef>
                <a:spcPts val="0"/>
              </a:spcBef>
              <a:spcAft>
                <a:spcPts val="0"/>
              </a:spcAft>
              <a:buSzPts val="2800"/>
              <a:buChar char="●"/>
              <a:defRPr/>
            </a:lvl1pPr>
            <a:lvl2pPr marL="914400" lvl="1" indent="-381000" algn="l">
              <a:lnSpc>
                <a:spcPct val="115000"/>
              </a:lnSpc>
              <a:spcBef>
                <a:spcPts val="0"/>
              </a:spcBef>
              <a:spcAft>
                <a:spcPts val="0"/>
              </a:spcAft>
              <a:buSzPts val="2400"/>
              <a:buChar char="○"/>
              <a:defRPr/>
            </a:lvl2pPr>
            <a:lvl3pPr marL="1371600" lvl="2" indent="-368300" algn="l">
              <a:lnSpc>
                <a:spcPct val="115000"/>
              </a:lnSpc>
              <a:spcBef>
                <a:spcPts val="0"/>
              </a:spcBef>
              <a:spcAft>
                <a:spcPts val="0"/>
              </a:spcAft>
              <a:buSzPts val="2200"/>
              <a:buChar char="■"/>
              <a:defRPr/>
            </a:lvl3pPr>
            <a:lvl4pPr marL="1828800" lvl="3" indent="-355600" algn="l">
              <a:lnSpc>
                <a:spcPct val="115000"/>
              </a:lnSpc>
              <a:spcBef>
                <a:spcPts val="0"/>
              </a:spcBef>
              <a:spcAft>
                <a:spcPts val="0"/>
              </a:spcAft>
              <a:buSzPts val="2000"/>
              <a:buChar char="●"/>
              <a:defRPr/>
            </a:lvl4pPr>
            <a:lvl5pPr marL="2286000" lvl="4" indent="-355600" algn="l">
              <a:lnSpc>
                <a:spcPct val="115000"/>
              </a:lnSpc>
              <a:spcBef>
                <a:spcPts val="0"/>
              </a:spcBef>
              <a:spcAft>
                <a:spcPts val="0"/>
              </a:spcAft>
              <a:buSzPts val="2000"/>
              <a:buChar char="○"/>
              <a:defRPr/>
            </a:lvl5pPr>
            <a:lvl6pPr marL="2743200" lvl="5" indent="-355600" algn="l">
              <a:lnSpc>
                <a:spcPct val="115000"/>
              </a:lnSpc>
              <a:spcBef>
                <a:spcPts val="0"/>
              </a:spcBef>
              <a:spcAft>
                <a:spcPts val="0"/>
              </a:spcAft>
              <a:buSzPts val="2000"/>
              <a:buChar char="■"/>
              <a:defRPr/>
            </a:lvl6pPr>
            <a:lvl7pPr marL="3200400" lvl="6" indent="-355600" algn="l">
              <a:lnSpc>
                <a:spcPct val="115000"/>
              </a:lnSpc>
              <a:spcBef>
                <a:spcPts val="0"/>
              </a:spcBef>
              <a:spcAft>
                <a:spcPts val="0"/>
              </a:spcAft>
              <a:buSzPts val="2000"/>
              <a:buChar char="●"/>
              <a:defRPr/>
            </a:lvl7pPr>
            <a:lvl8pPr marL="3657600" lvl="7" indent="-355600" algn="l">
              <a:lnSpc>
                <a:spcPct val="115000"/>
              </a:lnSpc>
              <a:spcBef>
                <a:spcPts val="0"/>
              </a:spcBef>
              <a:spcAft>
                <a:spcPts val="0"/>
              </a:spcAft>
              <a:buSzPts val="2000"/>
              <a:buChar char="○"/>
              <a:defRPr/>
            </a:lvl8pPr>
            <a:lvl9pPr marL="4114800" lvl="8" indent="-355600" algn="l">
              <a:lnSpc>
                <a:spcPct val="115000"/>
              </a:lnSpc>
              <a:spcBef>
                <a:spcPts val="0"/>
              </a:spcBef>
              <a:spcAft>
                <a:spcPts val="0"/>
              </a:spcAft>
              <a:buSzPts val="2000"/>
              <a:buChar char="■"/>
              <a:defRPr/>
            </a:lvl9pPr>
          </a:lstStyle>
          <a:p>
            <a:endParaRPr/>
          </a:p>
        </p:txBody>
      </p:sp>
      <p:sp>
        <p:nvSpPr>
          <p:cNvPr id="19" name="Google Shape;19;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1" type="secHead">
  <p:cSld name="SECTION_HEADER">
    <p:bg>
      <p:bgPr>
        <a:blipFill>
          <a:blip r:embed="rId2">
            <a:alphaModFix/>
          </a:blip>
          <a:stretch>
            <a:fillRect/>
          </a:stretch>
        </a:blipFill>
        <a:effectLst/>
      </p:bgPr>
    </p:bg>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00"/>
              </a:buClr>
              <a:buSzPts val="4200"/>
              <a:buNone/>
              <a:defRPr sz="4200">
                <a:solidFill>
                  <a:srgbClr val="FFFF00"/>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2" name="Google Shape;2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3" name="Google Shape;23;p4"/>
          <p:cNvPicPr preferRelativeResize="0"/>
          <p:nvPr/>
        </p:nvPicPr>
        <p:blipFill rotWithShape="1">
          <a:blip r:embed="rId3">
            <a:alphaModFix/>
          </a:blip>
          <a:srcRect/>
          <a:stretch/>
        </p:blipFill>
        <p:spPr>
          <a:xfrm>
            <a:off x="169400" y="249325"/>
            <a:ext cx="2125249" cy="4235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406400" algn="l">
              <a:lnSpc>
                <a:spcPct val="115000"/>
              </a:lnSpc>
              <a:spcBef>
                <a:spcPts val="0"/>
              </a:spcBef>
              <a:spcAft>
                <a:spcPts val="0"/>
              </a:spcAft>
              <a:buSzPts val="2800"/>
              <a:buChar char="●"/>
              <a:defRPr/>
            </a:lvl1pPr>
            <a:lvl2pPr marL="914400" lvl="1" indent="-381000" algn="l">
              <a:lnSpc>
                <a:spcPct val="115000"/>
              </a:lnSpc>
              <a:spcBef>
                <a:spcPts val="0"/>
              </a:spcBef>
              <a:spcAft>
                <a:spcPts val="0"/>
              </a:spcAft>
              <a:buSzPts val="2400"/>
              <a:buChar char="○"/>
              <a:defRPr/>
            </a:lvl2pPr>
            <a:lvl3pPr marL="1371600" lvl="2" indent="-368300" algn="l">
              <a:lnSpc>
                <a:spcPct val="115000"/>
              </a:lnSpc>
              <a:spcBef>
                <a:spcPts val="0"/>
              </a:spcBef>
              <a:spcAft>
                <a:spcPts val="0"/>
              </a:spcAft>
              <a:buSzPts val="2200"/>
              <a:buChar char="■"/>
              <a:defRPr/>
            </a:lvl3pPr>
            <a:lvl4pPr marL="1828800" lvl="3" indent="-355600" algn="l">
              <a:lnSpc>
                <a:spcPct val="115000"/>
              </a:lnSpc>
              <a:spcBef>
                <a:spcPts val="0"/>
              </a:spcBef>
              <a:spcAft>
                <a:spcPts val="0"/>
              </a:spcAft>
              <a:buSzPts val="2000"/>
              <a:buChar char="●"/>
              <a:defRPr/>
            </a:lvl4pPr>
            <a:lvl5pPr marL="2286000" lvl="4" indent="-355600" algn="l">
              <a:lnSpc>
                <a:spcPct val="115000"/>
              </a:lnSpc>
              <a:spcBef>
                <a:spcPts val="0"/>
              </a:spcBef>
              <a:spcAft>
                <a:spcPts val="0"/>
              </a:spcAft>
              <a:buSzPts val="2000"/>
              <a:buChar char="○"/>
              <a:defRPr/>
            </a:lvl5pPr>
            <a:lvl6pPr marL="2743200" lvl="5" indent="-355600" algn="l">
              <a:lnSpc>
                <a:spcPct val="115000"/>
              </a:lnSpc>
              <a:spcBef>
                <a:spcPts val="0"/>
              </a:spcBef>
              <a:spcAft>
                <a:spcPts val="0"/>
              </a:spcAft>
              <a:buSzPts val="2000"/>
              <a:buChar char="■"/>
              <a:defRPr/>
            </a:lvl6pPr>
            <a:lvl7pPr marL="3200400" lvl="6" indent="-355600" algn="l">
              <a:lnSpc>
                <a:spcPct val="115000"/>
              </a:lnSpc>
              <a:spcBef>
                <a:spcPts val="0"/>
              </a:spcBef>
              <a:spcAft>
                <a:spcPts val="0"/>
              </a:spcAft>
              <a:buSzPts val="2000"/>
              <a:buChar char="●"/>
              <a:defRPr/>
            </a:lvl7pPr>
            <a:lvl8pPr marL="3657600" lvl="7" indent="-355600" algn="l">
              <a:lnSpc>
                <a:spcPct val="115000"/>
              </a:lnSpc>
              <a:spcBef>
                <a:spcPts val="0"/>
              </a:spcBef>
              <a:spcAft>
                <a:spcPts val="0"/>
              </a:spcAft>
              <a:buSzPts val="2000"/>
              <a:buChar char="○"/>
              <a:defRPr/>
            </a:lvl8pPr>
            <a:lvl9pPr marL="4114800" lvl="8" indent="-355600" algn="l">
              <a:lnSpc>
                <a:spcPct val="115000"/>
              </a:lnSpc>
              <a:spcBef>
                <a:spcPts val="0"/>
              </a:spcBef>
              <a:spcAft>
                <a:spcPts val="0"/>
              </a:spcAft>
              <a:buSzPts val="2000"/>
              <a:buChar char="■"/>
              <a:defRPr/>
            </a:lvl9pPr>
          </a:lstStyle>
          <a:p>
            <a:endParaRPr/>
          </a:p>
        </p:txBody>
      </p:sp>
      <p:sp>
        <p:nvSpPr>
          <p:cNvPr id="27" name="Google Shape;27;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406400" algn="l">
              <a:lnSpc>
                <a:spcPct val="115000"/>
              </a:lnSpc>
              <a:spcBef>
                <a:spcPts val="0"/>
              </a:spcBef>
              <a:spcAft>
                <a:spcPts val="0"/>
              </a:spcAft>
              <a:buSzPts val="2800"/>
              <a:buChar char="●"/>
              <a:defRPr/>
            </a:lvl1pPr>
            <a:lvl2pPr marL="914400" lvl="1" indent="-381000" algn="l">
              <a:lnSpc>
                <a:spcPct val="115000"/>
              </a:lnSpc>
              <a:spcBef>
                <a:spcPts val="0"/>
              </a:spcBef>
              <a:spcAft>
                <a:spcPts val="0"/>
              </a:spcAft>
              <a:buSzPts val="2400"/>
              <a:buChar char="○"/>
              <a:defRPr/>
            </a:lvl2pPr>
            <a:lvl3pPr marL="1371600" lvl="2" indent="-368300" algn="l">
              <a:lnSpc>
                <a:spcPct val="115000"/>
              </a:lnSpc>
              <a:spcBef>
                <a:spcPts val="0"/>
              </a:spcBef>
              <a:spcAft>
                <a:spcPts val="0"/>
              </a:spcAft>
              <a:buSzPts val="2200"/>
              <a:buChar char="■"/>
              <a:defRPr/>
            </a:lvl3pPr>
            <a:lvl4pPr marL="1828800" lvl="3" indent="-355600" algn="l">
              <a:lnSpc>
                <a:spcPct val="115000"/>
              </a:lnSpc>
              <a:spcBef>
                <a:spcPts val="0"/>
              </a:spcBef>
              <a:spcAft>
                <a:spcPts val="0"/>
              </a:spcAft>
              <a:buSzPts val="2000"/>
              <a:buChar char="●"/>
              <a:defRPr/>
            </a:lvl4pPr>
            <a:lvl5pPr marL="2286000" lvl="4" indent="-355600" algn="l">
              <a:lnSpc>
                <a:spcPct val="115000"/>
              </a:lnSpc>
              <a:spcBef>
                <a:spcPts val="0"/>
              </a:spcBef>
              <a:spcAft>
                <a:spcPts val="0"/>
              </a:spcAft>
              <a:buSzPts val="2000"/>
              <a:buChar char="○"/>
              <a:defRPr/>
            </a:lvl5pPr>
            <a:lvl6pPr marL="2743200" lvl="5" indent="-355600" algn="l">
              <a:lnSpc>
                <a:spcPct val="115000"/>
              </a:lnSpc>
              <a:spcBef>
                <a:spcPts val="0"/>
              </a:spcBef>
              <a:spcAft>
                <a:spcPts val="0"/>
              </a:spcAft>
              <a:buSzPts val="2000"/>
              <a:buChar char="■"/>
              <a:defRPr/>
            </a:lvl6pPr>
            <a:lvl7pPr marL="3200400" lvl="6" indent="-355600" algn="l">
              <a:lnSpc>
                <a:spcPct val="115000"/>
              </a:lnSpc>
              <a:spcBef>
                <a:spcPts val="0"/>
              </a:spcBef>
              <a:spcAft>
                <a:spcPts val="0"/>
              </a:spcAft>
              <a:buSzPts val="2000"/>
              <a:buChar char="●"/>
              <a:defRPr/>
            </a:lvl7pPr>
            <a:lvl8pPr marL="3657600" lvl="7" indent="-355600" algn="l">
              <a:lnSpc>
                <a:spcPct val="115000"/>
              </a:lnSpc>
              <a:spcBef>
                <a:spcPts val="0"/>
              </a:spcBef>
              <a:spcAft>
                <a:spcPts val="0"/>
              </a:spcAft>
              <a:buSzPts val="2000"/>
              <a:buChar char="○"/>
              <a:defRPr/>
            </a:lvl8pPr>
            <a:lvl9pPr marL="4114800" lvl="8" indent="-355600" algn="l">
              <a:lnSpc>
                <a:spcPct val="115000"/>
              </a:lnSpc>
              <a:spcBef>
                <a:spcPts val="0"/>
              </a:spcBef>
              <a:spcAft>
                <a:spcPts val="0"/>
              </a:spcAft>
              <a:buSzPts val="2000"/>
              <a:buChar char="■"/>
              <a:defRPr/>
            </a:lvl9pPr>
          </a:lstStyle>
          <a:p>
            <a:endParaRPr/>
          </a:p>
        </p:txBody>
      </p:sp>
      <p:sp>
        <p:nvSpPr>
          <p:cNvPr id="28" name="Google Shape;28;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2">
  <p:cSld name="SECTION_HEADER_2">
    <p:bg>
      <p:bgPr>
        <a:blipFill>
          <a:blip r:embed="rId2">
            <a:alphaModFix/>
          </a:blip>
          <a:stretch>
            <a:fillRect/>
          </a:stretch>
        </a:blipFill>
        <a:effectLst/>
      </p:bgPr>
    </p:bg>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1293925"/>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00"/>
              </a:buClr>
              <a:buSzPts val="4200"/>
              <a:buNone/>
              <a:defRPr sz="4200">
                <a:solidFill>
                  <a:srgbClr val="FFFF00"/>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1" name="Google Shape;31;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2" name="Google Shape;32;p6"/>
          <p:cNvPicPr preferRelativeResize="0"/>
          <p:nvPr/>
        </p:nvPicPr>
        <p:blipFill rotWithShape="1">
          <a:blip r:embed="rId3">
            <a:alphaModFix/>
          </a:blip>
          <a:srcRect/>
          <a:stretch/>
        </p:blipFill>
        <p:spPr>
          <a:xfrm>
            <a:off x="169400" y="249325"/>
            <a:ext cx="2125249" cy="4235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3">
  <p:cSld name="SECTION_HEADER_2_1">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311700" y="29906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00"/>
              </a:buClr>
              <a:buSzPts val="4200"/>
              <a:buNone/>
              <a:defRPr sz="4200">
                <a:solidFill>
                  <a:srgbClr val="FFFF00"/>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5" name="Google Shape;35;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36" name="Google Shape;36;p7"/>
          <p:cNvPicPr preferRelativeResize="0"/>
          <p:nvPr/>
        </p:nvPicPr>
        <p:blipFill rotWithShape="1">
          <a:blip r:embed="rId3">
            <a:alphaModFix/>
          </a:blip>
          <a:srcRect/>
          <a:stretch/>
        </p:blipFill>
        <p:spPr>
          <a:xfrm>
            <a:off x="169400" y="249325"/>
            <a:ext cx="2125249" cy="4235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7"/>
        <p:cNvGrpSpPr/>
        <p:nvPr/>
      </p:nvGrpSpPr>
      <p:grpSpPr>
        <a:xfrm>
          <a:off x="0" y="0"/>
          <a:ext cx="0" cy="0"/>
          <a:chOff x="0" y="0"/>
          <a:chExt cx="0" cy="0"/>
        </a:xfrm>
      </p:grpSpPr>
      <p:sp>
        <p:nvSpPr>
          <p:cNvPr id="38" name="Google Shape;38;p8"/>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9" name="Google Shape;39;p8"/>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406400" algn="ctr">
              <a:lnSpc>
                <a:spcPct val="115000"/>
              </a:lnSpc>
              <a:spcBef>
                <a:spcPts val="0"/>
              </a:spcBef>
              <a:spcAft>
                <a:spcPts val="0"/>
              </a:spcAft>
              <a:buSzPts val="2800"/>
              <a:buChar char="●"/>
              <a:defRPr/>
            </a:lvl1pPr>
            <a:lvl2pPr marL="914400" lvl="1" indent="-381000" algn="ctr">
              <a:lnSpc>
                <a:spcPct val="115000"/>
              </a:lnSpc>
              <a:spcBef>
                <a:spcPts val="0"/>
              </a:spcBef>
              <a:spcAft>
                <a:spcPts val="0"/>
              </a:spcAft>
              <a:buSzPts val="2400"/>
              <a:buChar char="○"/>
              <a:defRPr/>
            </a:lvl2pPr>
            <a:lvl3pPr marL="1371600" lvl="2" indent="-368300" algn="ctr">
              <a:lnSpc>
                <a:spcPct val="115000"/>
              </a:lnSpc>
              <a:spcBef>
                <a:spcPts val="0"/>
              </a:spcBef>
              <a:spcAft>
                <a:spcPts val="0"/>
              </a:spcAft>
              <a:buSzPts val="2200"/>
              <a:buChar char="■"/>
              <a:defRPr/>
            </a:lvl3pPr>
            <a:lvl4pPr marL="1828800" lvl="3" indent="-355600" algn="ctr">
              <a:lnSpc>
                <a:spcPct val="115000"/>
              </a:lnSpc>
              <a:spcBef>
                <a:spcPts val="0"/>
              </a:spcBef>
              <a:spcAft>
                <a:spcPts val="0"/>
              </a:spcAft>
              <a:buSzPts val="2000"/>
              <a:buChar char="●"/>
              <a:defRPr/>
            </a:lvl4pPr>
            <a:lvl5pPr marL="2286000" lvl="4" indent="-355600" algn="ctr">
              <a:lnSpc>
                <a:spcPct val="115000"/>
              </a:lnSpc>
              <a:spcBef>
                <a:spcPts val="0"/>
              </a:spcBef>
              <a:spcAft>
                <a:spcPts val="0"/>
              </a:spcAft>
              <a:buSzPts val="2000"/>
              <a:buChar char="○"/>
              <a:defRPr/>
            </a:lvl5pPr>
            <a:lvl6pPr marL="2743200" lvl="5" indent="-355600" algn="ctr">
              <a:lnSpc>
                <a:spcPct val="115000"/>
              </a:lnSpc>
              <a:spcBef>
                <a:spcPts val="0"/>
              </a:spcBef>
              <a:spcAft>
                <a:spcPts val="0"/>
              </a:spcAft>
              <a:buSzPts val="2000"/>
              <a:buChar char="■"/>
              <a:defRPr/>
            </a:lvl6pPr>
            <a:lvl7pPr marL="3200400" lvl="6" indent="-355600" algn="ctr">
              <a:lnSpc>
                <a:spcPct val="115000"/>
              </a:lnSpc>
              <a:spcBef>
                <a:spcPts val="0"/>
              </a:spcBef>
              <a:spcAft>
                <a:spcPts val="0"/>
              </a:spcAft>
              <a:buSzPts val="2000"/>
              <a:buChar char="●"/>
              <a:defRPr/>
            </a:lvl7pPr>
            <a:lvl8pPr marL="3657600" lvl="7" indent="-355600" algn="ctr">
              <a:lnSpc>
                <a:spcPct val="115000"/>
              </a:lnSpc>
              <a:spcBef>
                <a:spcPts val="0"/>
              </a:spcBef>
              <a:spcAft>
                <a:spcPts val="0"/>
              </a:spcAft>
              <a:buSzPts val="2000"/>
              <a:buChar char="○"/>
              <a:defRPr/>
            </a:lvl8pPr>
            <a:lvl9pPr marL="4114800" lvl="8" indent="-355600" algn="ctr">
              <a:lnSpc>
                <a:spcPct val="115000"/>
              </a:lnSpc>
              <a:spcBef>
                <a:spcPts val="0"/>
              </a:spcBef>
              <a:spcAft>
                <a:spcPts val="0"/>
              </a:spcAft>
              <a:buSzPts val="2000"/>
              <a:buChar char="■"/>
              <a:defRPr/>
            </a:lvl9pPr>
          </a:lstStyle>
          <a:p>
            <a:endParaRPr/>
          </a:p>
        </p:txBody>
      </p:sp>
      <p:sp>
        <p:nvSpPr>
          <p:cNvPr id="40" name="Google Shape;40;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estions">
  <p:cSld name="SECTION_HEADER_1">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9"/>
          <p:cNvSpPr txBox="1">
            <a:spLocks noGrp="1"/>
          </p:cNvSpPr>
          <p:nvPr>
            <p:ph type="title"/>
          </p:nvPr>
        </p:nvSpPr>
        <p:spPr>
          <a:xfrm>
            <a:off x="311700" y="392400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00"/>
              </a:buClr>
              <a:buSzPts val="4800"/>
              <a:buNone/>
              <a:defRPr sz="4800">
                <a:solidFill>
                  <a:srgbClr val="FFFF00"/>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43" name="Google Shape;43;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44" name="Google Shape;44;p9"/>
          <p:cNvPicPr preferRelativeResize="0"/>
          <p:nvPr/>
        </p:nvPicPr>
        <p:blipFill rotWithShape="1">
          <a:blip r:embed="rId3">
            <a:alphaModFix/>
          </a:blip>
          <a:srcRect/>
          <a:stretch/>
        </p:blipFill>
        <p:spPr>
          <a:xfrm>
            <a:off x="169400" y="249325"/>
            <a:ext cx="2125249" cy="4235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47" name="Google Shape;47;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48" name="Google Shape;48;p10"/>
          <p:cNvPicPr preferRelativeResize="0"/>
          <p:nvPr/>
        </p:nvPicPr>
        <p:blipFill rotWithShape="1">
          <a:blip r:embed="rId2">
            <a:alphaModFix/>
          </a:blip>
          <a:srcRect/>
          <a:stretch/>
        </p:blipFill>
        <p:spPr>
          <a:xfrm>
            <a:off x="136375" y="4828424"/>
            <a:ext cx="1374125" cy="2284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9"/>
        <p:cNvGrpSpPr/>
        <p:nvPr/>
      </p:nvGrpSpPr>
      <p:grpSpPr>
        <a:xfrm>
          <a:off x="0" y="0"/>
          <a:ext cx="0" cy="0"/>
          <a:chOff x="0" y="0"/>
          <a:chExt cx="0" cy="0"/>
        </a:xfrm>
      </p:grpSpPr>
      <p:sp>
        <p:nvSpPr>
          <p:cNvPr id="50" name="Google Shape;50;p11"/>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51" name="Google Shape;51;p11"/>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68300" algn="l">
              <a:lnSpc>
                <a:spcPct val="115000"/>
              </a:lnSpc>
              <a:spcBef>
                <a:spcPts val="0"/>
              </a:spcBef>
              <a:spcAft>
                <a:spcPts val="0"/>
              </a:spcAft>
              <a:buSzPts val="2200"/>
              <a:buChar char="●"/>
              <a:defRPr sz="2200"/>
            </a:lvl1pPr>
            <a:lvl2pPr marL="914400" lvl="1" indent="-355600" algn="l">
              <a:lnSpc>
                <a:spcPct val="115000"/>
              </a:lnSpc>
              <a:spcBef>
                <a:spcPts val="0"/>
              </a:spcBef>
              <a:spcAft>
                <a:spcPts val="0"/>
              </a:spcAft>
              <a:buSzPts val="2000"/>
              <a:buChar char="○"/>
              <a:defRPr sz="2000"/>
            </a:lvl2pPr>
            <a:lvl3pPr marL="1371600" lvl="2" indent="-342900" algn="l">
              <a:lnSpc>
                <a:spcPct val="115000"/>
              </a:lnSpc>
              <a:spcBef>
                <a:spcPts val="0"/>
              </a:spcBef>
              <a:spcAft>
                <a:spcPts val="0"/>
              </a:spcAft>
              <a:buSzPts val="1800"/>
              <a:buChar char="■"/>
              <a:defRPr sz="1800"/>
            </a:lvl3pPr>
            <a:lvl4pPr marL="1828800" lvl="3" indent="-342900" algn="l">
              <a:lnSpc>
                <a:spcPct val="115000"/>
              </a:lnSpc>
              <a:spcBef>
                <a:spcPts val="0"/>
              </a:spcBef>
              <a:spcAft>
                <a:spcPts val="0"/>
              </a:spcAft>
              <a:buSzPts val="1800"/>
              <a:buChar char="●"/>
              <a:defRPr sz="1800"/>
            </a:lvl4pPr>
            <a:lvl5pPr marL="2286000" lvl="4" indent="-342900" algn="l">
              <a:lnSpc>
                <a:spcPct val="115000"/>
              </a:lnSpc>
              <a:spcBef>
                <a:spcPts val="0"/>
              </a:spcBef>
              <a:spcAft>
                <a:spcPts val="0"/>
              </a:spcAft>
              <a:buSzPts val="1800"/>
              <a:buChar char="○"/>
              <a:defRPr sz="1800"/>
            </a:lvl5pPr>
            <a:lvl6pPr marL="2743200" lvl="5" indent="-342900" algn="l">
              <a:lnSpc>
                <a:spcPct val="115000"/>
              </a:lnSpc>
              <a:spcBef>
                <a:spcPts val="0"/>
              </a:spcBef>
              <a:spcAft>
                <a:spcPts val="0"/>
              </a:spcAft>
              <a:buSzPts val="1800"/>
              <a:buChar char="■"/>
              <a:defRPr sz="1800"/>
            </a:lvl6pPr>
            <a:lvl7pPr marL="3200400" lvl="6" indent="-342900" algn="l">
              <a:lnSpc>
                <a:spcPct val="115000"/>
              </a:lnSpc>
              <a:spcBef>
                <a:spcPts val="0"/>
              </a:spcBef>
              <a:spcAft>
                <a:spcPts val="0"/>
              </a:spcAft>
              <a:buSzPts val="1800"/>
              <a:buChar char="●"/>
              <a:defRPr sz="1800"/>
            </a:lvl7pPr>
            <a:lvl8pPr marL="3657600" lvl="7" indent="-342900" algn="l">
              <a:lnSpc>
                <a:spcPct val="115000"/>
              </a:lnSpc>
              <a:spcBef>
                <a:spcPts val="0"/>
              </a:spcBef>
              <a:spcAft>
                <a:spcPts val="0"/>
              </a:spcAft>
              <a:buSzPts val="1800"/>
              <a:buChar char="○"/>
              <a:defRPr sz="1800"/>
            </a:lvl8pPr>
            <a:lvl9pPr marL="4114800" lvl="8" indent="-342900" algn="l">
              <a:lnSpc>
                <a:spcPct val="115000"/>
              </a:lnSpc>
              <a:spcBef>
                <a:spcPts val="0"/>
              </a:spcBef>
              <a:spcAft>
                <a:spcPts val="0"/>
              </a:spcAft>
              <a:buSzPts val="1800"/>
              <a:buChar char="■"/>
              <a:defRPr sz="1800"/>
            </a:lvl9pPr>
          </a:lstStyle>
          <a:p>
            <a:endParaRPr/>
          </a:p>
        </p:txBody>
      </p:sp>
      <p:sp>
        <p:nvSpPr>
          <p:cNvPr id="52" name="Google Shape;52;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3"/>
        <p:cNvGrpSpPr/>
        <p:nvPr/>
      </p:nvGrpSpPr>
      <p:grpSpPr>
        <a:xfrm>
          <a:off x="0" y="0"/>
          <a:ext cx="0" cy="0"/>
          <a:chOff x="0" y="0"/>
          <a:chExt cx="0" cy="0"/>
        </a:xfrm>
      </p:grpSpPr>
      <p:sp>
        <p:nvSpPr>
          <p:cNvPr id="54" name="Google Shape;54;p12"/>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55" name="Google Shape;55;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6"/>
        <p:cNvGrpSpPr/>
        <p:nvPr/>
      </p:nvGrpSpPr>
      <p:grpSpPr>
        <a:xfrm>
          <a:off x="0" y="0"/>
          <a:ext cx="0" cy="0"/>
          <a:chOff x="0" y="0"/>
          <a:chExt cx="0" cy="0"/>
        </a:xfrm>
      </p:grpSpPr>
      <p:sp>
        <p:nvSpPr>
          <p:cNvPr id="57" name="Google Shape;57;p13"/>
          <p:cNvSpPr/>
          <p:nvPr/>
        </p:nvSpPr>
        <p:spPr>
          <a:xfrm>
            <a:off x="4572000" y="-3285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13"/>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59" name="Google Shape;59;p13"/>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0" name="Google Shape;60;p13"/>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406400" algn="l">
              <a:lnSpc>
                <a:spcPct val="115000"/>
              </a:lnSpc>
              <a:spcBef>
                <a:spcPts val="0"/>
              </a:spcBef>
              <a:spcAft>
                <a:spcPts val="0"/>
              </a:spcAft>
              <a:buClr>
                <a:schemeClr val="dk1"/>
              </a:buClr>
              <a:buSzPts val="2800"/>
              <a:buChar char="●"/>
              <a:defRPr>
                <a:solidFill>
                  <a:schemeClr val="dk1"/>
                </a:solidFill>
              </a:defRPr>
            </a:lvl1pPr>
            <a:lvl2pPr marL="914400" lvl="1" indent="-381000" algn="l">
              <a:lnSpc>
                <a:spcPct val="115000"/>
              </a:lnSpc>
              <a:spcBef>
                <a:spcPts val="0"/>
              </a:spcBef>
              <a:spcAft>
                <a:spcPts val="0"/>
              </a:spcAft>
              <a:buClr>
                <a:schemeClr val="dk1"/>
              </a:buClr>
              <a:buSzPts val="2400"/>
              <a:buChar char="○"/>
              <a:defRPr>
                <a:solidFill>
                  <a:schemeClr val="dk1"/>
                </a:solidFill>
              </a:defRPr>
            </a:lvl2pPr>
            <a:lvl3pPr marL="1371600" lvl="2" indent="-368300" algn="l">
              <a:lnSpc>
                <a:spcPct val="115000"/>
              </a:lnSpc>
              <a:spcBef>
                <a:spcPts val="0"/>
              </a:spcBef>
              <a:spcAft>
                <a:spcPts val="0"/>
              </a:spcAft>
              <a:buClr>
                <a:schemeClr val="dk1"/>
              </a:buClr>
              <a:buSzPts val="2200"/>
              <a:buChar char="■"/>
              <a:defRPr>
                <a:solidFill>
                  <a:schemeClr val="dk1"/>
                </a:solidFill>
              </a:defRPr>
            </a:lvl3pPr>
            <a:lvl4pPr marL="1828800" lvl="3" indent="-355600" algn="l">
              <a:lnSpc>
                <a:spcPct val="115000"/>
              </a:lnSpc>
              <a:spcBef>
                <a:spcPts val="0"/>
              </a:spcBef>
              <a:spcAft>
                <a:spcPts val="0"/>
              </a:spcAft>
              <a:buClr>
                <a:schemeClr val="dk1"/>
              </a:buClr>
              <a:buSzPts val="2000"/>
              <a:buChar char="●"/>
              <a:defRPr>
                <a:solidFill>
                  <a:schemeClr val="dk1"/>
                </a:solidFill>
              </a:defRPr>
            </a:lvl4pPr>
            <a:lvl5pPr marL="2286000" lvl="4" indent="-355600" algn="l">
              <a:lnSpc>
                <a:spcPct val="115000"/>
              </a:lnSpc>
              <a:spcBef>
                <a:spcPts val="0"/>
              </a:spcBef>
              <a:spcAft>
                <a:spcPts val="0"/>
              </a:spcAft>
              <a:buClr>
                <a:schemeClr val="dk1"/>
              </a:buClr>
              <a:buSzPts val="2000"/>
              <a:buChar char="○"/>
              <a:defRPr>
                <a:solidFill>
                  <a:schemeClr val="dk1"/>
                </a:solidFill>
              </a:defRPr>
            </a:lvl5pPr>
            <a:lvl6pPr marL="2743200" lvl="5" indent="-355600" algn="l">
              <a:lnSpc>
                <a:spcPct val="115000"/>
              </a:lnSpc>
              <a:spcBef>
                <a:spcPts val="0"/>
              </a:spcBef>
              <a:spcAft>
                <a:spcPts val="0"/>
              </a:spcAft>
              <a:buClr>
                <a:schemeClr val="dk1"/>
              </a:buClr>
              <a:buSzPts val="2000"/>
              <a:buChar char="■"/>
              <a:defRPr>
                <a:solidFill>
                  <a:schemeClr val="dk1"/>
                </a:solidFill>
              </a:defRPr>
            </a:lvl6pPr>
            <a:lvl7pPr marL="3200400" lvl="6" indent="-355600" algn="l">
              <a:lnSpc>
                <a:spcPct val="115000"/>
              </a:lnSpc>
              <a:spcBef>
                <a:spcPts val="0"/>
              </a:spcBef>
              <a:spcAft>
                <a:spcPts val="0"/>
              </a:spcAft>
              <a:buClr>
                <a:schemeClr val="dk1"/>
              </a:buClr>
              <a:buSzPts val="2000"/>
              <a:buChar char="●"/>
              <a:defRPr>
                <a:solidFill>
                  <a:schemeClr val="dk1"/>
                </a:solidFill>
              </a:defRPr>
            </a:lvl7pPr>
            <a:lvl8pPr marL="3657600" lvl="7" indent="-355600" algn="l">
              <a:lnSpc>
                <a:spcPct val="115000"/>
              </a:lnSpc>
              <a:spcBef>
                <a:spcPts val="0"/>
              </a:spcBef>
              <a:spcAft>
                <a:spcPts val="0"/>
              </a:spcAft>
              <a:buClr>
                <a:schemeClr val="dk1"/>
              </a:buClr>
              <a:buSzPts val="2000"/>
              <a:buChar char="○"/>
              <a:defRPr>
                <a:solidFill>
                  <a:schemeClr val="dk1"/>
                </a:solidFill>
              </a:defRPr>
            </a:lvl8pPr>
            <a:lvl9pPr marL="4114800" lvl="8" indent="-355600" algn="l">
              <a:lnSpc>
                <a:spcPct val="115000"/>
              </a:lnSpc>
              <a:spcBef>
                <a:spcPts val="0"/>
              </a:spcBef>
              <a:spcAft>
                <a:spcPts val="0"/>
              </a:spcAft>
              <a:buClr>
                <a:schemeClr val="dk1"/>
              </a:buClr>
              <a:buSzPts val="2000"/>
              <a:buChar char="■"/>
              <a:defRPr>
                <a:solidFill>
                  <a:schemeClr val="dk1"/>
                </a:solidFill>
              </a:defRPr>
            </a:lvl9pPr>
          </a:lstStyle>
          <a:p>
            <a:endParaRPr/>
          </a:p>
        </p:txBody>
      </p:sp>
      <p:sp>
        <p:nvSpPr>
          <p:cNvPr id="61" name="Google Shape;61;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2"/>
        <p:cNvGrpSpPr/>
        <p:nvPr/>
      </p:nvGrpSpPr>
      <p:grpSpPr>
        <a:xfrm>
          <a:off x="0" y="0"/>
          <a:ext cx="0" cy="0"/>
          <a:chOff x="0" y="0"/>
          <a:chExt cx="0" cy="0"/>
        </a:xfrm>
      </p:grpSpPr>
      <p:sp>
        <p:nvSpPr>
          <p:cNvPr id="63" name="Google Shape;63;p14"/>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3200"/>
              <a:buNone/>
              <a:defRPr sz="3200"/>
            </a:lvl1pPr>
          </a:lstStyle>
          <a:p>
            <a:endParaRPr/>
          </a:p>
        </p:txBody>
      </p:sp>
      <p:sp>
        <p:nvSpPr>
          <p:cNvPr id="64" name="Google Shape;64;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5"/>
        <p:cNvGrpSpPr/>
        <p:nvPr/>
      </p:nvGrpSpPr>
      <p:grpSpPr>
        <a:xfrm>
          <a:off x="0" y="0"/>
          <a:ext cx="0" cy="0"/>
          <a:chOff x="0" y="0"/>
          <a:chExt cx="0" cy="0"/>
        </a:xfrm>
      </p:grpSpPr>
      <p:sp>
        <p:nvSpPr>
          <p:cNvPr id="66" name="Google Shape;66;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1pPr>
            <a:lvl2pPr marR="0" lvl="1"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2pPr>
            <a:lvl3pPr marR="0" lvl="2"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3pPr>
            <a:lvl4pPr marR="0" lvl="3"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4pPr>
            <a:lvl5pPr marR="0" lvl="4"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5pPr>
            <a:lvl6pPr marR="0" lvl="5"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6pPr>
            <a:lvl7pPr marR="0" lvl="6"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7pPr>
            <a:lvl8pPr marR="0" lvl="7"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8pPr>
            <a:lvl9pPr marR="0" lvl="8" algn="l" rtl="0">
              <a:lnSpc>
                <a:spcPct val="100000"/>
              </a:lnSpc>
              <a:spcBef>
                <a:spcPts val="0"/>
              </a:spcBef>
              <a:spcAft>
                <a:spcPts val="0"/>
              </a:spcAft>
              <a:buClr>
                <a:srgbClr val="FFFF00"/>
              </a:buClr>
              <a:buSzPts val="3200"/>
              <a:buFont typeface="Space Mono"/>
              <a:buNone/>
              <a:defRPr sz="3200" b="0" i="0" u="none" strike="noStrike" cap="none">
                <a:solidFill>
                  <a:srgbClr val="FFFF00"/>
                </a:solidFill>
                <a:latin typeface="Space Mono"/>
                <a:ea typeface="Space Mono"/>
                <a:cs typeface="Space Mono"/>
                <a:sym typeface="Space Mono"/>
              </a:defRPr>
            </a:lvl9pPr>
          </a:lstStyle>
          <a:p>
            <a:endParaRPr/>
          </a:p>
        </p:txBody>
      </p:sp>
      <p:sp>
        <p:nvSpPr>
          <p:cNvPr id="7" name="Google Shape;7;p1"/>
          <p:cNvSpPr txBox="1">
            <a:spLocks noGrp="1"/>
          </p:cNvSpPr>
          <p:nvPr>
            <p:ph type="body" idx="1"/>
          </p:nvPr>
        </p:nvSpPr>
        <p:spPr>
          <a:xfrm>
            <a:off x="311700" y="1132275"/>
            <a:ext cx="8520600" cy="3416400"/>
          </a:xfrm>
          <a:prstGeom prst="rect">
            <a:avLst/>
          </a:prstGeom>
          <a:noFill/>
          <a:ln>
            <a:noFill/>
          </a:ln>
        </p:spPr>
        <p:txBody>
          <a:bodyPr spcFirstLastPara="1" wrap="square" lIns="91425" tIns="91425" rIns="91425" bIns="91425" anchor="t" anchorCtr="0">
            <a:normAutofit/>
          </a:bodyPr>
          <a:lstStyle>
            <a:lvl1pPr marL="457200" marR="0" lvl="0" indent="-406400" algn="l" rtl="0">
              <a:lnSpc>
                <a:spcPct val="115000"/>
              </a:lnSpc>
              <a:spcBef>
                <a:spcPts val="0"/>
              </a:spcBef>
              <a:spcAft>
                <a:spcPts val="0"/>
              </a:spcAft>
              <a:buClr>
                <a:schemeClr val="lt1"/>
              </a:buClr>
              <a:buSzPts val="2800"/>
              <a:buFont typeface="Space Mono"/>
              <a:buChar char="●"/>
              <a:defRPr sz="2800" b="0" i="0" u="none" strike="noStrike" cap="none">
                <a:solidFill>
                  <a:schemeClr val="lt1"/>
                </a:solidFill>
                <a:latin typeface="Space Mono"/>
                <a:ea typeface="Space Mono"/>
                <a:cs typeface="Space Mono"/>
                <a:sym typeface="Space Mono"/>
              </a:defRPr>
            </a:lvl1pPr>
            <a:lvl2pPr marL="914400" marR="0" lvl="1" indent="-381000" algn="l" rtl="0">
              <a:lnSpc>
                <a:spcPct val="115000"/>
              </a:lnSpc>
              <a:spcBef>
                <a:spcPts val="0"/>
              </a:spcBef>
              <a:spcAft>
                <a:spcPts val="0"/>
              </a:spcAft>
              <a:buClr>
                <a:schemeClr val="lt1"/>
              </a:buClr>
              <a:buSzPts val="2400"/>
              <a:buFont typeface="Space Mono"/>
              <a:buChar char="○"/>
              <a:defRPr sz="2400" b="0" i="0" u="none" strike="noStrike" cap="none">
                <a:solidFill>
                  <a:schemeClr val="lt1"/>
                </a:solidFill>
                <a:latin typeface="Space Mono"/>
                <a:ea typeface="Space Mono"/>
                <a:cs typeface="Space Mono"/>
                <a:sym typeface="Space Mono"/>
              </a:defRPr>
            </a:lvl2pPr>
            <a:lvl3pPr marL="1371600" marR="0" lvl="2" indent="-368300" algn="l" rtl="0">
              <a:lnSpc>
                <a:spcPct val="115000"/>
              </a:lnSpc>
              <a:spcBef>
                <a:spcPts val="0"/>
              </a:spcBef>
              <a:spcAft>
                <a:spcPts val="0"/>
              </a:spcAft>
              <a:buClr>
                <a:schemeClr val="lt1"/>
              </a:buClr>
              <a:buSzPts val="2200"/>
              <a:buFont typeface="Space Mono"/>
              <a:buChar char="■"/>
              <a:defRPr sz="2200" b="0" i="0" u="none" strike="noStrike" cap="none">
                <a:solidFill>
                  <a:schemeClr val="lt1"/>
                </a:solidFill>
                <a:latin typeface="Space Mono"/>
                <a:ea typeface="Space Mono"/>
                <a:cs typeface="Space Mono"/>
                <a:sym typeface="Space Mono"/>
              </a:defRPr>
            </a:lvl3pPr>
            <a:lvl4pPr marL="1828800" marR="0" lvl="3"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4pPr>
            <a:lvl5pPr marL="2286000" marR="0" lvl="4"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5pPr>
            <a:lvl6pPr marL="2743200" marR="0" lvl="5"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6pPr>
            <a:lvl7pPr marL="3200400" marR="0" lvl="6"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7pPr>
            <a:lvl8pPr marL="3657600" marR="0" lvl="7"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8pPr>
            <a:lvl9pPr marL="4114800" marR="0" lvl="8" indent="-355600" algn="l" rtl="0">
              <a:lnSpc>
                <a:spcPct val="115000"/>
              </a:lnSpc>
              <a:spcBef>
                <a:spcPts val="0"/>
              </a:spcBef>
              <a:spcAft>
                <a:spcPts val="0"/>
              </a:spcAft>
              <a:buClr>
                <a:schemeClr val="lt1"/>
              </a:buClr>
              <a:buSzPts val="2000"/>
              <a:buFont typeface="Space Mono"/>
              <a:buChar char="■"/>
              <a:defRPr sz="2000" b="0" i="0" u="none" strike="noStrike" cap="none">
                <a:solidFill>
                  <a:schemeClr val="lt1"/>
                </a:solidFill>
                <a:latin typeface="Space Mono"/>
                <a:ea typeface="Space Mono"/>
                <a:cs typeface="Space Mono"/>
                <a:sym typeface="Space Mon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s://rule11.tech/is-it-planning-or-just-plain-engineering/" TargetMode="External"/><Relationship Id="rId3" Type="http://schemas.openxmlformats.org/officeDocument/2006/relationships/image" Target="../media/image17.png"/><Relationship Id="rId7" Type="http://schemas.openxmlformats.org/officeDocument/2006/relationships/hyperlink" Target="https://blog.ipspace.net/2020/06/network-reliability-engineering-more-than-automation/"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ctrTitle"/>
          </p:nvPr>
        </p:nvSpPr>
        <p:spPr>
          <a:xfrm>
            <a:off x="311708" y="889300"/>
            <a:ext cx="8520600" cy="19203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00000"/>
              <a:buNone/>
            </a:pPr>
            <a:r>
              <a:rPr lang="en"/>
              <a:t>Practical Network Reliability Engineering</a:t>
            </a:r>
            <a:endParaRPr/>
          </a:p>
        </p:txBody>
      </p:sp>
      <p:sp>
        <p:nvSpPr>
          <p:cNvPr id="72" name="Google Shape;72;p16"/>
          <p:cNvSpPr txBox="1">
            <a:spLocks noGrp="1"/>
          </p:cNvSpPr>
          <p:nvPr>
            <p:ph type="subTitle" idx="1"/>
          </p:nvPr>
        </p:nvSpPr>
        <p:spPr>
          <a:xfrm>
            <a:off x="311700" y="2844115"/>
            <a:ext cx="8520600" cy="741600"/>
          </a:xfrm>
          <a:prstGeom prst="rect">
            <a:avLst/>
          </a:prstGeom>
          <a:noFill/>
          <a:ln>
            <a:noFill/>
          </a:ln>
        </p:spPr>
        <p:txBody>
          <a:bodyPr spcFirstLastPara="1" wrap="square" lIns="91425" tIns="91425" rIns="91425" bIns="91425" anchor="t" anchorCtr="0">
            <a:normAutofit/>
          </a:bodyPr>
          <a:lstStyle/>
          <a:p>
            <a:pPr marL="0" lvl="0" indent="0" algn="ctr" rtl="0">
              <a:lnSpc>
                <a:spcPct val="80000"/>
              </a:lnSpc>
              <a:spcBef>
                <a:spcPts val="0"/>
              </a:spcBef>
              <a:spcAft>
                <a:spcPts val="0"/>
              </a:spcAft>
              <a:buSzPts val="2170"/>
              <a:buNone/>
            </a:pPr>
            <a:endParaRPr sz="1770"/>
          </a:p>
          <a:p>
            <a:pPr marL="0" lvl="0" indent="0" algn="ctr" rtl="0">
              <a:lnSpc>
                <a:spcPct val="80000"/>
              </a:lnSpc>
              <a:spcBef>
                <a:spcPts val="0"/>
              </a:spcBef>
              <a:spcAft>
                <a:spcPts val="0"/>
              </a:spcAft>
              <a:buSzPts val="2170"/>
              <a:buNone/>
            </a:pPr>
            <a:r>
              <a:rPr lang="en" sz="1770"/>
              <a:t>John Howard - Head of Network Infrastructure @ Proton AG</a:t>
            </a:r>
            <a:endParaRPr sz="1770"/>
          </a:p>
        </p:txBody>
      </p:sp>
      <p:sp>
        <p:nvSpPr>
          <p:cNvPr id="73" name="Google Shape;73;p16"/>
          <p:cNvSpPr txBox="1">
            <a:spLocks noGrp="1"/>
          </p:cNvSpPr>
          <p:nvPr>
            <p:ph type="body" idx="2"/>
          </p:nvPr>
        </p:nvSpPr>
        <p:spPr>
          <a:xfrm>
            <a:off x="1246638" y="3585725"/>
            <a:ext cx="6650700" cy="360000"/>
          </a:xfrm>
          <a:prstGeom prst="rect">
            <a:avLst/>
          </a:prstGeom>
          <a:noFill/>
          <a:ln>
            <a:noFill/>
          </a:ln>
        </p:spPr>
        <p:txBody>
          <a:bodyPr spcFirstLastPara="1" wrap="square" lIns="91425" tIns="91425" rIns="91425" bIns="91425" anchor="t" anchorCtr="0">
            <a:normAutofit/>
          </a:bodyPr>
          <a:lstStyle/>
          <a:p>
            <a:pPr marL="0" lvl="0" indent="0" algn="ctr" rtl="0">
              <a:lnSpc>
                <a:spcPct val="95000"/>
              </a:lnSpc>
              <a:spcBef>
                <a:spcPts val="0"/>
              </a:spcBef>
              <a:spcAft>
                <a:spcPts val="1200"/>
              </a:spcAft>
              <a:buSzPts val="1750"/>
              <a:buNone/>
            </a:pPr>
            <a:r>
              <a:rPr lang="en" sz="900"/>
              <a:t>Applying NRE principles in a real network for fun and profit!</a:t>
            </a:r>
            <a:endParaRPr sz="900"/>
          </a:p>
        </p:txBody>
      </p:sp>
      <p:pic>
        <p:nvPicPr>
          <p:cNvPr id="74" name="Google Shape;74;p16"/>
          <p:cNvPicPr preferRelativeResize="0"/>
          <p:nvPr/>
        </p:nvPicPr>
        <p:blipFill>
          <a:blip r:embed="rId3">
            <a:alphaModFix/>
          </a:blip>
          <a:stretch>
            <a:fillRect/>
          </a:stretch>
        </p:blipFill>
        <p:spPr>
          <a:xfrm>
            <a:off x="7293925" y="226552"/>
            <a:ext cx="1698550" cy="440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whoami</a:t>
            </a:r>
            <a:endParaRPr/>
          </a:p>
        </p:txBody>
      </p:sp>
      <p:sp>
        <p:nvSpPr>
          <p:cNvPr id="80" name="Google Shape;80;p17"/>
          <p:cNvSpPr txBox="1">
            <a:spLocks noGrp="1"/>
          </p:cNvSpPr>
          <p:nvPr>
            <p:ph type="body" idx="1"/>
          </p:nvPr>
        </p:nvSpPr>
        <p:spPr>
          <a:xfrm>
            <a:off x="3589100" y="1152475"/>
            <a:ext cx="4938900" cy="3416400"/>
          </a:xfrm>
          <a:prstGeom prst="rect">
            <a:avLst/>
          </a:prstGeom>
          <a:noFill/>
          <a:ln>
            <a:noFill/>
          </a:ln>
        </p:spPr>
        <p:txBody>
          <a:bodyPr spcFirstLastPara="1" wrap="square" lIns="91425" tIns="91425" rIns="91425" bIns="91425" anchor="t" anchorCtr="0">
            <a:normAutofit fontScale="70000" lnSpcReduction="20000"/>
          </a:bodyPr>
          <a:lstStyle/>
          <a:p>
            <a:pPr marL="0" lvl="0" indent="0" algn="l" rtl="0">
              <a:lnSpc>
                <a:spcPct val="115000"/>
              </a:lnSpc>
              <a:spcBef>
                <a:spcPts val="0"/>
              </a:spcBef>
              <a:spcAft>
                <a:spcPts val="0"/>
              </a:spcAft>
              <a:buSzPct val="100000"/>
              <a:buNone/>
            </a:pPr>
            <a:r>
              <a:rPr lang="en"/>
              <a:t>John Howard (@fatred)</a:t>
            </a:r>
            <a:endParaRPr/>
          </a:p>
          <a:p>
            <a:pPr marL="0" lvl="0" indent="0" algn="l" rtl="0">
              <a:lnSpc>
                <a:spcPct val="115000"/>
              </a:lnSpc>
              <a:spcBef>
                <a:spcPts val="1200"/>
              </a:spcBef>
              <a:spcAft>
                <a:spcPts val="0"/>
              </a:spcAft>
              <a:buSzPct val="119149"/>
              <a:buNone/>
            </a:pPr>
            <a:r>
              <a:rPr lang="en"/>
              <a:t>Head of Network Infra @ Proton </a:t>
            </a:r>
            <a:r>
              <a:rPr lang="en" sz="2350"/>
              <a:t>(home to ProtonMail, VPN, Pass, Drive and Docs)</a:t>
            </a:r>
            <a:endParaRPr sz="2350"/>
          </a:p>
          <a:p>
            <a:pPr marL="0" lvl="0" indent="0" algn="l" rtl="0">
              <a:lnSpc>
                <a:spcPct val="115000"/>
              </a:lnSpc>
              <a:spcBef>
                <a:spcPts val="1200"/>
              </a:spcBef>
              <a:spcAft>
                <a:spcPts val="0"/>
              </a:spcAft>
              <a:buSzPct val="100000"/>
              <a:buNone/>
            </a:pPr>
            <a:r>
              <a:rPr lang="en"/>
              <a:t>20y+ “experience” automating networks (with varying success)</a:t>
            </a:r>
            <a:endParaRPr/>
          </a:p>
          <a:p>
            <a:pPr marL="0" lvl="0" indent="0" algn="l" rtl="0">
              <a:lnSpc>
                <a:spcPct val="115000"/>
              </a:lnSpc>
              <a:spcBef>
                <a:spcPts val="1200"/>
              </a:spcBef>
              <a:spcAft>
                <a:spcPts val="0"/>
              </a:spcAft>
              <a:buSzPct val="100000"/>
              <a:buNone/>
            </a:pPr>
            <a:r>
              <a:rPr lang="en"/>
              <a:t>Professional ranter</a:t>
            </a:r>
            <a:endParaRPr/>
          </a:p>
          <a:p>
            <a:pPr marL="0" lvl="0" indent="0" algn="l" rtl="0">
              <a:lnSpc>
                <a:spcPct val="115000"/>
              </a:lnSpc>
              <a:spcBef>
                <a:spcPts val="1200"/>
              </a:spcBef>
              <a:spcAft>
                <a:spcPts val="1200"/>
              </a:spcAft>
              <a:buSzPct val="100000"/>
              <a:buNone/>
            </a:pPr>
            <a:r>
              <a:rPr lang="en"/>
              <a:t>#OfficeHours-EMEA co-host (with Bart Dorlandt)</a:t>
            </a:r>
            <a:endParaRPr/>
          </a:p>
        </p:txBody>
      </p:sp>
      <p:pic>
        <p:nvPicPr>
          <p:cNvPr id="81" name="Google Shape;81;p17" title="avatar-bubble-small.jpg"/>
          <p:cNvPicPr preferRelativeResize="0"/>
          <p:nvPr/>
        </p:nvPicPr>
        <p:blipFill>
          <a:blip r:embed="rId3">
            <a:alphaModFix/>
          </a:blip>
          <a:stretch>
            <a:fillRect/>
          </a:stretch>
        </p:blipFill>
        <p:spPr>
          <a:xfrm>
            <a:off x="311700" y="1129350"/>
            <a:ext cx="3149863" cy="34626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xfrm>
            <a:off x="311700" y="4134200"/>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93567"/>
              <a:buNone/>
            </a:pPr>
            <a:r>
              <a:rPr lang="en" sz="3800">
                <a:solidFill>
                  <a:schemeClr val="accent4"/>
                </a:solidFill>
              </a:rPr>
              <a:t>🌶️ </a:t>
            </a:r>
            <a:r>
              <a:rPr lang="en"/>
              <a:t>HOT TAKE </a:t>
            </a:r>
            <a:r>
              <a:rPr lang="en" sz="3800">
                <a:solidFill>
                  <a:schemeClr val="accent4"/>
                </a:solidFill>
              </a:rPr>
              <a:t>🌶️</a:t>
            </a:r>
            <a:endParaRPr/>
          </a:p>
        </p:txBody>
      </p:sp>
      <p:sp>
        <p:nvSpPr>
          <p:cNvPr id="87" name="Google Shape;87;p18"/>
          <p:cNvSpPr txBox="1">
            <a:spLocks noGrp="1"/>
          </p:cNvSpPr>
          <p:nvPr>
            <p:ph type="body" idx="1"/>
          </p:nvPr>
        </p:nvSpPr>
        <p:spPr>
          <a:xfrm>
            <a:off x="351750" y="645300"/>
            <a:ext cx="8520600" cy="38529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None/>
            </a:pPr>
            <a:endParaRPr sz="3800">
              <a:solidFill>
                <a:schemeClr val="accent4"/>
              </a:solidFill>
            </a:endParaRPr>
          </a:p>
          <a:p>
            <a:pPr marL="0" lvl="0" indent="0" algn="ctr" rtl="0">
              <a:lnSpc>
                <a:spcPct val="100000"/>
              </a:lnSpc>
              <a:spcBef>
                <a:spcPts val="0"/>
              </a:spcBef>
              <a:spcAft>
                <a:spcPts val="0"/>
              </a:spcAft>
              <a:buNone/>
            </a:pPr>
            <a:r>
              <a:rPr lang="en" sz="3800">
                <a:solidFill>
                  <a:schemeClr val="accent4"/>
                </a:solidFill>
              </a:rPr>
              <a:t>Networks are some of the most under-invested critical systems on the planet.</a:t>
            </a:r>
            <a:endParaRPr sz="2200">
              <a:solidFill>
                <a:schemeClr val="accent4"/>
              </a:solidFill>
            </a:endParaRPr>
          </a:p>
        </p:txBody>
      </p:sp>
      <p:sp>
        <p:nvSpPr>
          <p:cNvPr id="88" name="Google Shape;88;p18"/>
          <p:cNvSpPr/>
          <p:nvPr/>
        </p:nvSpPr>
        <p:spPr>
          <a:xfrm rot="-1282966">
            <a:off x="-18199" y="125052"/>
            <a:ext cx="2515628" cy="1307487"/>
          </a:xfrm>
          <a:prstGeom prst="irregularSeal2">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ce Mono"/>
                <a:ea typeface="Space Mono"/>
                <a:cs typeface="Space Mono"/>
                <a:sym typeface="Space Mono"/>
              </a:rPr>
              <a:t>✨</a:t>
            </a:r>
            <a:r>
              <a:rPr lang="en">
                <a:solidFill>
                  <a:schemeClr val="dk1"/>
                </a:solidFill>
                <a:latin typeface="Space Mono"/>
                <a:ea typeface="Space Mono"/>
                <a:cs typeface="Space Mono"/>
                <a:sym typeface="Space Mono"/>
              </a:rPr>
              <a:t>SNMP</a:t>
            </a:r>
            <a:r>
              <a:rPr lang="en">
                <a:latin typeface="Space Mono"/>
                <a:ea typeface="Space Mono"/>
                <a:cs typeface="Space Mono"/>
                <a:sym typeface="Space Mono"/>
              </a:rPr>
              <a:t>✨</a:t>
            </a:r>
            <a:endParaRPr>
              <a:latin typeface="Space Mono"/>
              <a:ea typeface="Space Mono"/>
              <a:cs typeface="Space Mono"/>
              <a:sym typeface="Space Mono"/>
            </a:endParaRPr>
          </a:p>
        </p:txBody>
      </p:sp>
      <p:sp>
        <p:nvSpPr>
          <p:cNvPr id="89" name="Google Shape;89;p18"/>
          <p:cNvSpPr/>
          <p:nvPr/>
        </p:nvSpPr>
        <p:spPr>
          <a:xfrm rot="-127">
            <a:off x="3146626" y="273815"/>
            <a:ext cx="2930850" cy="1225476"/>
          </a:xfrm>
          <a:prstGeom prst="irregularSeal2">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ce Mono"/>
                <a:ea typeface="Space Mono"/>
                <a:cs typeface="Space Mono"/>
                <a:sym typeface="Space Mono"/>
              </a:rPr>
              <a:t>10 min alert lag</a:t>
            </a:r>
            <a:endParaRPr>
              <a:latin typeface="Space Mono"/>
              <a:ea typeface="Space Mono"/>
              <a:cs typeface="Space Mono"/>
              <a:sym typeface="Space Mono"/>
            </a:endParaRPr>
          </a:p>
        </p:txBody>
      </p:sp>
      <p:sp>
        <p:nvSpPr>
          <p:cNvPr id="90" name="Google Shape;90;p18"/>
          <p:cNvSpPr/>
          <p:nvPr/>
        </p:nvSpPr>
        <p:spPr>
          <a:xfrm rot="1309352">
            <a:off x="6936754" y="374101"/>
            <a:ext cx="2257572" cy="1269779"/>
          </a:xfrm>
          <a:prstGeom prst="irregularSeal2">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ce Mono"/>
                <a:ea typeface="Space Mono"/>
                <a:cs typeface="Space Mono"/>
                <a:sym typeface="Space Mono"/>
              </a:rPr>
              <a:t>Syslog parsing</a:t>
            </a:r>
            <a:endParaRPr>
              <a:latin typeface="Space Mono"/>
              <a:ea typeface="Space Mono"/>
              <a:cs typeface="Space Mono"/>
              <a:sym typeface="Space Mono"/>
            </a:endParaRPr>
          </a:p>
        </p:txBody>
      </p:sp>
      <p:sp>
        <p:nvSpPr>
          <p:cNvPr id="91" name="Google Shape;91;p18"/>
          <p:cNvSpPr/>
          <p:nvPr/>
        </p:nvSpPr>
        <p:spPr>
          <a:xfrm rot="1696827">
            <a:off x="40169" y="2879369"/>
            <a:ext cx="2724347" cy="1721525"/>
          </a:xfrm>
          <a:prstGeom prst="irregularSeal2">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ce Mono"/>
                <a:ea typeface="Space Mono"/>
                <a:cs typeface="Space Mono"/>
                <a:sym typeface="Space Mono"/>
              </a:rPr>
              <a:t>Superhero syndrome</a:t>
            </a:r>
            <a:endParaRPr>
              <a:latin typeface="Space Mono"/>
              <a:ea typeface="Space Mono"/>
              <a:cs typeface="Space Mono"/>
              <a:sym typeface="Space Mono"/>
            </a:endParaRPr>
          </a:p>
        </p:txBody>
      </p:sp>
      <p:sp>
        <p:nvSpPr>
          <p:cNvPr id="92" name="Google Shape;92;p18"/>
          <p:cNvSpPr/>
          <p:nvPr/>
        </p:nvSpPr>
        <p:spPr>
          <a:xfrm rot="-1270619">
            <a:off x="5952408" y="2690542"/>
            <a:ext cx="3357493" cy="2186488"/>
          </a:xfrm>
          <a:prstGeom prst="irregularSeal2">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ce Mono"/>
                <a:ea typeface="Space Mono"/>
                <a:cs typeface="Space Mono"/>
                <a:sym typeface="Space Mono"/>
              </a:rPr>
              <a:t>Hardware that can legally drink</a:t>
            </a:r>
            <a:endParaRPr>
              <a:latin typeface="Space Mono"/>
              <a:ea typeface="Space Mono"/>
              <a:cs typeface="Space Mono"/>
              <a:sym typeface="Space Mono"/>
            </a:endParaRPr>
          </a:p>
        </p:txBody>
      </p:sp>
      <p:sp>
        <p:nvSpPr>
          <p:cNvPr id="93" name="Google Shape;93;p18"/>
          <p:cNvSpPr/>
          <p:nvPr/>
        </p:nvSpPr>
        <p:spPr>
          <a:xfrm rot="-127">
            <a:off x="3066801" y="3049565"/>
            <a:ext cx="2930850" cy="1225476"/>
          </a:xfrm>
          <a:prstGeom prst="irregularSeal2">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ce Mono"/>
                <a:ea typeface="Space Mono"/>
                <a:cs typeface="Space Mono"/>
                <a:sym typeface="Space Mono"/>
              </a:rPr>
              <a:t>2am maint slots</a:t>
            </a:r>
            <a:endParaRPr>
              <a:latin typeface="Space Mono"/>
              <a:ea typeface="Space Mono"/>
              <a:cs typeface="Space Mono"/>
              <a:sym typeface="Space Mon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a:spLocks noGrp="1"/>
          </p:cNvSpPr>
          <p:nvPr>
            <p:ph type="title"/>
          </p:nvPr>
        </p:nvSpPr>
        <p:spPr>
          <a:xfrm>
            <a:off x="311700" y="4134200"/>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93567"/>
              <a:buNone/>
            </a:pPr>
            <a:r>
              <a:rPr lang="en" sz="3800">
                <a:solidFill>
                  <a:schemeClr val="accent4"/>
                </a:solidFill>
              </a:rPr>
              <a:t>🌶️ </a:t>
            </a:r>
            <a:r>
              <a:rPr lang="en"/>
              <a:t>HOT TAKE </a:t>
            </a:r>
            <a:r>
              <a:rPr lang="en" sz="3800">
                <a:solidFill>
                  <a:schemeClr val="accent4"/>
                </a:solidFill>
              </a:rPr>
              <a:t>🌶️</a:t>
            </a:r>
            <a:endParaRPr/>
          </a:p>
        </p:txBody>
      </p:sp>
      <p:sp>
        <p:nvSpPr>
          <p:cNvPr id="99" name="Google Shape;99;p19"/>
          <p:cNvSpPr txBox="1">
            <a:spLocks noGrp="1"/>
          </p:cNvSpPr>
          <p:nvPr>
            <p:ph type="body" idx="1"/>
          </p:nvPr>
        </p:nvSpPr>
        <p:spPr>
          <a:xfrm>
            <a:off x="351750" y="2726575"/>
            <a:ext cx="8636400" cy="17718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None/>
            </a:pPr>
            <a:r>
              <a:rPr lang="en" sz="2200">
                <a:solidFill>
                  <a:schemeClr val="accent4"/>
                </a:solidFill>
              </a:rPr>
              <a:t>Real time data</a:t>
            </a:r>
            <a:endParaRPr sz="2200">
              <a:solidFill>
                <a:schemeClr val="accent4"/>
              </a:solidFill>
            </a:endParaRPr>
          </a:p>
          <a:p>
            <a:pPr marL="0" lvl="0" indent="0" algn="ctr" rtl="0">
              <a:lnSpc>
                <a:spcPct val="100000"/>
              </a:lnSpc>
              <a:spcBef>
                <a:spcPts val="0"/>
              </a:spcBef>
              <a:spcAft>
                <a:spcPts val="0"/>
              </a:spcAft>
              <a:buNone/>
            </a:pPr>
            <a:r>
              <a:rPr lang="en" sz="2200">
                <a:solidFill>
                  <a:schemeClr val="accent4"/>
                </a:solidFill>
              </a:rPr>
              <a:t>Customised tooling</a:t>
            </a:r>
            <a:endParaRPr sz="2200">
              <a:solidFill>
                <a:schemeClr val="accent4"/>
              </a:solidFill>
            </a:endParaRPr>
          </a:p>
          <a:p>
            <a:pPr marL="0" lvl="0" indent="0" algn="ctr" rtl="0">
              <a:lnSpc>
                <a:spcPct val="100000"/>
              </a:lnSpc>
              <a:spcBef>
                <a:spcPts val="0"/>
              </a:spcBef>
              <a:spcAft>
                <a:spcPts val="0"/>
              </a:spcAft>
              <a:buNone/>
            </a:pPr>
            <a:r>
              <a:rPr lang="en" sz="2200">
                <a:solidFill>
                  <a:schemeClr val="accent4"/>
                </a:solidFill>
              </a:rPr>
              <a:t>Persistent high utilisation</a:t>
            </a:r>
            <a:endParaRPr sz="2200">
              <a:solidFill>
                <a:schemeClr val="accent4"/>
              </a:solidFill>
            </a:endParaRPr>
          </a:p>
          <a:p>
            <a:pPr marL="0" lvl="0" indent="0" algn="ctr" rtl="0">
              <a:lnSpc>
                <a:spcPct val="100000"/>
              </a:lnSpc>
              <a:spcBef>
                <a:spcPts val="0"/>
              </a:spcBef>
              <a:spcAft>
                <a:spcPts val="0"/>
              </a:spcAft>
              <a:buNone/>
            </a:pPr>
            <a:r>
              <a:rPr lang="en" sz="2200">
                <a:solidFill>
                  <a:schemeClr val="accent4"/>
                </a:solidFill>
              </a:rPr>
              <a:t>Reliable forecasting</a:t>
            </a:r>
            <a:endParaRPr sz="2200">
              <a:solidFill>
                <a:schemeClr val="accent4"/>
              </a:solidFill>
            </a:endParaRPr>
          </a:p>
        </p:txBody>
      </p:sp>
      <p:pic>
        <p:nvPicPr>
          <p:cNvPr id="100" name="Google Shape;100;p19" title="production-line-automation.png"/>
          <p:cNvPicPr preferRelativeResize="0"/>
          <p:nvPr/>
        </p:nvPicPr>
        <p:blipFill>
          <a:blip r:embed="rId3">
            <a:alphaModFix/>
          </a:blip>
          <a:stretch>
            <a:fillRect/>
          </a:stretch>
        </p:blipFill>
        <p:spPr>
          <a:xfrm>
            <a:off x="351750" y="283975"/>
            <a:ext cx="4323001" cy="2390892"/>
          </a:xfrm>
          <a:prstGeom prst="rect">
            <a:avLst/>
          </a:prstGeom>
          <a:noFill/>
          <a:ln>
            <a:noFill/>
          </a:ln>
        </p:spPr>
      </p:pic>
      <p:pic>
        <p:nvPicPr>
          <p:cNvPr id="101" name="Google Shape;101;p19" title="train-telemetry.png"/>
          <p:cNvPicPr preferRelativeResize="0"/>
          <p:nvPr/>
        </p:nvPicPr>
        <p:blipFill>
          <a:blip r:embed="rId4">
            <a:alphaModFix/>
          </a:blip>
          <a:stretch>
            <a:fillRect/>
          </a:stretch>
        </p:blipFill>
        <p:spPr>
          <a:xfrm>
            <a:off x="4823700" y="308175"/>
            <a:ext cx="4164449" cy="2342503"/>
          </a:xfrm>
          <a:prstGeom prst="rect">
            <a:avLst/>
          </a:prstGeom>
          <a:noFill/>
          <a:ln>
            <a:noFill/>
          </a:ln>
        </p:spPr>
      </p:pic>
      <p:pic>
        <p:nvPicPr>
          <p:cNvPr id="102" name="Google Shape;102;p19" title="Screenshot 2026-05-25 at 20.40.47.png"/>
          <p:cNvPicPr preferRelativeResize="0"/>
          <p:nvPr/>
        </p:nvPicPr>
        <p:blipFill>
          <a:blip r:embed="rId5">
            <a:alphaModFix/>
          </a:blip>
          <a:stretch>
            <a:fillRect/>
          </a:stretch>
        </p:blipFill>
        <p:spPr>
          <a:xfrm rot="-1018502">
            <a:off x="407395" y="846973"/>
            <a:ext cx="4211705" cy="1264904"/>
          </a:xfrm>
          <a:prstGeom prst="rect">
            <a:avLst/>
          </a:prstGeom>
          <a:noFill/>
          <a:ln>
            <a:noFill/>
          </a:ln>
        </p:spPr>
      </p:pic>
      <p:pic>
        <p:nvPicPr>
          <p:cNvPr id="103" name="Google Shape;103;p19" title="Screenshot 2026-05-25 at 20.44.28.png"/>
          <p:cNvPicPr preferRelativeResize="0"/>
          <p:nvPr/>
        </p:nvPicPr>
        <p:blipFill>
          <a:blip r:embed="rId6">
            <a:alphaModFix/>
          </a:blip>
          <a:stretch>
            <a:fillRect/>
          </a:stretch>
        </p:blipFill>
        <p:spPr>
          <a:xfrm rot="1656146">
            <a:off x="4564275" y="1167153"/>
            <a:ext cx="4636225" cy="894992"/>
          </a:xfrm>
          <a:prstGeom prst="rect">
            <a:avLst/>
          </a:prstGeom>
          <a:noFill/>
          <a:ln>
            <a:noFill/>
          </a:ln>
        </p:spPr>
      </p:pic>
      <p:sp>
        <p:nvSpPr>
          <p:cNvPr id="104" name="Google Shape;104;p19"/>
          <p:cNvSpPr/>
          <p:nvPr/>
        </p:nvSpPr>
        <p:spPr>
          <a:xfrm rot="-220">
            <a:off x="2176496" y="903442"/>
            <a:ext cx="5065686" cy="2874636"/>
          </a:xfrm>
          <a:prstGeom prst="irregularSeal2">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ce Mono"/>
                <a:ea typeface="Space Mono"/>
                <a:cs typeface="Space Mono"/>
                <a:sym typeface="Space Mono"/>
              </a:rPr>
              <a:t>WHY DO WE TREAT OUR NETWORKS DIFFERENTLY?</a:t>
            </a:r>
            <a:endParaRPr>
              <a:latin typeface="Space Mono"/>
              <a:ea typeface="Space Mono"/>
              <a:cs typeface="Space Mono"/>
              <a:sym typeface="Space Mon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What is this NRE buzzword?</a:t>
            </a:r>
            <a:endParaRPr/>
          </a:p>
        </p:txBody>
      </p:sp>
      <p:sp>
        <p:nvSpPr>
          <p:cNvPr id="110" name="Google Shape;110;p20"/>
          <p:cNvSpPr txBox="1">
            <a:spLocks noGrp="1"/>
          </p:cNvSpPr>
          <p:nvPr>
            <p:ph type="body" idx="1"/>
          </p:nvPr>
        </p:nvSpPr>
        <p:spPr>
          <a:xfrm>
            <a:off x="311700" y="1132275"/>
            <a:ext cx="8457000" cy="3416400"/>
          </a:xfrm>
          <a:prstGeom prst="rect">
            <a:avLst/>
          </a:prstGeom>
          <a:noFill/>
          <a:ln>
            <a:noFill/>
          </a:ln>
        </p:spPr>
        <p:txBody>
          <a:bodyPr spcFirstLastPara="1" wrap="square" lIns="91425" tIns="91425" rIns="91425" bIns="91425" anchor="t" anchorCtr="0">
            <a:normAutofit fontScale="77500" lnSpcReduction="10000"/>
          </a:bodyPr>
          <a:lstStyle/>
          <a:p>
            <a:pPr marL="457200" lvl="0" indent="-366395" algn="l" rtl="0">
              <a:lnSpc>
                <a:spcPct val="115000"/>
              </a:lnSpc>
              <a:spcBef>
                <a:spcPts val="0"/>
              </a:spcBef>
              <a:spcAft>
                <a:spcPts val="0"/>
              </a:spcAft>
              <a:buSzPct val="100000"/>
              <a:buChar char="●"/>
            </a:pPr>
            <a:r>
              <a:rPr lang="en"/>
              <a:t>First(?) defined by Matt Oswalt and James Kelly (then of Juniper) at ONS 2018</a:t>
            </a:r>
            <a:br>
              <a:rPr lang="en"/>
            </a:br>
            <a:endParaRPr/>
          </a:p>
          <a:p>
            <a:pPr marL="457200" lvl="0" indent="-366395" algn="l" rtl="0">
              <a:lnSpc>
                <a:spcPct val="115000"/>
              </a:lnSpc>
              <a:spcBef>
                <a:spcPts val="0"/>
              </a:spcBef>
              <a:spcAft>
                <a:spcPts val="0"/>
              </a:spcAft>
              <a:buSzPct val="100000"/>
              <a:buChar char="●"/>
            </a:pPr>
            <a:r>
              <a:rPr lang="en"/>
              <a:t>Merge of ideas from DevOps and Google’s SRE</a:t>
            </a:r>
            <a:br>
              <a:rPr lang="en"/>
            </a:br>
            <a:endParaRPr/>
          </a:p>
          <a:p>
            <a:pPr marL="457200" lvl="0" indent="-366395" algn="l" rtl="0">
              <a:lnSpc>
                <a:spcPct val="115000"/>
              </a:lnSpc>
              <a:spcBef>
                <a:spcPts val="0"/>
              </a:spcBef>
              <a:spcAft>
                <a:spcPts val="0"/>
              </a:spcAft>
              <a:buSzPct val="100000"/>
              <a:buChar char="●"/>
            </a:pPr>
            <a:r>
              <a:rPr lang="en"/>
              <a:t>Pivots the mindset from </a:t>
            </a:r>
            <a:br>
              <a:rPr lang="en"/>
            </a:br>
            <a:r>
              <a:rPr lang="en"/>
              <a:t>monitoring and operating on </a:t>
            </a:r>
            <a:br>
              <a:rPr lang="en"/>
            </a:br>
            <a:r>
              <a:rPr lang="en"/>
              <a:t>individual network components </a:t>
            </a:r>
            <a:br>
              <a:rPr lang="en"/>
            </a:br>
            <a:r>
              <a:rPr lang="en"/>
              <a:t>to services and availability</a:t>
            </a:r>
            <a:endParaRPr/>
          </a:p>
        </p:txBody>
      </p:sp>
      <p:pic>
        <p:nvPicPr>
          <p:cNvPr id="111" name="Google Shape;111;p20" title="qr-code.png"/>
          <p:cNvPicPr preferRelativeResize="0"/>
          <p:nvPr/>
        </p:nvPicPr>
        <p:blipFill>
          <a:blip r:embed="rId3">
            <a:alphaModFix/>
          </a:blip>
          <a:stretch>
            <a:fillRect/>
          </a:stretch>
        </p:blipFill>
        <p:spPr>
          <a:xfrm>
            <a:off x="6829025" y="2902475"/>
            <a:ext cx="1839724" cy="1839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Google Shape;116;p21" title="Screenshot 2026-02-07 at 19.22.34.png"/>
          <p:cNvPicPr preferRelativeResize="0"/>
          <p:nvPr/>
        </p:nvPicPr>
        <p:blipFill>
          <a:blip r:embed="rId3">
            <a:alphaModFix/>
          </a:blip>
          <a:stretch>
            <a:fillRect/>
          </a:stretch>
        </p:blipFill>
        <p:spPr>
          <a:xfrm rot="-581872">
            <a:off x="189235" y="1229851"/>
            <a:ext cx="8765528" cy="2073174"/>
          </a:xfrm>
          <a:prstGeom prst="rect">
            <a:avLst/>
          </a:prstGeom>
          <a:noFill/>
          <a:ln>
            <a:noFill/>
          </a:ln>
        </p:spPr>
      </p:pic>
      <p:sp>
        <p:nvSpPr>
          <p:cNvPr id="117" name="Google Shape;117;p21"/>
          <p:cNvSpPr txBox="1"/>
          <p:nvPr/>
        </p:nvSpPr>
        <p:spPr>
          <a:xfrm>
            <a:off x="328900" y="293600"/>
            <a:ext cx="38526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a:solidFill>
                  <a:schemeClr val="lt1"/>
                </a:solidFill>
                <a:latin typeface="Space Mono"/>
                <a:ea typeface="Space Mono"/>
                <a:cs typeface="Space Mono"/>
                <a:sym typeface="Space Mono"/>
              </a:rPr>
              <a:t>The internet speaks…</a:t>
            </a:r>
            <a:endParaRPr sz="2800">
              <a:solidFill>
                <a:schemeClr val="lt1"/>
              </a:solidFill>
              <a:latin typeface="Space Mono"/>
              <a:ea typeface="Space Mono"/>
              <a:cs typeface="Space Mono"/>
              <a:sym typeface="Space Mono"/>
            </a:endParaRPr>
          </a:p>
        </p:txBody>
      </p:sp>
      <p:sp>
        <p:nvSpPr>
          <p:cNvPr id="118" name="Google Shape;118;p21"/>
          <p:cNvSpPr txBox="1"/>
          <p:nvPr/>
        </p:nvSpPr>
        <p:spPr>
          <a:xfrm>
            <a:off x="7388400" y="3542425"/>
            <a:ext cx="1340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a:solidFill>
                  <a:schemeClr val="lt1"/>
                </a:solidFill>
                <a:latin typeface="Space Mono"/>
                <a:ea typeface="Space Mono"/>
                <a:cs typeface="Space Mono"/>
                <a:sym typeface="Space Mono"/>
              </a:rPr>
              <a:t>…ish</a:t>
            </a:r>
            <a:endParaRPr sz="2800">
              <a:solidFill>
                <a:schemeClr val="lt1"/>
              </a:solidFill>
              <a:latin typeface="Space Mono"/>
              <a:ea typeface="Space Mono"/>
              <a:cs typeface="Space Mono"/>
              <a:sym typeface="Space Mono"/>
            </a:endParaRPr>
          </a:p>
        </p:txBody>
      </p:sp>
      <p:pic>
        <p:nvPicPr>
          <p:cNvPr id="119" name="Google Shape;119;p21" title="pepperidge-farm-remembers.jpg"/>
          <p:cNvPicPr preferRelativeResize="0"/>
          <p:nvPr/>
        </p:nvPicPr>
        <p:blipFill>
          <a:blip r:embed="rId4">
            <a:alphaModFix/>
          </a:blip>
          <a:stretch>
            <a:fillRect/>
          </a:stretch>
        </p:blipFill>
        <p:spPr>
          <a:xfrm>
            <a:off x="4954525" y="2642050"/>
            <a:ext cx="2433875" cy="2433875"/>
          </a:xfrm>
          <a:prstGeom prst="rect">
            <a:avLst/>
          </a:prstGeom>
          <a:noFill/>
          <a:ln>
            <a:noFill/>
          </a:ln>
        </p:spPr>
      </p:pic>
      <p:sp>
        <p:nvSpPr>
          <p:cNvPr id="120" name="Google Shape;120;p21"/>
          <p:cNvSpPr/>
          <p:nvPr/>
        </p:nvSpPr>
        <p:spPr>
          <a:xfrm rot="-848210">
            <a:off x="2022482" y="1577335"/>
            <a:ext cx="1118988" cy="738813"/>
          </a:xfrm>
          <a:prstGeom prst="ellipse">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pace Mono"/>
              <a:ea typeface="Space Mono"/>
              <a:cs typeface="Space Mono"/>
              <a:sym typeface="Space Mon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Why did it disappear?</a:t>
            </a:r>
            <a:endParaRPr/>
          </a:p>
        </p:txBody>
      </p:sp>
      <p:sp>
        <p:nvSpPr>
          <p:cNvPr id="126" name="Google Shape;126;p22"/>
          <p:cNvSpPr txBox="1"/>
          <p:nvPr/>
        </p:nvSpPr>
        <p:spPr>
          <a:xfrm>
            <a:off x="311700" y="1250750"/>
            <a:ext cx="8520600" cy="3724800"/>
          </a:xfrm>
          <a:prstGeom prst="rect">
            <a:avLst/>
          </a:prstGeom>
          <a:noFill/>
          <a:ln>
            <a:noFill/>
          </a:ln>
        </p:spPr>
        <p:txBody>
          <a:bodyPr spcFirstLastPara="1" wrap="square" lIns="91425" tIns="91425" rIns="91425" bIns="91425" anchor="t" anchorCtr="0">
            <a:spAutoFit/>
          </a:bodyPr>
          <a:lstStyle/>
          <a:p>
            <a:pPr marL="457200" lvl="0" indent="-374650" algn="l" rtl="0">
              <a:spcBef>
                <a:spcPts val="0"/>
              </a:spcBef>
              <a:spcAft>
                <a:spcPts val="0"/>
              </a:spcAft>
              <a:buClr>
                <a:schemeClr val="lt1"/>
              </a:buClr>
              <a:buSzPts val="2300"/>
              <a:buFont typeface="Space Mono"/>
              <a:buChar char="●"/>
            </a:pPr>
            <a:r>
              <a:rPr lang="en" sz="2300">
                <a:solidFill>
                  <a:schemeClr val="lt1"/>
                </a:solidFill>
                <a:latin typeface="Space Mono"/>
                <a:ea typeface="Space Mono"/>
                <a:cs typeface="Space Mono"/>
                <a:sym typeface="Space Mono"/>
              </a:rPr>
              <a:t>Accusations of Marketecture:</a:t>
            </a:r>
            <a:endParaRPr sz="2300">
              <a:solidFill>
                <a:schemeClr val="lt1"/>
              </a:solidFill>
              <a:latin typeface="Space Mono"/>
              <a:ea typeface="Space Mono"/>
              <a:cs typeface="Space Mono"/>
              <a:sym typeface="Space Mono"/>
            </a:endParaRPr>
          </a:p>
          <a:p>
            <a:pPr marL="914400" lvl="1" indent="-374650" algn="l" rtl="0">
              <a:spcBef>
                <a:spcPts val="0"/>
              </a:spcBef>
              <a:spcAft>
                <a:spcPts val="0"/>
              </a:spcAft>
              <a:buClr>
                <a:schemeClr val="lt1"/>
              </a:buClr>
              <a:buSzPts val="2300"/>
              <a:buFont typeface="Space Mono"/>
              <a:buChar char="○"/>
            </a:pPr>
            <a:r>
              <a:rPr lang="en" sz="2300">
                <a:solidFill>
                  <a:schemeClr val="lt1"/>
                </a:solidFill>
                <a:latin typeface="Space Mono"/>
                <a:ea typeface="Space Mono"/>
                <a:cs typeface="Space Mono"/>
                <a:sym typeface="Space Mono"/>
              </a:rPr>
              <a:t>Juniper centric (cynical?)</a:t>
            </a:r>
            <a:endParaRPr sz="2300">
              <a:solidFill>
                <a:schemeClr val="lt1"/>
              </a:solidFill>
              <a:latin typeface="Space Mono"/>
              <a:ea typeface="Space Mono"/>
              <a:cs typeface="Space Mono"/>
              <a:sym typeface="Space Mono"/>
            </a:endParaRPr>
          </a:p>
          <a:p>
            <a:pPr marL="914400" lvl="1" indent="-374650" algn="l" rtl="0">
              <a:spcBef>
                <a:spcPts val="0"/>
              </a:spcBef>
              <a:spcAft>
                <a:spcPts val="0"/>
              </a:spcAft>
              <a:buClr>
                <a:schemeClr val="lt1"/>
              </a:buClr>
              <a:buSzPts val="2300"/>
              <a:buFont typeface="Space Mono"/>
              <a:buChar char="○"/>
            </a:pPr>
            <a:r>
              <a:rPr lang="en" sz="2300">
                <a:solidFill>
                  <a:schemeClr val="lt1"/>
                </a:solidFill>
                <a:latin typeface="Space Mono"/>
                <a:ea typeface="Space Mono"/>
                <a:cs typeface="Space Mono"/>
                <a:sym typeface="Space Mono"/>
              </a:rPr>
              <a:t>Automation heavy (in 2018…)</a:t>
            </a:r>
            <a:endParaRPr sz="2300">
              <a:solidFill>
                <a:schemeClr val="lt1"/>
              </a:solidFill>
              <a:latin typeface="Space Mono"/>
              <a:ea typeface="Space Mono"/>
              <a:cs typeface="Space Mono"/>
              <a:sym typeface="Space Mono"/>
            </a:endParaRPr>
          </a:p>
          <a:p>
            <a:pPr marL="914400" lvl="1" indent="-374650" algn="l" rtl="0">
              <a:spcBef>
                <a:spcPts val="0"/>
              </a:spcBef>
              <a:spcAft>
                <a:spcPts val="0"/>
              </a:spcAft>
              <a:buClr>
                <a:schemeClr val="lt1"/>
              </a:buClr>
              <a:buSzPts val="2300"/>
              <a:buFont typeface="Space Mono"/>
              <a:buChar char="○"/>
            </a:pPr>
            <a:r>
              <a:rPr lang="en" sz="2300">
                <a:solidFill>
                  <a:schemeClr val="lt1"/>
                </a:solidFill>
                <a:latin typeface="Space Mono"/>
                <a:ea typeface="Space Mono"/>
                <a:cs typeface="Space Mono"/>
                <a:sym typeface="Space Mono"/>
              </a:rPr>
              <a:t>NetEng are CLI addicts (see Andy @ ac4)</a:t>
            </a:r>
            <a:endParaRPr sz="2300">
              <a:solidFill>
                <a:schemeClr val="lt1"/>
              </a:solidFill>
              <a:latin typeface="Space Mono"/>
              <a:ea typeface="Space Mono"/>
              <a:cs typeface="Space Mono"/>
              <a:sym typeface="Space Mono"/>
            </a:endParaRPr>
          </a:p>
          <a:p>
            <a:pPr marL="914400" lvl="0" indent="0" algn="l" rtl="0">
              <a:spcBef>
                <a:spcPts val="0"/>
              </a:spcBef>
              <a:spcAft>
                <a:spcPts val="0"/>
              </a:spcAft>
              <a:buNone/>
            </a:pPr>
            <a:endParaRPr sz="2300">
              <a:solidFill>
                <a:schemeClr val="lt1"/>
              </a:solidFill>
              <a:latin typeface="Space Mono"/>
              <a:ea typeface="Space Mono"/>
              <a:cs typeface="Space Mono"/>
              <a:sym typeface="Space Mono"/>
            </a:endParaRPr>
          </a:p>
          <a:p>
            <a:pPr marL="457200" lvl="0" indent="-374650" algn="l" rtl="0">
              <a:spcBef>
                <a:spcPts val="0"/>
              </a:spcBef>
              <a:spcAft>
                <a:spcPts val="0"/>
              </a:spcAft>
              <a:buClr>
                <a:schemeClr val="lt1"/>
              </a:buClr>
              <a:buSzPts val="2300"/>
              <a:buFont typeface="Space Mono"/>
              <a:buChar char="●"/>
            </a:pPr>
            <a:r>
              <a:rPr lang="en" sz="2300">
                <a:solidFill>
                  <a:schemeClr val="lt1"/>
                </a:solidFill>
                <a:latin typeface="Space Mono"/>
                <a:ea typeface="Space Mono"/>
                <a:cs typeface="Space Mono"/>
                <a:sym typeface="Space Mono"/>
              </a:rPr>
              <a:t>“move fast and break things” is antithetical to network operations</a:t>
            </a:r>
            <a:endParaRPr sz="2300">
              <a:solidFill>
                <a:schemeClr val="lt1"/>
              </a:solidFill>
              <a:latin typeface="Space Mono"/>
              <a:ea typeface="Space Mono"/>
              <a:cs typeface="Space Mono"/>
              <a:sym typeface="Space Mono"/>
            </a:endParaRPr>
          </a:p>
          <a:p>
            <a:pPr marL="457200" lvl="0" indent="0" algn="l" rtl="0">
              <a:spcBef>
                <a:spcPts val="0"/>
              </a:spcBef>
              <a:spcAft>
                <a:spcPts val="0"/>
              </a:spcAft>
              <a:buNone/>
            </a:pPr>
            <a:endParaRPr sz="2300">
              <a:solidFill>
                <a:schemeClr val="lt1"/>
              </a:solidFill>
              <a:latin typeface="Space Mono"/>
              <a:ea typeface="Space Mono"/>
              <a:cs typeface="Space Mono"/>
              <a:sym typeface="Space Mono"/>
            </a:endParaRPr>
          </a:p>
          <a:p>
            <a:pPr marL="457200" lvl="0" indent="-374650" algn="l" rtl="0">
              <a:spcBef>
                <a:spcPts val="0"/>
              </a:spcBef>
              <a:spcAft>
                <a:spcPts val="0"/>
              </a:spcAft>
              <a:buClr>
                <a:schemeClr val="lt1"/>
              </a:buClr>
              <a:buSzPts val="2300"/>
              <a:buFont typeface="Space Mono"/>
              <a:buChar char="●"/>
            </a:pPr>
            <a:r>
              <a:rPr lang="en" sz="2300">
                <a:solidFill>
                  <a:schemeClr val="lt1"/>
                </a:solidFill>
                <a:latin typeface="Space Mono"/>
                <a:ea typeface="Space Mono"/>
                <a:cs typeface="Space Mono"/>
                <a:sym typeface="Space Mono"/>
              </a:rPr>
              <a:t>SLI/SLO concepts were poorly defined and hard to implement in SNMP era</a:t>
            </a:r>
            <a:endParaRPr sz="2300">
              <a:solidFill>
                <a:schemeClr val="lt1"/>
              </a:solidFill>
              <a:latin typeface="Space Mono"/>
              <a:ea typeface="Space Mono"/>
              <a:cs typeface="Space Mono"/>
              <a:sym typeface="Space Mon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Why did it disappear?</a:t>
            </a:r>
            <a:endParaRPr/>
          </a:p>
        </p:txBody>
      </p:sp>
      <p:pic>
        <p:nvPicPr>
          <p:cNvPr id="132" name="Google Shape;132;p23" title="Screenshot 2026-02-08 at 11.24.01.png"/>
          <p:cNvPicPr preferRelativeResize="0"/>
          <p:nvPr/>
        </p:nvPicPr>
        <p:blipFill>
          <a:blip r:embed="rId3">
            <a:alphaModFix/>
          </a:blip>
          <a:stretch>
            <a:fillRect/>
          </a:stretch>
        </p:blipFill>
        <p:spPr>
          <a:xfrm rot="-2">
            <a:off x="1769600" y="1743865"/>
            <a:ext cx="6631598" cy="856833"/>
          </a:xfrm>
          <a:prstGeom prst="rect">
            <a:avLst/>
          </a:prstGeom>
          <a:noFill/>
          <a:ln>
            <a:noFill/>
          </a:ln>
        </p:spPr>
      </p:pic>
      <p:pic>
        <p:nvPicPr>
          <p:cNvPr id="133" name="Google Shape;133;p23" title="Screenshot 2026-02-08 at 11.26.39.png"/>
          <p:cNvPicPr preferRelativeResize="0"/>
          <p:nvPr/>
        </p:nvPicPr>
        <p:blipFill>
          <a:blip r:embed="rId4">
            <a:alphaModFix/>
          </a:blip>
          <a:stretch>
            <a:fillRect/>
          </a:stretch>
        </p:blipFill>
        <p:spPr>
          <a:xfrm rot="-5">
            <a:off x="1769600" y="3306004"/>
            <a:ext cx="6631598" cy="725316"/>
          </a:xfrm>
          <a:prstGeom prst="rect">
            <a:avLst/>
          </a:prstGeom>
          <a:noFill/>
          <a:ln>
            <a:noFill/>
          </a:ln>
        </p:spPr>
      </p:pic>
      <p:pic>
        <p:nvPicPr>
          <p:cNvPr id="134" name="Google Shape;134;p23" title="Screenshot 2026-02-08 at 11.28.56.png"/>
          <p:cNvPicPr preferRelativeResize="0"/>
          <p:nvPr/>
        </p:nvPicPr>
        <p:blipFill>
          <a:blip r:embed="rId5">
            <a:alphaModFix/>
          </a:blip>
          <a:stretch>
            <a:fillRect/>
          </a:stretch>
        </p:blipFill>
        <p:spPr>
          <a:xfrm>
            <a:off x="622025" y="3112575"/>
            <a:ext cx="963300" cy="1112175"/>
          </a:xfrm>
          <a:prstGeom prst="rect">
            <a:avLst/>
          </a:prstGeom>
          <a:noFill/>
          <a:ln>
            <a:noFill/>
          </a:ln>
        </p:spPr>
      </p:pic>
      <p:pic>
        <p:nvPicPr>
          <p:cNvPr id="135" name="Google Shape;135;p23" title="Screenshot 2026-02-08 at 11.30.37.png"/>
          <p:cNvPicPr preferRelativeResize="0"/>
          <p:nvPr/>
        </p:nvPicPr>
        <p:blipFill>
          <a:blip r:embed="rId6">
            <a:alphaModFix/>
          </a:blip>
          <a:stretch>
            <a:fillRect/>
          </a:stretch>
        </p:blipFill>
        <p:spPr>
          <a:xfrm>
            <a:off x="540275" y="1616200"/>
            <a:ext cx="1126808" cy="1112175"/>
          </a:xfrm>
          <a:prstGeom prst="rect">
            <a:avLst/>
          </a:prstGeom>
          <a:noFill/>
          <a:ln>
            <a:noFill/>
          </a:ln>
        </p:spPr>
      </p:pic>
      <p:sp>
        <p:nvSpPr>
          <p:cNvPr id="136" name="Google Shape;136;p23">
            <a:hlinkClick r:id="rId7"/>
          </p:cNvPr>
          <p:cNvSpPr txBox="1"/>
          <p:nvPr/>
        </p:nvSpPr>
        <p:spPr>
          <a:xfrm>
            <a:off x="3618500" y="2600700"/>
            <a:ext cx="4595400" cy="323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900">
                <a:solidFill>
                  <a:schemeClr val="accent1"/>
                </a:solidFill>
                <a:highlight>
                  <a:schemeClr val="dk1"/>
                </a:highlight>
              </a:rPr>
              <a:t>https://blog.ipspace.net/2020/06/network-reliability-engineering-more-than-automation/</a:t>
            </a:r>
            <a:endParaRPr sz="900">
              <a:solidFill>
                <a:schemeClr val="accent1"/>
              </a:solidFill>
              <a:highlight>
                <a:schemeClr val="dk1"/>
              </a:highlight>
            </a:endParaRPr>
          </a:p>
        </p:txBody>
      </p:sp>
      <p:sp>
        <p:nvSpPr>
          <p:cNvPr id="137" name="Google Shape;137;p23">
            <a:hlinkClick r:id="rId8"/>
          </p:cNvPr>
          <p:cNvSpPr txBox="1"/>
          <p:nvPr/>
        </p:nvSpPr>
        <p:spPr>
          <a:xfrm>
            <a:off x="3618425" y="4031325"/>
            <a:ext cx="4595400" cy="3231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900">
                <a:solidFill>
                  <a:schemeClr val="accent1"/>
                </a:solidFill>
              </a:rPr>
              <a:t>https://rule11.tech/is-it-planning-or-just-plain-engineering/</a:t>
            </a:r>
            <a:endParaRPr sz="900">
              <a:solidFill>
                <a:schemeClr val="accent1"/>
              </a:solidFill>
            </a:endParaRPr>
          </a:p>
        </p:txBody>
      </p:sp>
      <p:sp>
        <p:nvSpPr>
          <p:cNvPr id="138" name="Google Shape;138;p23"/>
          <p:cNvSpPr txBox="1"/>
          <p:nvPr/>
        </p:nvSpPr>
        <p:spPr>
          <a:xfrm>
            <a:off x="1769650" y="1864488"/>
            <a:ext cx="6631500" cy="615600"/>
          </a:xfrm>
          <a:prstGeom prst="rect">
            <a:avLst/>
          </a:prstGeom>
          <a:solidFill>
            <a:srgbClr val="FFFF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800">
                <a:solidFill>
                  <a:schemeClr val="dk1"/>
                </a:solidFill>
                <a:latin typeface="Space Mono"/>
                <a:ea typeface="Space Mono"/>
                <a:cs typeface="Space Mono"/>
                <a:sym typeface="Space Mono"/>
              </a:rPr>
              <a:t>Fix it before you automate it</a:t>
            </a:r>
            <a:endParaRPr sz="2800">
              <a:solidFill>
                <a:schemeClr val="dk1"/>
              </a:solidFill>
              <a:latin typeface="Space Mono"/>
              <a:ea typeface="Space Mono"/>
              <a:cs typeface="Space Mono"/>
              <a:sym typeface="Space Mono"/>
            </a:endParaRPr>
          </a:p>
        </p:txBody>
      </p:sp>
      <p:sp>
        <p:nvSpPr>
          <p:cNvPr id="139" name="Google Shape;139;p23"/>
          <p:cNvSpPr txBox="1"/>
          <p:nvPr/>
        </p:nvSpPr>
        <p:spPr>
          <a:xfrm>
            <a:off x="1769650" y="3360850"/>
            <a:ext cx="6631500" cy="615600"/>
          </a:xfrm>
          <a:prstGeom prst="rect">
            <a:avLst/>
          </a:prstGeom>
          <a:solidFill>
            <a:srgbClr val="FFFF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800">
                <a:solidFill>
                  <a:schemeClr val="dk1"/>
                </a:solidFill>
                <a:latin typeface="Space Mono"/>
                <a:ea typeface="Space Mono"/>
                <a:cs typeface="Space Mono"/>
                <a:sym typeface="Space Mono"/>
              </a:rPr>
              <a:t>Think system not boxes</a:t>
            </a:r>
            <a:endParaRPr sz="2800">
              <a:solidFill>
                <a:schemeClr val="dk1"/>
              </a:solidFill>
              <a:latin typeface="Space Mono"/>
              <a:ea typeface="Space Mono"/>
              <a:cs typeface="Space Mono"/>
              <a:sym typeface="Space Mono"/>
            </a:endParaRPr>
          </a:p>
        </p:txBody>
      </p:sp>
      <p:sp>
        <p:nvSpPr>
          <p:cNvPr id="141" name="Google Shape;141;p23"/>
          <p:cNvSpPr txBox="1"/>
          <p:nvPr/>
        </p:nvSpPr>
        <p:spPr>
          <a:xfrm rot="1318196">
            <a:off x="-257826" y="2377472"/>
            <a:ext cx="9791776" cy="769560"/>
          </a:xfrm>
          <a:prstGeom prst="rect">
            <a:avLst/>
          </a:prstGeom>
          <a:solidFill>
            <a:srgbClr val="FFFF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800">
                <a:solidFill>
                  <a:schemeClr val="dk1"/>
                </a:solidFill>
                <a:latin typeface="Space Mono"/>
                <a:ea typeface="Space Mono"/>
                <a:cs typeface="Space Mono"/>
                <a:sym typeface="Space Mono"/>
              </a:rPr>
              <a:t>AUTOMATING CHAOS IS BUSY WORK</a:t>
            </a:r>
            <a:endParaRPr sz="3800">
              <a:solidFill>
                <a:schemeClr val="dk1"/>
              </a:solidFill>
              <a:latin typeface="Space Mono"/>
              <a:ea typeface="Space Mono"/>
              <a:cs typeface="Space Mono"/>
              <a:sym typeface="Space Mon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My definition of NRE</a:t>
            </a:r>
            <a:endParaRPr/>
          </a:p>
        </p:txBody>
      </p:sp>
      <p:sp>
        <p:nvSpPr>
          <p:cNvPr id="147" name="Google Shape;147;p24"/>
          <p:cNvSpPr txBox="1">
            <a:spLocks noGrp="1"/>
          </p:cNvSpPr>
          <p:nvPr>
            <p:ph type="body" idx="1"/>
          </p:nvPr>
        </p:nvSpPr>
        <p:spPr>
          <a:xfrm>
            <a:off x="311700" y="1132275"/>
            <a:ext cx="8520600" cy="3416400"/>
          </a:xfrm>
          <a:prstGeom prst="rect">
            <a:avLst/>
          </a:prstGeom>
          <a:noFill/>
          <a:ln>
            <a:noFill/>
          </a:ln>
        </p:spPr>
        <p:txBody>
          <a:bodyPr spcFirstLastPara="1" wrap="square" lIns="91425" tIns="91425" rIns="91425" bIns="91425" anchor="t" anchorCtr="0">
            <a:noAutofit/>
          </a:bodyPr>
          <a:lstStyle/>
          <a:p>
            <a:pPr marL="457200" lvl="0" indent="-336550" algn="l" rtl="0">
              <a:lnSpc>
                <a:spcPct val="115000"/>
              </a:lnSpc>
              <a:spcBef>
                <a:spcPts val="0"/>
              </a:spcBef>
              <a:spcAft>
                <a:spcPts val="0"/>
              </a:spcAft>
              <a:buSzPts val="1700"/>
              <a:buChar char="●"/>
            </a:pPr>
            <a:r>
              <a:rPr lang="en" sz="1700"/>
              <a:t>Focus on capabilities &amp; services, not devices &amp; protocols</a:t>
            </a:r>
            <a:br>
              <a:rPr lang="en" sz="1700"/>
            </a:br>
            <a:endParaRPr sz="1700"/>
          </a:p>
          <a:p>
            <a:pPr marL="457200" lvl="0" indent="-336550" algn="l" rtl="0">
              <a:lnSpc>
                <a:spcPct val="115000"/>
              </a:lnSpc>
              <a:spcBef>
                <a:spcPts val="0"/>
              </a:spcBef>
              <a:spcAft>
                <a:spcPts val="0"/>
              </a:spcAft>
              <a:buSzPts val="1700"/>
              <a:buChar char="●"/>
            </a:pPr>
            <a:r>
              <a:rPr lang="en" sz="1700"/>
              <a:t>Engineer resilience in, to make failure normal</a:t>
            </a:r>
            <a:br>
              <a:rPr lang="en" sz="1700"/>
            </a:br>
            <a:endParaRPr sz="1700"/>
          </a:p>
          <a:p>
            <a:pPr marL="457200" lvl="0" indent="-336550" algn="l" rtl="0">
              <a:lnSpc>
                <a:spcPct val="115000"/>
              </a:lnSpc>
              <a:spcBef>
                <a:spcPts val="0"/>
              </a:spcBef>
              <a:spcAft>
                <a:spcPts val="0"/>
              </a:spcAft>
              <a:buSzPts val="1700"/>
              <a:buChar char="●"/>
            </a:pPr>
            <a:r>
              <a:rPr lang="en" sz="1700"/>
              <a:t>Leverage telemetry to </a:t>
            </a:r>
            <a:r>
              <a:rPr lang="en" sz="1700" i="1"/>
              <a:t>observe</a:t>
            </a:r>
            <a:r>
              <a:rPr lang="en" sz="1700"/>
              <a:t> the network, not </a:t>
            </a:r>
            <a:r>
              <a:rPr lang="en" sz="1700" i="1"/>
              <a:t>react</a:t>
            </a:r>
            <a:br>
              <a:rPr lang="en" sz="1700" i="1"/>
            </a:br>
            <a:endParaRPr sz="1700" i="1"/>
          </a:p>
          <a:p>
            <a:pPr marL="457200" lvl="0" indent="-336550" algn="l" rtl="0">
              <a:lnSpc>
                <a:spcPct val="115000"/>
              </a:lnSpc>
              <a:spcBef>
                <a:spcPts val="0"/>
              </a:spcBef>
              <a:spcAft>
                <a:spcPts val="0"/>
              </a:spcAft>
              <a:buSzPts val="1700"/>
              <a:buChar char="●"/>
            </a:pPr>
            <a:r>
              <a:rPr lang="en" sz="1700"/>
              <a:t>Iterate complexity &amp; snowflakes OUT of the platform</a:t>
            </a:r>
            <a:br>
              <a:rPr lang="en" sz="1700"/>
            </a:br>
            <a:endParaRPr sz="1700"/>
          </a:p>
          <a:p>
            <a:pPr marL="457200" lvl="0" indent="-336550" algn="l" rtl="0">
              <a:spcBef>
                <a:spcPts val="0"/>
              </a:spcBef>
              <a:spcAft>
                <a:spcPts val="0"/>
              </a:spcAft>
              <a:buSzPts val="1700"/>
              <a:buChar char="●"/>
            </a:pPr>
            <a:r>
              <a:rPr lang="en" sz="1700"/>
              <a:t>Accelerate data driven decision making</a:t>
            </a:r>
            <a:br>
              <a:rPr lang="en" sz="1700"/>
            </a:br>
            <a:endParaRPr sz="1700"/>
          </a:p>
          <a:p>
            <a:pPr marL="457200" lvl="0" indent="-336550" algn="l" rtl="0">
              <a:spcBef>
                <a:spcPts val="0"/>
              </a:spcBef>
              <a:spcAft>
                <a:spcPts val="0"/>
              </a:spcAft>
              <a:buSzPts val="1700"/>
              <a:buChar char="●"/>
            </a:pPr>
            <a:r>
              <a:rPr lang="en" sz="1700"/>
              <a:t>Observability &amp; Assurance don’t require SWEs</a:t>
            </a:r>
            <a:endParaRPr sz="17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5"/>
          <p:cNvSpPr txBox="1">
            <a:spLocks noGrp="1"/>
          </p:cNvSpPr>
          <p:nvPr>
            <p:ph type="title"/>
          </p:nvPr>
        </p:nvSpPr>
        <p:spPr>
          <a:xfrm>
            <a:off x="311700" y="846675"/>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en" sz="2780"/>
              <a:t>I thought you said this was practical?</a:t>
            </a:r>
            <a:endParaRPr sz="2780"/>
          </a:p>
        </p:txBody>
      </p:sp>
      <p:pic>
        <p:nvPicPr>
          <p:cNvPr id="153" name="Google Shape;153;p25" title="waiting.gif"/>
          <p:cNvPicPr preferRelativeResize="0"/>
          <p:nvPr/>
        </p:nvPicPr>
        <p:blipFill>
          <a:blip r:embed="rId3">
            <a:alphaModFix/>
          </a:blip>
          <a:stretch>
            <a:fillRect/>
          </a:stretch>
        </p:blipFill>
        <p:spPr>
          <a:xfrm>
            <a:off x="2200275" y="1935475"/>
            <a:ext cx="4743450" cy="2676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Service Composition</a:t>
            </a:r>
            <a:endParaRPr/>
          </a:p>
        </p:txBody>
      </p:sp>
      <p:sp>
        <p:nvSpPr>
          <p:cNvPr id="159" name="Google Shape;159;p26"/>
          <p:cNvSpPr txBox="1">
            <a:spLocks noGrp="1"/>
          </p:cNvSpPr>
          <p:nvPr>
            <p:ph type="body" idx="1"/>
          </p:nvPr>
        </p:nvSpPr>
        <p:spPr>
          <a:xfrm>
            <a:off x="311700" y="1132275"/>
            <a:ext cx="8520600" cy="3416400"/>
          </a:xfrm>
          <a:prstGeom prst="rect">
            <a:avLst/>
          </a:prstGeom>
        </p:spPr>
        <p:txBody>
          <a:bodyPr spcFirstLastPara="1" wrap="square" lIns="91425" tIns="91425" rIns="91425" bIns="91425" anchor="t" anchorCtr="0">
            <a:normAutofit fontScale="55000"/>
          </a:bodyPr>
          <a:lstStyle/>
          <a:p>
            <a:pPr marL="0" lvl="0" indent="0" algn="l" rtl="0">
              <a:spcBef>
                <a:spcPts val="0"/>
              </a:spcBef>
              <a:spcAft>
                <a:spcPts val="0"/>
              </a:spcAft>
              <a:buClr>
                <a:schemeClr val="dk1"/>
              </a:buClr>
              <a:buSzPct val="39286"/>
              <a:buFont typeface="Arial"/>
              <a:buNone/>
            </a:pPr>
            <a:r>
              <a:rPr lang="en"/>
              <a:t>Service:</a:t>
            </a:r>
            <a:endParaRPr/>
          </a:p>
          <a:p>
            <a:pPr marL="457200" lvl="0" indent="-326390" algn="l" rtl="0">
              <a:spcBef>
                <a:spcPts val="0"/>
              </a:spcBef>
              <a:spcAft>
                <a:spcPts val="0"/>
              </a:spcAft>
              <a:buSzPct val="100000"/>
              <a:buChar char="●"/>
            </a:pPr>
            <a:r>
              <a:rPr lang="en"/>
              <a:t>I have a 100G wavelength from DC1 to DC2 spanning 1000km</a:t>
            </a:r>
            <a:endParaRPr/>
          </a:p>
          <a:p>
            <a:pPr marL="457200" lvl="0" indent="-326390" algn="l" rtl="0">
              <a:spcBef>
                <a:spcPts val="0"/>
              </a:spcBef>
              <a:spcAft>
                <a:spcPts val="0"/>
              </a:spcAft>
              <a:buSzPct val="100000"/>
              <a:buChar char="●"/>
            </a:pPr>
            <a:r>
              <a:rPr lang="en"/>
              <a:t>I have a 100G wavelength from DC1 to DC2 spanning 800km</a:t>
            </a:r>
            <a:endParaRPr/>
          </a:p>
          <a:p>
            <a:pPr marL="0" lvl="0" indent="0" algn="l" rtl="0">
              <a:spcBef>
                <a:spcPts val="0"/>
              </a:spcBef>
              <a:spcAft>
                <a:spcPts val="0"/>
              </a:spcAft>
              <a:buNone/>
            </a:pPr>
            <a:r>
              <a:rPr lang="en"/>
              <a:t>Capability: </a:t>
            </a:r>
            <a:endParaRPr/>
          </a:p>
          <a:p>
            <a:pPr marL="457200" lvl="0" indent="-326390" algn="l" rtl="0">
              <a:spcBef>
                <a:spcPts val="0"/>
              </a:spcBef>
              <a:spcAft>
                <a:spcPts val="0"/>
              </a:spcAft>
              <a:buSzPct val="100000"/>
              <a:buChar char="●"/>
            </a:pPr>
            <a:r>
              <a:rPr lang="en"/>
              <a:t>I can deliver packets from DC1 to DC2</a:t>
            </a:r>
            <a:endParaRPr/>
          </a:p>
          <a:p>
            <a:pPr marL="457200" lvl="0" indent="-326390" algn="l" rtl="0">
              <a:spcBef>
                <a:spcPts val="0"/>
              </a:spcBef>
              <a:spcAft>
                <a:spcPts val="0"/>
              </a:spcAft>
              <a:buSzPct val="100000"/>
              <a:buChar char="●"/>
            </a:pPr>
            <a:r>
              <a:rPr lang="en"/>
              <a:t>I have 100G max redundant capacity from DC1 to DC2</a:t>
            </a:r>
            <a:endParaRPr/>
          </a:p>
          <a:p>
            <a:pPr marL="457200" lvl="0" indent="-326390" algn="l" rtl="0">
              <a:spcBef>
                <a:spcPts val="0"/>
              </a:spcBef>
              <a:spcAft>
                <a:spcPts val="0"/>
              </a:spcAft>
              <a:buSzPct val="100000"/>
              <a:buChar char="●"/>
            </a:pPr>
            <a:r>
              <a:rPr lang="en"/>
              <a:t>I have 8-10ms latency expectation from DC1 to DC2</a:t>
            </a:r>
            <a:endParaRPr/>
          </a:p>
          <a:p>
            <a:pPr marL="0" lvl="0" indent="0" algn="l" rtl="0">
              <a:spcBef>
                <a:spcPts val="0"/>
              </a:spcBef>
              <a:spcAft>
                <a:spcPts val="0"/>
              </a:spcAft>
              <a:buNone/>
            </a:pPr>
            <a:endParaRPr/>
          </a:p>
          <a:p>
            <a:pPr marL="0" lvl="0" indent="0" algn="l" rtl="0">
              <a:spcBef>
                <a:spcPts val="0"/>
              </a:spcBef>
              <a:spcAft>
                <a:spcPts val="0"/>
              </a:spcAft>
              <a:buNone/>
            </a:pPr>
            <a:r>
              <a:rPr lang="en"/>
              <a:t>Takeaway:</a:t>
            </a:r>
            <a:endParaRPr/>
          </a:p>
          <a:p>
            <a:pPr marL="457200" lvl="0" indent="-326390" algn="l" rtl="0">
              <a:spcBef>
                <a:spcPts val="0"/>
              </a:spcBef>
              <a:spcAft>
                <a:spcPts val="0"/>
              </a:spcAft>
              <a:buSzPct val="100000"/>
              <a:buChar char="●"/>
            </a:pPr>
            <a:r>
              <a:rPr lang="en"/>
              <a:t>Capabilities translate well to Service Level Indicators</a:t>
            </a:r>
            <a:endParaRPr/>
          </a:p>
          <a:p>
            <a:pPr marL="457200" lvl="0" indent="-326390" algn="l" rtl="0">
              <a:spcBef>
                <a:spcPts val="0"/>
              </a:spcBef>
              <a:spcAft>
                <a:spcPts val="0"/>
              </a:spcAft>
              <a:buSzPct val="100000"/>
              <a:buChar char="●"/>
            </a:pPr>
            <a:r>
              <a:rPr lang="en"/>
              <a:t>Services are “thing” that provide &amp; constrain the capability</a:t>
            </a:r>
            <a:endParaRPr/>
          </a:p>
          <a:p>
            <a:pPr marL="457200" lvl="0" indent="-326390" algn="l" rtl="0">
              <a:spcBef>
                <a:spcPts val="0"/>
              </a:spcBef>
              <a:spcAft>
                <a:spcPts val="0"/>
              </a:spcAft>
              <a:buSzPct val="100000"/>
              <a:buChar char="●"/>
            </a:pPr>
            <a:r>
              <a:rPr lang="en"/>
              <a:t>I can build SLOs for capabilities easier than “the service”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p27" title="DCI-Service-Breakdown-Telemetry.drawio.png"/>
          <p:cNvPicPr preferRelativeResize="0"/>
          <p:nvPr/>
        </p:nvPicPr>
        <p:blipFill>
          <a:blip r:embed="rId3">
            <a:alphaModFix/>
          </a:blip>
          <a:stretch>
            <a:fillRect/>
          </a:stretch>
        </p:blipFill>
        <p:spPr>
          <a:xfrm>
            <a:off x="172863" y="152400"/>
            <a:ext cx="6519135" cy="4838700"/>
          </a:xfrm>
          <a:prstGeom prst="rect">
            <a:avLst/>
          </a:prstGeom>
          <a:noFill/>
          <a:ln>
            <a:noFill/>
          </a:ln>
        </p:spPr>
      </p:pic>
      <p:pic>
        <p:nvPicPr>
          <p:cNvPr id="165" name="Google Shape;165;p27" title="Screenshot 2026-05-24 at 16.21.54.png"/>
          <p:cNvPicPr preferRelativeResize="0"/>
          <p:nvPr/>
        </p:nvPicPr>
        <p:blipFill>
          <a:blip r:embed="rId4">
            <a:alphaModFix/>
          </a:blip>
          <a:stretch>
            <a:fillRect/>
          </a:stretch>
        </p:blipFill>
        <p:spPr>
          <a:xfrm>
            <a:off x="4098125" y="152400"/>
            <a:ext cx="4983174" cy="2072525"/>
          </a:xfrm>
          <a:prstGeom prst="rect">
            <a:avLst/>
          </a:prstGeom>
          <a:noFill/>
          <a:ln w="28575" cap="flat" cmpd="sng">
            <a:solidFill>
              <a:schemeClr val="accent4"/>
            </a:solidFill>
            <a:prstDash val="solid"/>
            <a:round/>
            <a:headEnd type="none" w="sm" len="sm"/>
            <a:tailEnd type="none" w="sm" len="sm"/>
          </a:ln>
        </p:spPr>
      </p:pic>
      <p:pic>
        <p:nvPicPr>
          <p:cNvPr id="166" name="Google Shape;166;p27" title="Screenshot 2026-05-24 at 16.22.20.png"/>
          <p:cNvPicPr preferRelativeResize="0"/>
          <p:nvPr/>
        </p:nvPicPr>
        <p:blipFill>
          <a:blip r:embed="rId5">
            <a:alphaModFix/>
          </a:blip>
          <a:stretch>
            <a:fillRect/>
          </a:stretch>
        </p:blipFill>
        <p:spPr>
          <a:xfrm>
            <a:off x="2739874" y="573050"/>
            <a:ext cx="6343650" cy="2457450"/>
          </a:xfrm>
          <a:prstGeom prst="rect">
            <a:avLst/>
          </a:prstGeom>
          <a:noFill/>
          <a:ln w="28575" cap="flat" cmpd="sng">
            <a:solidFill>
              <a:schemeClr val="accent4"/>
            </a:solidFill>
            <a:prstDash val="solid"/>
            <a:round/>
            <a:headEnd type="none" w="sm" len="sm"/>
            <a:tailEnd type="none" w="sm" len="sm"/>
          </a:ln>
        </p:spPr>
      </p:pic>
      <p:pic>
        <p:nvPicPr>
          <p:cNvPr id="167" name="Google Shape;167;p27" title="Screenshot 2026-05-24 at 16.22.38.png"/>
          <p:cNvPicPr preferRelativeResize="0"/>
          <p:nvPr/>
        </p:nvPicPr>
        <p:blipFill>
          <a:blip r:embed="rId6">
            <a:alphaModFix/>
          </a:blip>
          <a:stretch>
            <a:fillRect/>
          </a:stretch>
        </p:blipFill>
        <p:spPr>
          <a:xfrm>
            <a:off x="2711300" y="2345900"/>
            <a:ext cx="6400800" cy="2419350"/>
          </a:xfrm>
          <a:prstGeom prst="rect">
            <a:avLst/>
          </a:prstGeom>
          <a:noFill/>
          <a:ln w="28575" cap="flat" cmpd="sng">
            <a:solidFill>
              <a:schemeClr val="accent4"/>
            </a:solidFill>
            <a:prstDash val="solid"/>
            <a:round/>
            <a:headEnd type="none" w="sm" len="sm"/>
            <a:tailEnd type="none" w="sm" len="sm"/>
          </a:ln>
        </p:spPr>
      </p:pic>
      <p:pic>
        <p:nvPicPr>
          <p:cNvPr id="168" name="Google Shape;168;p27" title="Screenshot 2026-05-24 at 16.23.11.png"/>
          <p:cNvPicPr preferRelativeResize="0"/>
          <p:nvPr/>
        </p:nvPicPr>
        <p:blipFill>
          <a:blip r:embed="rId7">
            <a:alphaModFix/>
          </a:blip>
          <a:stretch>
            <a:fillRect/>
          </a:stretch>
        </p:blipFill>
        <p:spPr>
          <a:xfrm>
            <a:off x="4234905" y="3930118"/>
            <a:ext cx="4857750" cy="1162050"/>
          </a:xfrm>
          <a:prstGeom prst="rect">
            <a:avLst/>
          </a:prstGeom>
          <a:noFill/>
          <a:ln w="28575" cap="flat" cmpd="sng">
            <a:solidFill>
              <a:schemeClr val="accent4"/>
            </a:solidFill>
            <a:prstDash val="solid"/>
            <a:round/>
            <a:headEnd type="none" w="sm" len="sm"/>
            <a:tailEnd type="none" w="sm" len="sm"/>
          </a:ln>
        </p:spPr>
      </p:pic>
      <p:sp>
        <p:nvSpPr>
          <p:cNvPr id="169" name="Google Shape;169;p27"/>
          <p:cNvSpPr txBox="1"/>
          <p:nvPr/>
        </p:nvSpPr>
        <p:spPr>
          <a:xfrm>
            <a:off x="1172975" y="590900"/>
            <a:ext cx="4101000" cy="430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a:solidFill>
                  <a:schemeClr val="accent4"/>
                </a:solidFill>
                <a:latin typeface="Space Mono"/>
                <a:ea typeface="Space Mono"/>
                <a:cs typeface="Space Mono"/>
                <a:sym typeface="Space Mono"/>
              </a:rPr>
              <a:t>1         2</a:t>
            </a:r>
            <a:endParaRPr sz="2800">
              <a:solidFill>
                <a:schemeClr val="accent4"/>
              </a:solidFill>
              <a:latin typeface="Space Mono"/>
              <a:ea typeface="Space Mono"/>
              <a:cs typeface="Space Mono"/>
              <a:sym typeface="Space Mono"/>
            </a:endParaRPr>
          </a:p>
          <a:p>
            <a:pPr marL="0" lvl="0" indent="0" algn="l" rtl="0">
              <a:spcBef>
                <a:spcPts val="0"/>
              </a:spcBef>
              <a:spcAft>
                <a:spcPts val="0"/>
              </a:spcAft>
              <a:buNone/>
            </a:pPr>
            <a:r>
              <a:rPr lang="en" sz="2800">
                <a:solidFill>
                  <a:schemeClr val="accent4"/>
                </a:solidFill>
                <a:latin typeface="Space Mono"/>
                <a:ea typeface="Space Mono"/>
                <a:cs typeface="Space Mono"/>
                <a:sym typeface="Space Mono"/>
              </a:rPr>
              <a:t>3         4</a:t>
            </a:r>
            <a:endParaRPr sz="2800">
              <a:solidFill>
                <a:schemeClr val="accent4"/>
              </a:solidFill>
              <a:latin typeface="Space Mono"/>
              <a:ea typeface="Space Mono"/>
              <a:cs typeface="Space Mono"/>
              <a:sym typeface="Space Mono"/>
            </a:endParaRPr>
          </a:p>
          <a:p>
            <a:pPr marL="0" lvl="0" indent="0" algn="l" rtl="0">
              <a:spcBef>
                <a:spcPts val="0"/>
              </a:spcBef>
              <a:spcAft>
                <a:spcPts val="0"/>
              </a:spcAft>
              <a:buNone/>
            </a:pPr>
            <a:r>
              <a:rPr lang="en" sz="2800">
                <a:solidFill>
                  <a:schemeClr val="accent4"/>
                </a:solidFill>
                <a:latin typeface="Space Mono"/>
                <a:ea typeface="Space Mono"/>
                <a:cs typeface="Space Mono"/>
                <a:sym typeface="Space Mono"/>
              </a:rPr>
              <a:t>5         6</a:t>
            </a:r>
            <a:endParaRPr sz="2800">
              <a:solidFill>
                <a:schemeClr val="accent4"/>
              </a:solidFill>
              <a:latin typeface="Space Mono"/>
              <a:ea typeface="Space Mono"/>
              <a:cs typeface="Space Mono"/>
              <a:sym typeface="Space Mono"/>
            </a:endParaRPr>
          </a:p>
          <a:p>
            <a:pPr marL="0" lvl="0" indent="0" algn="l" rtl="0">
              <a:spcBef>
                <a:spcPts val="0"/>
              </a:spcBef>
              <a:spcAft>
                <a:spcPts val="0"/>
              </a:spcAft>
              <a:buNone/>
            </a:pPr>
            <a:r>
              <a:rPr lang="en" sz="2800">
                <a:solidFill>
                  <a:schemeClr val="accent4"/>
                </a:solidFill>
                <a:latin typeface="Space Mono"/>
                <a:ea typeface="Space Mono"/>
                <a:cs typeface="Space Mono"/>
                <a:sym typeface="Space Mono"/>
              </a:rPr>
              <a:t>7         8</a:t>
            </a:r>
            <a:endParaRPr sz="2800">
              <a:solidFill>
                <a:schemeClr val="accent4"/>
              </a:solidFill>
              <a:latin typeface="Space Mono"/>
              <a:ea typeface="Space Mono"/>
              <a:cs typeface="Space Mono"/>
              <a:sym typeface="Space Mono"/>
            </a:endParaRPr>
          </a:p>
          <a:p>
            <a:pPr marL="0" lvl="0" indent="0" algn="l" rtl="0">
              <a:spcBef>
                <a:spcPts val="0"/>
              </a:spcBef>
              <a:spcAft>
                <a:spcPts val="0"/>
              </a:spcAft>
              <a:buNone/>
            </a:pPr>
            <a:r>
              <a:rPr lang="en" sz="2800">
                <a:solidFill>
                  <a:schemeClr val="accent4"/>
                </a:solidFill>
                <a:latin typeface="Space Mono"/>
                <a:ea typeface="Space Mono"/>
                <a:cs typeface="Space Mono"/>
                <a:sym typeface="Space Mono"/>
              </a:rPr>
              <a:t>9         10</a:t>
            </a:r>
            <a:endParaRPr sz="2800">
              <a:solidFill>
                <a:schemeClr val="accent4"/>
              </a:solidFill>
              <a:latin typeface="Space Mono"/>
              <a:ea typeface="Space Mono"/>
              <a:cs typeface="Space Mono"/>
              <a:sym typeface="Space Mono"/>
            </a:endParaRPr>
          </a:p>
          <a:p>
            <a:pPr marL="0" lvl="0" indent="0" algn="l" rtl="0">
              <a:spcBef>
                <a:spcPts val="0"/>
              </a:spcBef>
              <a:spcAft>
                <a:spcPts val="0"/>
              </a:spcAft>
              <a:buNone/>
            </a:pPr>
            <a:r>
              <a:rPr lang="en" sz="2800">
                <a:solidFill>
                  <a:schemeClr val="accent4"/>
                </a:solidFill>
                <a:latin typeface="Space Mono"/>
                <a:ea typeface="Space Mono"/>
                <a:cs typeface="Space Mono"/>
                <a:sym typeface="Space Mono"/>
              </a:rPr>
              <a:t>11        12</a:t>
            </a:r>
            <a:endParaRPr sz="2800">
              <a:solidFill>
                <a:schemeClr val="accent4"/>
              </a:solidFill>
              <a:latin typeface="Space Mono"/>
              <a:ea typeface="Space Mono"/>
              <a:cs typeface="Space Mono"/>
              <a:sym typeface="Space Mono"/>
            </a:endParaRPr>
          </a:p>
          <a:p>
            <a:pPr marL="0" lvl="0" indent="0" algn="l" rtl="0">
              <a:spcBef>
                <a:spcPts val="0"/>
              </a:spcBef>
              <a:spcAft>
                <a:spcPts val="0"/>
              </a:spcAft>
              <a:buNone/>
            </a:pPr>
            <a:r>
              <a:rPr lang="en" sz="2800">
                <a:solidFill>
                  <a:schemeClr val="accent4"/>
                </a:solidFill>
                <a:latin typeface="Space Mono"/>
                <a:ea typeface="Space Mono"/>
                <a:cs typeface="Space Mono"/>
                <a:sym typeface="Space Mono"/>
              </a:rPr>
              <a:t>13        14</a:t>
            </a:r>
            <a:endParaRPr sz="2800">
              <a:solidFill>
                <a:schemeClr val="accent4"/>
              </a:solidFill>
              <a:latin typeface="Space Mono"/>
              <a:ea typeface="Space Mono"/>
              <a:cs typeface="Space Mono"/>
              <a:sym typeface="Space Mono"/>
            </a:endParaRPr>
          </a:p>
          <a:p>
            <a:pPr marL="0" lvl="0" indent="0" algn="l" rtl="0">
              <a:spcBef>
                <a:spcPts val="0"/>
              </a:spcBef>
              <a:spcAft>
                <a:spcPts val="0"/>
              </a:spcAft>
              <a:buNone/>
            </a:pPr>
            <a:r>
              <a:rPr lang="en" sz="2800">
                <a:solidFill>
                  <a:schemeClr val="accent4"/>
                </a:solidFill>
                <a:latin typeface="Space Mono"/>
                <a:ea typeface="Space Mono"/>
                <a:cs typeface="Space Mono"/>
                <a:sym typeface="Space Mono"/>
              </a:rPr>
              <a:t>15        16</a:t>
            </a:r>
            <a:endParaRPr sz="2800">
              <a:solidFill>
                <a:schemeClr val="accent4"/>
              </a:solidFill>
              <a:latin typeface="Space Mono"/>
              <a:ea typeface="Space Mono"/>
              <a:cs typeface="Space Mono"/>
              <a:sym typeface="Space Mono"/>
            </a:endParaRPr>
          </a:p>
          <a:p>
            <a:pPr marL="0" lvl="0" indent="0" algn="l" rtl="0">
              <a:spcBef>
                <a:spcPts val="0"/>
              </a:spcBef>
              <a:spcAft>
                <a:spcPts val="0"/>
              </a:spcAft>
              <a:buNone/>
            </a:pPr>
            <a:r>
              <a:rPr lang="en" sz="2800">
                <a:solidFill>
                  <a:schemeClr val="accent4"/>
                </a:solidFill>
                <a:latin typeface="Space Mono"/>
                <a:ea typeface="Space Mono"/>
                <a:cs typeface="Space Mono"/>
                <a:sym typeface="Space Mono"/>
              </a:rPr>
              <a:t>17        18</a:t>
            </a:r>
            <a:endParaRPr sz="2800">
              <a:solidFill>
                <a:schemeClr val="accent4"/>
              </a:solidFill>
              <a:latin typeface="Space Mono"/>
              <a:ea typeface="Space Mono"/>
              <a:cs typeface="Space Mono"/>
              <a:sym typeface="Space Mono"/>
            </a:endParaRPr>
          </a:p>
          <a:p>
            <a:pPr marL="0" lvl="0" indent="0" algn="l" rtl="0">
              <a:spcBef>
                <a:spcPts val="0"/>
              </a:spcBef>
              <a:spcAft>
                <a:spcPts val="0"/>
              </a:spcAft>
              <a:buNone/>
            </a:pPr>
            <a:r>
              <a:rPr lang="en" sz="2800">
                <a:solidFill>
                  <a:schemeClr val="accent4"/>
                </a:solidFill>
                <a:latin typeface="Space Mono"/>
                <a:ea typeface="Space Mono"/>
                <a:cs typeface="Space Mono"/>
                <a:sym typeface="Space Mono"/>
              </a:rPr>
              <a:t>19        20</a:t>
            </a:r>
            <a:endParaRPr sz="2800">
              <a:solidFill>
                <a:schemeClr val="accent4"/>
              </a:solidFill>
              <a:latin typeface="Space Mono"/>
              <a:ea typeface="Space Mono"/>
              <a:cs typeface="Space Mono"/>
              <a:sym typeface="Space Mono"/>
            </a:endParaRPr>
          </a:p>
        </p:txBody>
      </p:sp>
      <p:sp>
        <p:nvSpPr>
          <p:cNvPr id="170" name="Google Shape;170;p27"/>
          <p:cNvSpPr txBox="1"/>
          <p:nvPr/>
        </p:nvSpPr>
        <p:spPr>
          <a:xfrm>
            <a:off x="117750" y="362700"/>
            <a:ext cx="8908500" cy="4060500"/>
          </a:xfrm>
          <a:prstGeom prst="rect">
            <a:avLst/>
          </a:prstGeom>
          <a:solidFill>
            <a:schemeClr val="dk1"/>
          </a:solidFill>
          <a:ln w="28575" cap="flat" cmpd="sng">
            <a:solidFill>
              <a:schemeClr val="accent5"/>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100">
                <a:solidFill>
                  <a:schemeClr val="lt1"/>
                </a:solidFill>
                <a:latin typeface="Space Mono"/>
                <a:ea typeface="Space Mono"/>
                <a:cs typeface="Space Mono"/>
                <a:sym typeface="Space Mono"/>
              </a:rPr>
              <a:t>name: DCI DC1 DC2 MyISP</a:t>
            </a:r>
            <a:br>
              <a:rPr lang="en" sz="1100">
                <a:solidFill>
                  <a:schemeClr val="lt1"/>
                </a:solidFill>
                <a:latin typeface="Space Mono"/>
                <a:ea typeface="Space Mono"/>
                <a:cs typeface="Space Mono"/>
                <a:sym typeface="Space Mono"/>
              </a:rPr>
            </a:br>
            <a:r>
              <a:rPr lang="en" sz="1100">
                <a:solidFill>
                  <a:schemeClr val="lt1"/>
                </a:solidFill>
                <a:latin typeface="Space Mono"/>
                <a:ea typeface="Space Mono"/>
                <a:cs typeface="Space Mono"/>
                <a:sym typeface="Space Mono"/>
              </a:rPr>
              <a:t>  rules:</a:t>
            </a:r>
            <a:br>
              <a:rPr lang="en" sz="1100">
                <a:solidFill>
                  <a:schemeClr val="lt1"/>
                </a:solidFill>
                <a:latin typeface="Space Mono"/>
                <a:ea typeface="Space Mono"/>
                <a:cs typeface="Space Mono"/>
                <a:sym typeface="Space Mono"/>
              </a:rPr>
            </a:br>
            <a:r>
              <a:rPr lang="en" sz="1100">
                <a:solidFill>
                  <a:schemeClr val="lt1"/>
                </a:solidFill>
                <a:latin typeface="Space Mono"/>
                <a:ea typeface="Space Mono"/>
                <a:cs typeface="Space Mono"/>
                <a:sym typeface="Space Mono"/>
              </a:rPr>
              <a:t>  - record: dci_dc1_dc2_myisp_port_state</a:t>
            </a:r>
            <a:br>
              <a:rPr lang="en" sz="1100">
                <a:solidFill>
                  <a:schemeClr val="lt1"/>
                </a:solidFill>
                <a:latin typeface="Space Mono"/>
                <a:ea typeface="Space Mono"/>
                <a:cs typeface="Space Mono"/>
                <a:sym typeface="Space Mono"/>
              </a:rPr>
            </a:br>
            <a:r>
              <a:rPr lang="en" sz="1100">
                <a:solidFill>
                  <a:schemeClr val="lt1"/>
                </a:solidFill>
                <a:latin typeface="Space Mono"/>
                <a:ea typeface="Space Mono"/>
                <a:cs typeface="Space Mono"/>
                <a:sym typeface="Space Mono"/>
              </a:rPr>
              <a:t>    expr: min(interface_operstate{instance="dc1-router1", interface_name="et-0/0/0.0"}) or vector(0)</a:t>
            </a:r>
            <a:br>
              <a:rPr lang="en" sz="1100">
                <a:solidFill>
                  <a:schemeClr val="lt1"/>
                </a:solidFill>
                <a:latin typeface="Space Mono"/>
                <a:ea typeface="Space Mono"/>
                <a:cs typeface="Space Mono"/>
                <a:sym typeface="Space Mono"/>
              </a:rPr>
            </a:br>
            <a:br>
              <a:rPr lang="en" sz="1100">
                <a:solidFill>
                  <a:schemeClr val="lt1"/>
                </a:solidFill>
                <a:latin typeface="Space Mono"/>
                <a:ea typeface="Space Mono"/>
                <a:cs typeface="Space Mono"/>
                <a:sym typeface="Space Mono"/>
              </a:rPr>
            </a:br>
            <a:r>
              <a:rPr lang="en" sz="1100">
                <a:solidFill>
                  <a:schemeClr val="lt1"/>
                </a:solidFill>
                <a:latin typeface="Space Mono"/>
                <a:ea typeface="Space Mono"/>
                <a:cs typeface="Space Mono"/>
                <a:sym typeface="Space Mono"/>
              </a:rPr>
              <a:t>  - record: dci_dc1_dc2_myisp_crypto_state</a:t>
            </a:r>
            <a:br>
              <a:rPr lang="en" sz="1100">
                <a:solidFill>
                  <a:schemeClr val="lt1"/>
                </a:solidFill>
                <a:latin typeface="Space Mono"/>
                <a:ea typeface="Space Mono"/>
                <a:cs typeface="Space Mono"/>
                <a:sym typeface="Space Mono"/>
              </a:rPr>
            </a:br>
            <a:r>
              <a:rPr lang="en" sz="1100">
                <a:solidFill>
                  <a:schemeClr val="lt1"/>
                </a:solidFill>
                <a:latin typeface="Space Mono"/>
                <a:ea typeface="Space Mono"/>
                <a:cs typeface="Space Mono"/>
                <a:sym typeface="Space Mono"/>
              </a:rPr>
              <a:t>    expr: min(macsec_connectivity_association{instance="dc1-router1", ca-name="dc1-dc2-wave"}) or vector(0)</a:t>
            </a:r>
            <a:br>
              <a:rPr lang="en" sz="1100">
                <a:solidFill>
                  <a:schemeClr val="lt1"/>
                </a:solidFill>
                <a:latin typeface="Space Mono"/>
                <a:ea typeface="Space Mono"/>
                <a:cs typeface="Space Mono"/>
                <a:sym typeface="Space Mono"/>
              </a:rPr>
            </a:br>
            <a:br>
              <a:rPr lang="en" sz="1100">
                <a:solidFill>
                  <a:schemeClr val="lt1"/>
                </a:solidFill>
                <a:latin typeface="Space Mono"/>
                <a:ea typeface="Space Mono"/>
                <a:cs typeface="Space Mono"/>
                <a:sym typeface="Space Mono"/>
              </a:rPr>
            </a:br>
            <a:r>
              <a:rPr lang="en" sz="1100">
                <a:solidFill>
                  <a:schemeClr val="lt1"/>
                </a:solidFill>
                <a:latin typeface="Space Mono"/>
                <a:ea typeface="Space Mono"/>
                <a:cs typeface="Space Mono"/>
                <a:sym typeface="Space Mono"/>
              </a:rPr>
              <a:t>  - record: dci_dc1_dc2_myisp_underlay</a:t>
            </a:r>
            <a:br>
              <a:rPr lang="en" sz="1100">
                <a:solidFill>
                  <a:schemeClr val="lt1"/>
                </a:solidFill>
                <a:latin typeface="Space Mono"/>
                <a:ea typeface="Space Mono"/>
                <a:cs typeface="Space Mono"/>
                <a:sym typeface="Space Mono"/>
              </a:rPr>
            </a:br>
            <a:r>
              <a:rPr lang="en" sz="1100">
                <a:solidFill>
                  <a:schemeClr val="lt1"/>
                </a:solidFill>
                <a:latin typeface="Space Mono"/>
                <a:ea typeface="Space Mono"/>
                <a:cs typeface="Space Mono"/>
                <a:sym typeface="Space Mono"/>
              </a:rPr>
              <a:t>    expr: min(router_isis_adjacencies{instance="dc1-router1", interface_name="et-0/0/0.0"} == bool 1) or vector(0)</a:t>
            </a:r>
            <a:br>
              <a:rPr lang="en" sz="1100">
                <a:solidFill>
                  <a:schemeClr val="lt1"/>
                </a:solidFill>
                <a:latin typeface="Space Mono"/>
                <a:ea typeface="Space Mono"/>
                <a:cs typeface="Space Mono"/>
                <a:sym typeface="Space Mono"/>
              </a:rPr>
            </a:br>
            <a:br>
              <a:rPr lang="en" sz="1100">
                <a:solidFill>
                  <a:schemeClr val="lt1"/>
                </a:solidFill>
                <a:latin typeface="Space Mono"/>
                <a:ea typeface="Space Mono"/>
                <a:cs typeface="Space Mono"/>
                <a:sym typeface="Space Mono"/>
              </a:rPr>
            </a:br>
            <a:r>
              <a:rPr lang="en" sz="1100">
                <a:solidFill>
                  <a:schemeClr val="lt1"/>
                </a:solidFill>
                <a:latin typeface="Space Mono"/>
                <a:ea typeface="Space Mono"/>
                <a:cs typeface="Space Mono"/>
                <a:sym typeface="Space Mono"/>
              </a:rPr>
              <a:t>  - record: dci_dc1_dc2_myisp_overlay</a:t>
            </a:r>
            <a:br>
              <a:rPr lang="en" sz="1100">
                <a:solidFill>
                  <a:schemeClr val="lt1"/>
                </a:solidFill>
                <a:latin typeface="Space Mono"/>
                <a:ea typeface="Space Mono"/>
                <a:cs typeface="Space Mono"/>
                <a:sym typeface="Space Mono"/>
              </a:rPr>
            </a:br>
            <a:r>
              <a:rPr lang="en" sz="1100">
                <a:solidFill>
                  <a:schemeClr val="lt1"/>
                </a:solidFill>
                <a:latin typeface="Space Mono"/>
                <a:ea typeface="Space Mono"/>
                <a:cs typeface="Space Mono"/>
                <a:sym typeface="Space Mono"/>
              </a:rPr>
              <a:t>    expr: min(router_bgp_peer_state{instance="dc1-router1", network_instance="dc1-dc2-wave", peer_addres="169.254.0.1"} == bool 1) or vector(0)</a:t>
            </a:r>
            <a:br>
              <a:rPr lang="en" sz="1100">
                <a:solidFill>
                  <a:schemeClr val="lt1"/>
                </a:solidFill>
                <a:latin typeface="Space Mono"/>
                <a:ea typeface="Space Mono"/>
                <a:cs typeface="Space Mono"/>
                <a:sym typeface="Space Mono"/>
              </a:rPr>
            </a:br>
            <a:br>
              <a:rPr lang="en" sz="1100">
                <a:solidFill>
                  <a:schemeClr val="lt1"/>
                </a:solidFill>
                <a:latin typeface="Space Mono"/>
                <a:ea typeface="Space Mono"/>
                <a:cs typeface="Space Mono"/>
                <a:sym typeface="Space Mono"/>
              </a:rPr>
            </a:br>
            <a:r>
              <a:rPr lang="en" sz="1100">
                <a:solidFill>
                  <a:schemeClr val="lt1"/>
                </a:solidFill>
                <a:latin typeface="Space Mono"/>
                <a:ea typeface="Space Mono"/>
                <a:cs typeface="Space Mono"/>
                <a:sym typeface="Space Mono"/>
              </a:rPr>
              <a:t>  - record: dci_dc1_dc2_myisp</a:t>
            </a:r>
            <a:br>
              <a:rPr lang="en" sz="1100">
                <a:solidFill>
                  <a:schemeClr val="lt1"/>
                </a:solidFill>
                <a:latin typeface="Space Mono"/>
                <a:ea typeface="Space Mono"/>
                <a:cs typeface="Space Mono"/>
                <a:sym typeface="Space Mono"/>
              </a:rPr>
            </a:br>
            <a:r>
              <a:rPr lang="en" sz="1100">
                <a:solidFill>
                  <a:schemeClr val="lt1"/>
                </a:solidFill>
                <a:latin typeface="Space Mono"/>
                <a:ea typeface="Space Mono"/>
                <a:cs typeface="Space Mono"/>
                <a:sym typeface="Space Mono"/>
              </a:rPr>
              <a:t>    expr: dci_dc1_dc2_myisp_port_state + dci_dc1_dc2_myisp_crypto_state + dci_dc1_dc2_myisp_underlay + dci_dc1_dc2_myisp_overlay == bool 3 or vector(0)</a:t>
            </a:r>
            <a:endParaRPr sz="1100">
              <a:solidFill>
                <a:schemeClr val="lt1"/>
              </a:solidFill>
              <a:latin typeface="Space Mono"/>
              <a:ea typeface="Space Mono"/>
              <a:cs typeface="Space Mono"/>
              <a:sym typeface="Space Mono"/>
            </a:endParaRPr>
          </a:p>
          <a:p>
            <a:pPr marL="0" lvl="0" indent="0" algn="l" rtl="0">
              <a:spcBef>
                <a:spcPts val="1200"/>
              </a:spcBef>
              <a:spcAft>
                <a:spcPts val="0"/>
              </a:spcAft>
              <a:buNone/>
            </a:pPr>
            <a:endParaRPr sz="1100">
              <a:solidFill>
                <a:schemeClr val="lt1"/>
              </a:solidFill>
              <a:latin typeface="Space Mono"/>
              <a:ea typeface="Space Mono"/>
              <a:cs typeface="Space Mono"/>
              <a:sym typeface="Space Mon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6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6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66"/>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6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67"/>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6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68"/>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6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69"/>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8"/>
          <p:cNvSpPr txBox="1">
            <a:spLocks noGrp="1"/>
          </p:cNvSpPr>
          <p:nvPr>
            <p:ph type="title" idx="4294967295"/>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Design Composition</a:t>
            </a:r>
            <a:endParaRPr/>
          </a:p>
        </p:txBody>
      </p:sp>
      <p:sp>
        <p:nvSpPr>
          <p:cNvPr id="176" name="Google Shape;176;p28"/>
          <p:cNvSpPr/>
          <p:nvPr/>
        </p:nvSpPr>
        <p:spPr>
          <a:xfrm>
            <a:off x="457200" y="1017735"/>
            <a:ext cx="82296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82"/>
              </a:buClr>
              <a:buSzPts val="1400"/>
              <a:buFont typeface="Calibri"/>
              <a:buNone/>
            </a:pPr>
            <a:r>
              <a:rPr lang="en" sz="1400" i="1" u="none" strike="noStrike" cap="none">
                <a:solidFill>
                  <a:schemeClr val="accent3"/>
                </a:solidFill>
                <a:latin typeface="Space Mono"/>
                <a:ea typeface="Space Mono"/>
                <a:cs typeface="Space Mono"/>
                <a:sym typeface="Space Mono"/>
              </a:rPr>
              <a:t>You can't automate complexity. Simplicity is the prerequisite.</a:t>
            </a:r>
            <a:endParaRPr sz="1400" i="0" u="none" strike="noStrike" cap="none">
              <a:solidFill>
                <a:schemeClr val="accent3"/>
              </a:solidFill>
              <a:latin typeface="Space Mono"/>
              <a:ea typeface="Space Mono"/>
              <a:cs typeface="Space Mono"/>
              <a:sym typeface="Space Mono"/>
            </a:endParaRPr>
          </a:p>
        </p:txBody>
      </p:sp>
      <p:sp>
        <p:nvSpPr>
          <p:cNvPr id="177" name="Google Shape;177;p28"/>
          <p:cNvSpPr/>
          <p:nvPr/>
        </p:nvSpPr>
        <p:spPr>
          <a:xfrm>
            <a:off x="5303395" y="1383425"/>
            <a:ext cx="3383400" cy="822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dk1"/>
              </a:highlight>
            </a:endParaRPr>
          </a:p>
        </p:txBody>
      </p:sp>
      <p:sp>
        <p:nvSpPr>
          <p:cNvPr id="178" name="Google Shape;178;p28"/>
          <p:cNvSpPr/>
          <p:nvPr/>
        </p:nvSpPr>
        <p:spPr>
          <a:xfrm>
            <a:off x="5486275" y="1474865"/>
            <a:ext cx="3108900" cy="320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1B2D"/>
              </a:buClr>
              <a:buSzPts val="1600"/>
              <a:buFont typeface="Calibri"/>
              <a:buNone/>
            </a:pPr>
            <a:r>
              <a:rPr lang="en" sz="1600" b="1" i="0" u="none" strike="noStrike" cap="none">
                <a:solidFill>
                  <a:schemeClr val="accent6"/>
                </a:solidFill>
                <a:latin typeface="Space Mono"/>
                <a:ea typeface="Space Mono"/>
                <a:cs typeface="Space Mono"/>
                <a:sym typeface="Space Mono"/>
              </a:rPr>
              <a:t>EDGE</a:t>
            </a:r>
            <a:endParaRPr sz="1600" i="0" u="none" strike="noStrike" cap="none">
              <a:solidFill>
                <a:schemeClr val="accent6"/>
              </a:solidFill>
              <a:latin typeface="Space Mono"/>
              <a:ea typeface="Space Mono"/>
              <a:cs typeface="Space Mono"/>
              <a:sym typeface="Space Mono"/>
            </a:endParaRPr>
          </a:p>
        </p:txBody>
      </p:sp>
      <p:sp>
        <p:nvSpPr>
          <p:cNvPr id="179" name="Google Shape;179;p28"/>
          <p:cNvSpPr/>
          <p:nvPr/>
        </p:nvSpPr>
        <p:spPr>
          <a:xfrm>
            <a:off x="5486275" y="1794897"/>
            <a:ext cx="3108900" cy="510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82"/>
              </a:buClr>
              <a:buSzPts val="1200"/>
              <a:buFont typeface="Calibri"/>
              <a:buNone/>
            </a:pPr>
            <a:r>
              <a:rPr lang="en" sz="1200" i="0" u="none" strike="noStrike" cap="none">
                <a:solidFill>
                  <a:schemeClr val="lt2"/>
                </a:solidFill>
                <a:latin typeface="Space Mono"/>
                <a:ea typeface="Space Mono"/>
                <a:cs typeface="Space Mono"/>
                <a:sym typeface="Space Mono"/>
              </a:rPr>
              <a:t>Internet boundary</a:t>
            </a:r>
            <a:r>
              <a:rPr lang="en" sz="1200">
                <a:solidFill>
                  <a:schemeClr val="lt2"/>
                </a:solidFill>
                <a:latin typeface="Space Mono"/>
                <a:ea typeface="Space Mono"/>
                <a:cs typeface="Space Mono"/>
                <a:sym typeface="Space Mono"/>
              </a:rPr>
              <a:t> - does all the work of getting traffic in and out of the site</a:t>
            </a:r>
            <a:endParaRPr sz="1200" i="0" u="none" strike="noStrike" cap="none">
              <a:solidFill>
                <a:schemeClr val="lt2"/>
              </a:solidFill>
              <a:latin typeface="Space Mono"/>
              <a:ea typeface="Space Mono"/>
              <a:cs typeface="Space Mono"/>
              <a:sym typeface="Space Mono"/>
            </a:endParaRPr>
          </a:p>
        </p:txBody>
      </p:sp>
      <p:sp>
        <p:nvSpPr>
          <p:cNvPr id="180" name="Google Shape;180;p28"/>
          <p:cNvSpPr/>
          <p:nvPr/>
        </p:nvSpPr>
        <p:spPr>
          <a:xfrm>
            <a:off x="5303395" y="2305545"/>
            <a:ext cx="3383400" cy="822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8"/>
          <p:cNvSpPr/>
          <p:nvPr/>
        </p:nvSpPr>
        <p:spPr>
          <a:xfrm>
            <a:off x="5486275" y="2396985"/>
            <a:ext cx="3108900" cy="320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1B2D"/>
              </a:buClr>
              <a:buSzPts val="1600"/>
              <a:buFont typeface="Calibri"/>
              <a:buNone/>
            </a:pPr>
            <a:r>
              <a:rPr lang="en" sz="1600" b="1">
                <a:solidFill>
                  <a:schemeClr val="accent6"/>
                </a:solidFill>
                <a:latin typeface="Space Mono"/>
                <a:ea typeface="Space Mono"/>
                <a:cs typeface="Space Mono"/>
                <a:sym typeface="Space Mono"/>
              </a:rPr>
              <a:t>DC </a:t>
            </a:r>
            <a:r>
              <a:rPr lang="en" sz="1600" b="1" i="0" u="none" strike="noStrike" cap="none">
                <a:solidFill>
                  <a:schemeClr val="accent6"/>
                </a:solidFill>
                <a:latin typeface="Space Mono"/>
                <a:ea typeface="Space Mono"/>
                <a:cs typeface="Space Mono"/>
                <a:sym typeface="Space Mono"/>
              </a:rPr>
              <a:t>CORE</a:t>
            </a:r>
            <a:endParaRPr sz="1600" i="0" u="none" strike="noStrike" cap="none">
              <a:solidFill>
                <a:schemeClr val="accent6"/>
              </a:solidFill>
              <a:latin typeface="Space Mono"/>
              <a:ea typeface="Space Mono"/>
              <a:cs typeface="Space Mono"/>
              <a:sym typeface="Space Mono"/>
            </a:endParaRPr>
          </a:p>
        </p:txBody>
      </p:sp>
      <p:sp>
        <p:nvSpPr>
          <p:cNvPr id="182" name="Google Shape;182;p28"/>
          <p:cNvSpPr/>
          <p:nvPr/>
        </p:nvSpPr>
        <p:spPr>
          <a:xfrm>
            <a:off x="5486275" y="2717025"/>
            <a:ext cx="3108900" cy="320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82"/>
              </a:buClr>
              <a:buSzPts val="1200"/>
              <a:buFont typeface="Calibri"/>
              <a:buNone/>
            </a:pPr>
            <a:r>
              <a:rPr lang="en" sz="1200" i="0" u="none" strike="noStrike" cap="none">
                <a:solidFill>
                  <a:schemeClr val="lt2"/>
                </a:solidFill>
                <a:latin typeface="Space Mono"/>
                <a:ea typeface="Space Mono"/>
                <a:cs typeface="Space Mono"/>
                <a:sym typeface="Space Mono"/>
              </a:rPr>
              <a:t>L3 transit between fabrics </a:t>
            </a:r>
            <a:r>
              <a:rPr lang="en" sz="1200">
                <a:solidFill>
                  <a:schemeClr val="lt2"/>
                </a:solidFill>
                <a:latin typeface="Space Mono"/>
                <a:ea typeface="Space Mono"/>
                <a:cs typeface="Space Mono"/>
                <a:sym typeface="Space Mono"/>
              </a:rPr>
              <a:t>- Defines your scale limits too</a:t>
            </a:r>
            <a:endParaRPr sz="1200" i="0" u="none" strike="noStrike" cap="none">
              <a:solidFill>
                <a:schemeClr val="lt2"/>
              </a:solidFill>
              <a:latin typeface="Space Mono"/>
              <a:ea typeface="Space Mono"/>
              <a:cs typeface="Space Mono"/>
              <a:sym typeface="Space Mono"/>
            </a:endParaRPr>
          </a:p>
        </p:txBody>
      </p:sp>
      <p:sp>
        <p:nvSpPr>
          <p:cNvPr id="183" name="Google Shape;183;p28"/>
          <p:cNvSpPr/>
          <p:nvPr/>
        </p:nvSpPr>
        <p:spPr>
          <a:xfrm>
            <a:off x="5303395" y="3227665"/>
            <a:ext cx="3383400" cy="822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8"/>
          <p:cNvSpPr/>
          <p:nvPr/>
        </p:nvSpPr>
        <p:spPr>
          <a:xfrm>
            <a:off x="5486275" y="3112677"/>
            <a:ext cx="3108900" cy="320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1B2D"/>
              </a:buClr>
              <a:buSzPts val="1600"/>
              <a:buFont typeface="Calibri"/>
              <a:buNone/>
            </a:pPr>
            <a:r>
              <a:rPr lang="en" sz="1600" b="1" i="0" u="none" strike="noStrike" cap="none">
                <a:solidFill>
                  <a:schemeClr val="accent6"/>
                </a:solidFill>
                <a:latin typeface="Space Mono"/>
                <a:ea typeface="Space Mono"/>
                <a:cs typeface="Space Mono"/>
                <a:sym typeface="Space Mono"/>
              </a:rPr>
              <a:t>FABRIC</a:t>
            </a:r>
            <a:endParaRPr sz="1600" i="0" u="none" strike="noStrike" cap="none">
              <a:solidFill>
                <a:schemeClr val="accent6"/>
              </a:solidFill>
              <a:latin typeface="Space Mono"/>
              <a:ea typeface="Space Mono"/>
              <a:cs typeface="Space Mono"/>
              <a:sym typeface="Space Mono"/>
            </a:endParaRPr>
          </a:p>
        </p:txBody>
      </p:sp>
      <p:sp>
        <p:nvSpPr>
          <p:cNvPr id="185" name="Google Shape;185;p28"/>
          <p:cNvSpPr/>
          <p:nvPr/>
        </p:nvSpPr>
        <p:spPr>
          <a:xfrm>
            <a:off x="5486275" y="3432775"/>
            <a:ext cx="3108900" cy="717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82"/>
              </a:buClr>
              <a:buSzPts val="1200"/>
              <a:buFont typeface="Calibri"/>
              <a:buNone/>
            </a:pPr>
            <a:r>
              <a:rPr lang="en" sz="1200">
                <a:solidFill>
                  <a:schemeClr val="lt2"/>
                </a:solidFill>
                <a:latin typeface="Space Mono"/>
                <a:ea typeface="Space Mono"/>
                <a:cs typeface="Space Mono"/>
                <a:sym typeface="Space Mono"/>
              </a:rPr>
              <a:t>L3 segmentation with VRFs, L2 segmentation with EVPN. Defines the blast radius for a user facing change</a:t>
            </a:r>
            <a:endParaRPr sz="1200" i="0" u="none" strike="noStrike" cap="none">
              <a:solidFill>
                <a:schemeClr val="lt2"/>
              </a:solidFill>
              <a:latin typeface="Space Mono"/>
              <a:ea typeface="Space Mono"/>
              <a:cs typeface="Space Mono"/>
              <a:sym typeface="Space Mono"/>
            </a:endParaRPr>
          </a:p>
        </p:txBody>
      </p:sp>
      <p:sp>
        <p:nvSpPr>
          <p:cNvPr id="186" name="Google Shape;186;p28"/>
          <p:cNvSpPr/>
          <p:nvPr/>
        </p:nvSpPr>
        <p:spPr>
          <a:xfrm>
            <a:off x="5303395" y="4149790"/>
            <a:ext cx="3383400" cy="822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8"/>
          <p:cNvSpPr/>
          <p:nvPr/>
        </p:nvSpPr>
        <p:spPr>
          <a:xfrm>
            <a:off x="5486275" y="4206825"/>
            <a:ext cx="3108900" cy="320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1B2D"/>
              </a:buClr>
              <a:buSzPts val="1600"/>
              <a:buFont typeface="Calibri"/>
              <a:buNone/>
            </a:pPr>
            <a:r>
              <a:rPr lang="en" sz="1600" b="1">
                <a:solidFill>
                  <a:schemeClr val="accent6"/>
                </a:solidFill>
                <a:latin typeface="Space Mono"/>
                <a:ea typeface="Space Mono"/>
                <a:cs typeface="Space Mono"/>
                <a:sym typeface="Space Mono"/>
              </a:rPr>
              <a:t>OOBM</a:t>
            </a:r>
            <a:endParaRPr sz="1600" i="0" u="none" strike="noStrike" cap="none">
              <a:solidFill>
                <a:schemeClr val="accent6"/>
              </a:solidFill>
              <a:latin typeface="Space Mono"/>
              <a:ea typeface="Space Mono"/>
              <a:cs typeface="Space Mono"/>
              <a:sym typeface="Space Mono"/>
            </a:endParaRPr>
          </a:p>
        </p:txBody>
      </p:sp>
      <p:sp>
        <p:nvSpPr>
          <p:cNvPr id="188" name="Google Shape;188;p28"/>
          <p:cNvSpPr/>
          <p:nvPr/>
        </p:nvSpPr>
        <p:spPr>
          <a:xfrm>
            <a:off x="5486275" y="4561275"/>
            <a:ext cx="3108900" cy="41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82"/>
              </a:buClr>
              <a:buSzPts val="1200"/>
              <a:buFont typeface="Calibri"/>
              <a:buNone/>
            </a:pPr>
            <a:r>
              <a:rPr lang="en" sz="1200">
                <a:solidFill>
                  <a:schemeClr val="lt2"/>
                </a:solidFill>
                <a:latin typeface="Space Mono"/>
                <a:ea typeface="Space Mono"/>
                <a:cs typeface="Space Mono"/>
                <a:sym typeface="Space Mono"/>
              </a:rPr>
              <a:t>Control plane access. Diverse hardware and connectivity from that which it manages.</a:t>
            </a:r>
            <a:endParaRPr sz="1200" i="0" u="none" strike="noStrike" cap="none">
              <a:solidFill>
                <a:schemeClr val="lt2"/>
              </a:solidFill>
              <a:latin typeface="Space Mono"/>
              <a:ea typeface="Space Mono"/>
              <a:cs typeface="Space Mono"/>
              <a:sym typeface="Space Mono"/>
            </a:endParaRPr>
          </a:p>
        </p:txBody>
      </p:sp>
      <p:pic>
        <p:nvPicPr>
          <p:cNvPr id="189" name="Google Shape;189;p28" title="DC HLD.png"/>
          <p:cNvPicPr preferRelativeResize="0"/>
          <p:nvPr/>
        </p:nvPicPr>
        <p:blipFill>
          <a:blip r:embed="rId3">
            <a:alphaModFix/>
          </a:blip>
          <a:stretch>
            <a:fillRect/>
          </a:stretch>
        </p:blipFill>
        <p:spPr>
          <a:xfrm>
            <a:off x="913782" y="1474885"/>
            <a:ext cx="3622108" cy="345526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9"/>
          <p:cNvSpPr txBox="1">
            <a:spLocks noGrp="1"/>
          </p:cNvSpPr>
          <p:nvPr>
            <p:ph type="title" idx="4294967295"/>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Design Implementation</a:t>
            </a:r>
            <a:endParaRPr/>
          </a:p>
        </p:txBody>
      </p:sp>
      <p:pic>
        <p:nvPicPr>
          <p:cNvPr id="195" name="Google Shape;195;p29" title="DC LLD.png"/>
          <p:cNvPicPr preferRelativeResize="0"/>
          <p:nvPr/>
        </p:nvPicPr>
        <p:blipFill>
          <a:blip r:embed="rId3">
            <a:alphaModFix/>
          </a:blip>
          <a:stretch>
            <a:fillRect/>
          </a:stretch>
        </p:blipFill>
        <p:spPr>
          <a:xfrm>
            <a:off x="311700" y="1198350"/>
            <a:ext cx="6414599" cy="3497900"/>
          </a:xfrm>
          <a:prstGeom prst="rect">
            <a:avLst/>
          </a:prstGeom>
          <a:noFill/>
          <a:ln>
            <a:noFill/>
          </a:ln>
        </p:spPr>
      </p:pic>
      <p:sp>
        <p:nvSpPr>
          <p:cNvPr id="196" name="Google Shape;196;p29"/>
          <p:cNvSpPr/>
          <p:nvPr/>
        </p:nvSpPr>
        <p:spPr>
          <a:xfrm>
            <a:off x="6966948" y="1383425"/>
            <a:ext cx="1719900" cy="822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dk1"/>
              </a:highlight>
            </a:endParaRPr>
          </a:p>
        </p:txBody>
      </p:sp>
      <p:sp>
        <p:nvSpPr>
          <p:cNvPr id="197" name="Google Shape;197;p29"/>
          <p:cNvSpPr/>
          <p:nvPr/>
        </p:nvSpPr>
        <p:spPr>
          <a:xfrm>
            <a:off x="7036709" y="1198340"/>
            <a:ext cx="1580400" cy="320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1B2D"/>
              </a:buClr>
              <a:buSzPts val="1600"/>
              <a:buFont typeface="Calibri"/>
              <a:buNone/>
            </a:pPr>
            <a:r>
              <a:rPr lang="en" sz="1600" b="1">
                <a:solidFill>
                  <a:schemeClr val="accent6"/>
                </a:solidFill>
                <a:latin typeface="Space Mono"/>
                <a:ea typeface="Space Mono"/>
                <a:cs typeface="Space Mono"/>
                <a:sym typeface="Space Mono"/>
              </a:rPr>
              <a:t>L2/L3 Split</a:t>
            </a:r>
            <a:endParaRPr sz="1600" i="0" u="none" strike="noStrike" cap="none">
              <a:solidFill>
                <a:schemeClr val="accent6"/>
              </a:solidFill>
              <a:latin typeface="Space Mono"/>
              <a:ea typeface="Space Mono"/>
              <a:cs typeface="Space Mono"/>
              <a:sym typeface="Space Mono"/>
            </a:endParaRPr>
          </a:p>
        </p:txBody>
      </p:sp>
      <p:sp>
        <p:nvSpPr>
          <p:cNvPr id="198" name="Google Shape;198;p29"/>
          <p:cNvSpPr/>
          <p:nvPr/>
        </p:nvSpPr>
        <p:spPr>
          <a:xfrm>
            <a:off x="7059900" y="1819150"/>
            <a:ext cx="1719900" cy="2877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82"/>
              </a:buClr>
              <a:buSzPts val="1200"/>
              <a:buFont typeface="Calibri"/>
              <a:buNone/>
            </a:pPr>
            <a:r>
              <a:rPr lang="en" sz="1200">
                <a:solidFill>
                  <a:schemeClr val="accent3"/>
                </a:solidFill>
                <a:latin typeface="Space Mono"/>
                <a:ea typeface="Space Mono"/>
                <a:cs typeface="Space Mono"/>
                <a:sym typeface="Space Mono"/>
              </a:rPr>
              <a:t>Data workloads are heavy L2 users - sharding/ replication</a:t>
            </a:r>
            <a:endParaRPr sz="1200">
              <a:solidFill>
                <a:schemeClr val="accent3"/>
              </a:solidFill>
              <a:latin typeface="Space Mono"/>
              <a:ea typeface="Space Mono"/>
              <a:cs typeface="Space Mono"/>
              <a:sym typeface="Space Mono"/>
            </a:endParaRPr>
          </a:p>
          <a:p>
            <a:pPr marL="0" marR="0" lvl="0" indent="0" algn="l" rtl="0">
              <a:spcBef>
                <a:spcPts val="0"/>
              </a:spcBef>
              <a:spcAft>
                <a:spcPts val="0"/>
              </a:spcAft>
              <a:buClr>
                <a:srgbClr val="5B6B82"/>
              </a:buClr>
              <a:buSzPts val="1200"/>
              <a:buFont typeface="Calibri"/>
              <a:buNone/>
            </a:pPr>
            <a:endParaRPr sz="1200">
              <a:solidFill>
                <a:schemeClr val="accent3"/>
              </a:solidFill>
              <a:latin typeface="Space Mono"/>
              <a:ea typeface="Space Mono"/>
              <a:cs typeface="Space Mono"/>
              <a:sym typeface="Space Mono"/>
            </a:endParaRPr>
          </a:p>
          <a:p>
            <a:pPr marL="0" marR="0" lvl="0" indent="0" algn="l" rtl="0">
              <a:spcBef>
                <a:spcPts val="0"/>
              </a:spcBef>
              <a:spcAft>
                <a:spcPts val="0"/>
              </a:spcAft>
              <a:buClr>
                <a:srgbClr val="5B6B82"/>
              </a:buClr>
              <a:buSzPts val="1200"/>
              <a:buFont typeface="Calibri"/>
              <a:buNone/>
            </a:pPr>
            <a:r>
              <a:rPr lang="en" sz="1200">
                <a:solidFill>
                  <a:schemeClr val="accent3"/>
                </a:solidFill>
                <a:latin typeface="Space Mono"/>
                <a:ea typeface="Space Mono"/>
                <a:cs typeface="Space Mono"/>
                <a:sym typeface="Space Mono"/>
              </a:rPr>
              <a:t>Tenants (VRFs) have man cross tenant flows</a:t>
            </a:r>
            <a:endParaRPr sz="1200">
              <a:solidFill>
                <a:schemeClr val="accent3"/>
              </a:solidFill>
              <a:latin typeface="Space Mono"/>
              <a:ea typeface="Space Mono"/>
              <a:cs typeface="Space Mono"/>
              <a:sym typeface="Space Mono"/>
            </a:endParaRPr>
          </a:p>
          <a:p>
            <a:pPr marL="0" marR="0" lvl="0" indent="0" algn="l" rtl="0">
              <a:spcBef>
                <a:spcPts val="0"/>
              </a:spcBef>
              <a:spcAft>
                <a:spcPts val="0"/>
              </a:spcAft>
              <a:buClr>
                <a:srgbClr val="5B6B82"/>
              </a:buClr>
              <a:buSzPts val="1200"/>
              <a:buFont typeface="Calibri"/>
              <a:buNone/>
            </a:pPr>
            <a:endParaRPr sz="1200">
              <a:solidFill>
                <a:schemeClr val="accent3"/>
              </a:solidFill>
              <a:latin typeface="Space Mono"/>
              <a:ea typeface="Space Mono"/>
              <a:cs typeface="Space Mono"/>
              <a:sym typeface="Space Mono"/>
            </a:endParaRPr>
          </a:p>
          <a:p>
            <a:pPr marL="0" marR="0" lvl="0" indent="0" algn="l" rtl="0">
              <a:spcBef>
                <a:spcPts val="0"/>
              </a:spcBef>
              <a:spcAft>
                <a:spcPts val="0"/>
              </a:spcAft>
              <a:buClr>
                <a:srgbClr val="5B6B82"/>
              </a:buClr>
              <a:buSzPts val="1200"/>
              <a:buFont typeface="Calibri"/>
              <a:buNone/>
            </a:pPr>
            <a:r>
              <a:rPr lang="en" sz="1200">
                <a:solidFill>
                  <a:schemeClr val="accent3"/>
                </a:solidFill>
                <a:latin typeface="Space Mono"/>
                <a:ea typeface="Space Mono"/>
                <a:cs typeface="Space Mono"/>
                <a:sym typeface="Space Mono"/>
              </a:rPr>
              <a:t>N/S and E/W have same capacity, no sharing</a:t>
            </a:r>
            <a:endParaRPr sz="1200">
              <a:solidFill>
                <a:schemeClr val="accent3"/>
              </a:solidFill>
              <a:latin typeface="Space Mono"/>
              <a:ea typeface="Space Mono"/>
              <a:cs typeface="Space Mono"/>
              <a:sym typeface="Space Mono"/>
            </a:endParaRPr>
          </a:p>
          <a:p>
            <a:pPr marL="0" marR="0" lvl="0" indent="0" algn="l" rtl="0">
              <a:spcBef>
                <a:spcPts val="0"/>
              </a:spcBef>
              <a:spcAft>
                <a:spcPts val="0"/>
              </a:spcAft>
              <a:buClr>
                <a:srgbClr val="5B6B82"/>
              </a:buClr>
              <a:buSzPts val="1200"/>
              <a:buFont typeface="Calibri"/>
              <a:buNone/>
            </a:pPr>
            <a:endParaRPr sz="1200">
              <a:solidFill>
                <a:schemeClr val="accent3"/>
              </a:solidFill>
              <a:latin typeface="Space Mono"/>
              <a:ea typeface="Space Mono"/>
              <a:cs typeface="Space Mono"/>
              <a:sym typeface="Space Mono"/>
            </a:endParaRPr>
          </a:p>
          <a:p>
            <a:pPr marL="0" marR="0" lvl="0" indent="0" algn="l" rtl="0">
              <a:spcBef>
                <a:spcPts val="0"/>
              </a:spcBef>
              <a:spcAft>
                <a:spcPts val="0"/>
              </a:spcAft>
              <a:buClr>
                <a:srgbClr val="5B6B82"/>
              </a:buClr>
              <a:buSzPts val="1200"/>
              <a:buFont typeface="Calibri"/>
              <a:buNone/>
            </a:pPr>
            <a:r>
              <a:rPr lang="en" sz="1200">
                <a:solidFill>
                  <a:schemeClr val="accent3"/>
                </a:solidFill>
                <a:latin typeface="Space Mono"/>
                <a:ea typeface="Space Mono"/>
                <a:cs typeface="Space Mono"/>
                <a:sym typeface="Space Mono"/>
              </a:rPr>
              <a:t>Predictable latency between AZs for tenants</a:t>
            </a:r>
            <a:endParaRPr sz="1200">
              <a:solidFill>
                <a:schemeClr val="accent3"/>
              </a:solidFill>
              <a:latin typeface="Space Mono"/>
              <a:ea typeface="Space Mono"/>
              <a:cs typeface="Space Mono"/>
              <a:sym typeface="Space Mono"/>
            </a:endParaRPr>
          </a:p>
          <a:p>
            <a:pPr marL="0" marR="0" lvl="0" indent="0" algn="l" rtl="0">
              <a:spcBef>
                <a:spcPts val="0"/>
              </a:spcBef>
              <a:spcAft>
                <a:spcPts val="0"/>
              </a:spcAft>
              <a:buClr>
                <a:srgbClr val="5B6B82"/>
              </a:buClr>
              <a:buSzPts val="1200"/>
              <a:buFont typeface="Calibri"/>
              <a:buNone/>
            </a:pPr>
            <a:endParaRPr sz="1200">
              <a:solidFill>
                <a:schemeClr val="accent3"/>
              </a:solidFill>
              <a:latin typeface="Space Mono"/>
              <a:ea typeface="Space Mono"/>
              <a:cs typeface="Space Mono"/>
              <a:sym typeface="Space Mono"/>
            </a:endParaRPr>
          </a:p>
          <a:p>
            <a:pPr marL="0" marR="0" lvl="0" indent="0" algn="l" rtl="0">
              <a:spcBef>
                <a:spcPts val="0"/>
              </a:spcBef>
              <a:spcAft>
                <a:spcPts val="0"/>
              </a:spcAft>
              <a:buClr>
                <a:srgbClr val="5B6B82"/>
              </a:buClr>
              <a:buSzPts val="1200"/>
              <a:buFont typeface="Calibri"/>
              <a:buNone/>
            </a:pPr>
            <a:r>
              <a:rPr lang="en" sz="1200">
                <a:solidFill>
                  <a:schemeClr val="accent3"/>
                </a:solidFill>
                <a:latin typeface="Space Mono"/>
                <a:ea typeface="Space Mono"/>
                <a:cs typeface="Space Mono"/>
                <a:sym typeface="Space Mono"/>
              </a:rPr>
              <a:t>Border leaves suck</a:t>
            </a:r>
            <a:endParaRPr sz="1200">
              <a:solidFill>
                <a:schemeClr val="accent3"/>
              </a:solidFill>
              <a:latin typeface="Space Mono"/>
              <a:ea typeface="Space Mono"/>
              <a:cs typeface="Space Mono"/>
              <a:sym typeface="Space Mon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30" title="four_pods_upgrade.gif"/>
          <p:cNvPicPr preferRelativeResize="0"/>
          <p:nvPr/>
        </p:nvPicPr>
        <p:blipFill>
          <a:blip r:embed="rId3">
            <a:alphaModFix/>
          </a:blip>
          <a:stretch>
            <a:fillRect/>
          </a:stretch>
        </p:blipFill>
        <p:spPr>
          <a:xfrm>
            <a:off x="152400" y="500063"/>
            <a:ext cx="8839200" cy="41433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Shape 207"/>
        <p:cNvGrpSpPr/>
        <p:nvPr/>
      </p:nvGrpSpPr>
      <p:grpSpPr>
        <a:xfrm>
          <a:off x="0" y="0"/>
          <a:ext cx="0" cy="0"/>
          <a:chOff x="0" y="0"/>
          <a:chExt cx="0" cy="0"/>
        </a:xfrm>
      </p:grpSpPr>
      <p:sp>
        <p:nvSpPr>
          <p:cNvPr id="208" name="Google Shape;208;p31"/>
          <p:cNvSpPr txBox="1">
            <a:spLocks noGrp="1"/>
          </p:cNvSpPr>
          <p:nvPr>
            <p:ph type="title" idx="4294967295"/>
          </p:nvPr>
        </p:nvSpPr>
        <p:spPr>
          <a:xfrm>
            <a:off x="311700" y="445025"/>
            <a:ext cx="8655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a:t>What’s a contract?</a:t>
            </a:r>
            <a:endParaRPr sz="2800"/>
          </a:p>
        </p:txBody>
      </p:sp>
      <p:sp>
        <p:nvSpPr>
          <p:cNvPr id="209" name="Google Shape;209;p31"/>
          <p:cNvSpPr/>
          <p:nvPr/>
        </p:nvSpPr>
        <p:spPr>
          <a:xfrm>
            <a:off x="457200" y="924353"/>
            <a:ext cx="82296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82"/>
              </a:buClr>
              <a:buSzPts val="1400"/>
              <a:buFont typeface="Calibri"/>
              <a:buNone/>
            </a:pPr>
            <a:r>
              <a:rPr lang="en" i="1">
                <a:solidFill>
                  <a:schemeClr val="accent3"/>
                </a:solidFill>
                <a:latin typeface="Space Mono"/>
                <a:ea typeface="Space Mono"/>
                <a:cs typeface="Space Mono"/>
                <a:sym typeface="Space Mono"/>
              </a:rPr>
              <a:t>Think a software interface for infra.</a:t>
            </a:r>
            <a:endParaRPr sz="1400" i="0" u="none" strike="noStrike" cap="none">
              <a:solidFill>
                <a:schemeClr val="accent3"/>
              </a:solidFill>
              <a:latin typeface="Space Mono"/>
              <a:ea typeface="Space Mono"/>
              <a:cs typeface="Space Mono"/>
              <a:sym typeface="Space Mono"/>
            </a:endParaRPr>
          </a:p>
        </p:txBody>
      </p:sp>
      <p:sp>
        <p:nvSpPr>
          <p:cNvPr id="210" name="Google Shape;210;p31"/>
          <p:cNvSpPr txBox="1"/>
          <p:nvPr/>
        </p:nvSpPr>
        <p:spPr>
          <a:xfrm>
            <a:off x="130725" y="1280697"/>
            <a:ext cx="4715700" cy="4032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latin typeface="Space Mono"/>
                <a:ea typeface="Space Mono"/>
                <a:cs typeface="Space Mono"/>
                <a:sym typeface="Space Mono"/>
              </a:rPr>
              <a:t>// define the interface </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type Shape interface {</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   Area() float64</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 generalise the capability once</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func PrintArea(s Shape) {</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   fmt.Printf("Area: %.2f\n", s.Area())</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 define a new component</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type Rectangle struct {</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   Width, Height float64</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 expose the capability</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func (r Rectangle) Area() float64 {</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   return r.Width * r.Height</a:t>
            </a:r>
            <a:endParaRPr sz="1000">
              <a:solidFill>
                <a:schemeClr val="lt1"/>
              </a:solidFill>
              <a:latin typeface="Space Mono"/>
              <a:ea typeface="Space Mono"/>
              <a:cs typeface="Space Mono"/>
              <a:sym typeface="Space Mono"/>
            </a:endParaRPr>
          </a:p>
          <a:p>
            <a:pPr marL="0" lvl="0" indent="0" algn="l" rtl="0">
              <a:spcBef>
                <a:spcPts val="0"/>
              </a:spcBef>
              <a:spcAft>
                <a:spcPts val="0"/>
              </a:spcAft>
              <a:buClr>
                <a:schemeClr val="dk1"/>
              </a:buClr>
              <a:buSzPts val="1100"/>
              <a:buFont typeface="Arial"/>
              <a:buNone/>
            </a:pPr>
            <a:r>
              <a:rPr lang="en" sz="1000">
                <a:solidFill>
                  <a:schemeClr val="lt1"/>
                </a:solidFill>
                <a:latin typeface="Space Mono"/>
                <a:ea typeface="Space Mono"/>
                <a:cs typeface="Space Mono"/>
                <a:sym typeface="Space Mono"/>
              </a:rPr>
              <a:t>}</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endParaRPr sz="1000">
              <a:solidFill>
                <a:schemeClr val="lt1"/>
              </a:solidFill>
              <a:latin typeface="Space Mono"/>
              <a:ea typeface="Space Mono"/>
              <a:cs typeface="Space Mono"/>
              <a:sym typeface="Space Mono"/>
            </a:endParaRPr>
          </a:p>
          <a:p>
            <a:pPr marL="0" lvl="0" indent="0" algn="l" rtl="0">
              <a:spcBef>
                <a:spcPts val="0"/>
              </a:spcBef>
              <a:spcAft>
                <a:spcPts val="0"/>
              </a:spcAft>
              <a:buClr>
                <a:schemeClr val="dk1"/>
              </a:buClr>
              <a:buSzPts val="1100"/>
              <a:buFont typeface="Arial"/>
              <a:buNone/>
            </a:pPr>
            <a:r>
              <a:rPr lang="en" sz="1000">
                <a:solidFill>
                  <a:schemeClr val="lt1"/>
                </a:solidFill>
                <a:latin typeface="Space Mono"/>
                <a:ea typeface="Space Mono"/>
                <a:cs typeface="Space Mono"/>
                <a:sym typeface="Space Mono"/>
              </a:rPr>
              <a:t>// create the object</a:t>
            </a:r>
            <a:endParaRPr sz="1000">
              <a:solidFill>
                <a:schemeClr val="lt1"/>
              </a:solidFill>
              <a:latin typeface="Space Mono"/>
              <a:ea typeface="Space Mono"/>
              <a:cs typeface="Space Mono"/>
              <a:sym typeface="Space Mono"/>
            </a:endParaRPr>
          </a:p>
          <a:p>
            <a:pPr marL="0" lvl="0" indent="0" algn="l" rtl="0">
              <a:spcBef>
                <a:spcPts val="0"/>
              </a:spcBef>
              <a:spcAft>
                <a:spcPts val="0"/>
              </a:spcAft>
              <a:buClr>
                <a:schemeClr val="dk1"/>
              </a:buClr>
              <a:buSzPts val="1100"/>
              <a:buFont typeface="Arial"/>
              <a:buNone/>
            </a:pPr>
            <a:r>
              <a:rPr lang="en" sz="1000">
                <a:solidFill>
                  <a:schemeClr val="lt1"/>
                </a:solidFill>
                <a:latin typeface="Space Mono"/>
                <a:ea typeface="Space Mono"/>
                <a:cs typeface="Space Mono"/>
                <a:sym typeface="Space Mono"/>
              </a:rPr>
              <a:t>rect := Rectangle{Width: 10, Height: 5}</a:t>
            </a:r>
            <a:endParaRPr sz="1000">
              <a:solidFill>
                <a:schemeClr val="lt1"/>
              </a:solidFill>
              <a:latin typeface="Space Mono"/>
              <a:ea typeface="Space Mono"/>
              <a:cs typeface="Space Mono"/>
              <a:sym typeface="Space Mono"/>
            </a:endParaRPr>
          </a:p>
          <a:p>
            <a:pPr marL="0" lvl="0" indent="0" algn="l" rtl="0">
              <a:spcBef>
                <a:spcPts val="0"/>
              </a:spcBef>
              <a:spcAft>
                <a:spcPts val="0"/>
              </a:spcAft>
              <a:buClr>
                <a:schemeClr val="dk1"/>
              </a:buClr>
              <a:buSzPts val="1100"/>
              <a:buFont typeface="Arial"/>
              <a:buNone/>
            </a:pPr>
            <a:endParaRPr sz="1000">
              <a:solidFill>
                <a:schemeClr val="lt1"/>
              </a:solidFill>
              <a:latin typeface="Space Mono"/>
              <a:ea typeface="Space Mono"/>
              <a:cs typeface="Space Mono"/>
              <a:sym typeface="Space Mono"/>
            </a:endParaRPr>
          </a:p>
          <a:p>
            <a:pPr marL="0" lvl="0" indent="0" algn="l" rtl="0">
              <a:spcBef>
                <a:spcPts val="0"/>
              </a:spcBef>
              <a:spcAft>
                <a:spcPts val="0"/>
              </a:spcAft>
              <a:buClr>
                <a:schemeClr val="dk1"/>
              </a:buClr>
              <a:buSzPts val="1100"/>
              <a:buFont typeface="Arial"/>
              <a:buNone/>
            </a:pPr>
            <a:r>
              <a:rPr lang="en" sz="1000">
                <a:solidFill>
                  <a:schemeClr val="lt1"/>
                </a:solidFill>
                <a:latin typeface="Space Mono"/>
                <a:ea typeface="Space Mono"/>
                <a:cs typeface="Space Mono"/>
                <a:sym typeface="Space Mono"/>
              </a:rPr>
              <a:t>PrintArea(rect) // use the general implementation</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endParaRPr sz="1000">
              <a:solidFill>
                <a:schemeClr val="lt1"/>
              </a:solidFill>
              <a:latin typeface="Space Mono"/>
              <a:ea typeface="Space Mono"/>
              <a:cs typeface="Space Mono"/>
              <a:sym typeface="Space Mono"/>
            </a:endParaRPr>
          </a:p>
        </p:txBody>
      </p:sp>
      <p:sp>
        <p:nvSpPr>
          <p:cNvPr id="211" name="Google Shape;211;p31"/>
          <p:cNvSpPr txBox="1"/>
          <p:nvPr/>
        </p:nvSpPr>
        <p:spPr>
          <a:xfrm>
            <a:off x="4428300" y="2803809"/>
            <a:ext cx="4715700" cy="233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1"/>
                </a:solidFill>
                <a:latin typeface="Space Mono"/>
                <a:ea typeface="Space Mono"/>
                <a:cs typeface="Space Mono"/>
                <a:sym typeface="Space Mono"/>
              </a:rPr>
              <a:t>// define a new component</a:t>
            </a:r>
            <a:endParaRPr sz="1000">
              <a:solidFill>
                <a:schemeClr val="lt1"/>
              </a:solidFill>
              <a:latin typeface="Space Mono"/>
              <a:ea typeface="Space Mono"/>
              <a:cs typeface="Space Mono"/>
              <a:sym typeface="Space Mono"/>
            </a:endParaRPr>
          </a:p>
          <a:p>
            <a:pPr marL="0" lvl="0" indent="0" algn="l" rtl="0">
              <a:spcBef>
                <a:spcPts val="0"/>
              </a:spcBef>
              <a:spcAft>
                <a:spcPts val="0"/>
              </a:spcAft>
              <a:buClr>
                <a:schemeClr val="dk1"/>
              </a:buClr>
              <a:buSzPts val="1100"/>
              <a:buFont typeface="Arial"/>
              <a:buNone/>
            </a:pPr>
            <a:r>
              <a:rPr lang="en" sz="1000">
                <a:solidFill>
                  <a:schemeClr val="lt1"/>
                </a:solidFill>
                <a:latin typeface="Space Mono"/>
                <a:ea typeface="Space Mono"/>
                <a:cs typeface="Space Mono"/>
                <a:sym typeface="Space Mono"/>
              </a:rPr>
              <a:t>type Circle struct {</a:t>
            </a:r>
            <a:endParaRPr sz="1000">
              <a:solidFill>
                <a:schemeClr val="lt1"/>
              </a:solidFill>
              <a:latin typeface="Space Mono"/>
              <a:ea typeface="Space Mono"/>
              <a:cs typeface="Space Mono"/>
              <a:sym typeface="Space Mono"/>
            </a:endParaRPr>
          </a:p>
          <a:p>
            <a:pPr marL="0" lvl="0" indent="0" algn="l" rtl="0">
              <a:spcBef>
                <a:spcPts val="0"/>
              </a:spcBef>
              <a:spcAft>
                <a:spcPts val="0"/>
              </a:spcAft>
              <a:buClr>
                <a:schemeClr val="dk1"/>
              </a:buClr>
              <a:buSzPts val="1100"/>
              <a:buFont typeface="Arial"/>
              <a:buNone/>
            </a:pPr>
            <a:r>
              <a:rPr lang="en" sz="1000">
                <a:solidFill>
                  <a:schemeClr val="lt1"/>
                </a:solidFill>
                <a:latin typeface="Space Mono"/>
                <a:ea typeface="Space Mono"/>
                <a:cs typeface="Space Mono"/>
                <a:sym typeface="Space Mono"/>
              </a:rPr>
              <a:t>   Radius float64</a:t>
            </a:r>
            <a:endParaRPr sz="1000">
              <a:solidFill>
                <a:schemeClr val="lt1"/>
              </a:solidFill>
              <a:latin typeface="Space Mono"/>
              <a:ea typeface="Space Mono"/>
              <a:cs typeface="Space Mono"/>
              <a:sym typeface="Space Mono"/>
            </a:endParaRPr>
          </a:p>
          <a:p>
            <a:pPr marL="0" lvl="0" indent="0" algn="l" rtl="0">
              <a:spcBef>
                <a:spcPts val="0"/>
              </a:spcBef>
              <a:spcAft>
                <a:spcPts val="0"/>
              </a:spcAft>
              <a:buClr>
                <a:schemeClr val="dk1"/>
              </a:buClr>
              <a:buSzPts val="1100"/>
              <a:buFont typeface="Arial"/>
              <a:buNone/>
            </a:pPr>
            <a:r>
              <a:rPr lang="en" sz="1000">
                <a:solidFill>
                  <a:schemeClr val="lt1"/>
                </a:solidFill>
                <a:latin typeface="Space Mono"/>
                <a:ea typeface="Space Mono"/>
                <a:cs typeface="Space Mono"/>
                <a:sym typeface="Space Mono"/>
              </a:rPr>
              <a:t>}</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endParaRPr sz="1000">
              <a:solidFill>
                <a:schemeClr val="lt1"/>
              </a:solidFill>
              <a:latin typeface="Space Mono"/>
              <a:ea typeface="Space Mono"/>
              <a:cs typeface="Space Mono"/>
              <a:sym typeface="Space Mono"/>
            </a:endParaRPr>
          </a:p>
          <a:p>
            <a:pPr marL="0" lvl="0" indent="0" algn="l" rtl="0">
              <a:spcBef>
                <a:spcPts val="0"/>
              </a:spcBef>
              <a:spcAft>
                <a:spcPts val="0"/>
              </a:spcAft>
              <a:buClr>
                <a:schemeClr val="dk1"/>
              </a:buClr>
              <a:buSzPts val="1100"/>
              <a:buFont typeface="Arial"/>
              <a:buNone/>
            </a:pPr>
            <a:r>
              <a:rPr lang="en" sz="1000">
                <a:solidFill>
                  <a:schemeClr val="lt1"/>
                </a:solidFill>
                <a:latin typeface="Space Mono"/>
                <a:ea typeface="Space Mono"/>
                <a:cs typeface="Space Mono"/>
                <a:sym typeface="Space Mono"/>
              </a:rPr>
              <a:t>// expose the capability</a:t>
            </a:r>
            <a:endParaRPr sz="1000">
              <a:solidFill>
                <a:schemeClr val="lt1"/>
              </a:solidFill>
              <a:latin typeface="Space Mono"/>
              <a:ea typeface="Space Mono"/>
              <a:cs typeface="Space Mono"/>
              <a:sym typeface="Space Mono"/>
            </a:endParaRPr>
          </a:p>
          <a:p>
            <a:pPr marL="0" lvl="0" indent="0" algn="l" rtl="0">
              <a:spcBef>
                <a:spcPts val="0"/>
              </a:spcBef>
              <a:spcAft>
                <a:spcPts val="0"/>
              </a:spcAft>
              <a:buClr>
                <a:schemeClr val="dk1"/>
              </a:buClr>
              <a:buSzPts val="1100"/>
              <a:buFont typeface="Arial"/>
              <a:buNone/>
            </a:pPr>
            <a:r>
              <a:rPr lang="en" sz="1000">
                <a:solidFill>
                  <a:schemeClr val="lt1"/>
                </a:solidFill>
                <a:latin typeface="Space Mono"/>
                <a:ea typeface="Space Mono"/>
                <a:cs typeface="Space Mono"/>
                <a:sym typeface="Space Mono"/>
              </a:rPr>
              <a:t>func (c Circle) Area() float64 {</a:t>
            </a:r>
            <a:endParaRPr sz="1000">
              <a:solidFill>
                <a:schemeClr val="lt1"/>
              </a:solidFill>
              <a:latin typeface="Space Mono"/>
              <a:ea typeface="Space Mono"/>
              <a:cs typeface="Space Mono"/>
              <a:sym typeface="Space Mono"/>
            </a:endParaRPr>
          </a:p>
          <a:p>
            <a:pPr marL="0" lvl="0" indent="0" algn="l" rtl="0">
              <a:spcBef>
                <a:spcPts val="0"/>
              </a:spcBef>
              <a:spcAft>
                <a:spcPts val="0"/>
              </a:spcAft>
              <a:buClr>
                <a:schemeClr val="dk1"/>
              </a:buClr>
              <a:buSzPts val="1100"/>
              <a:buFont typeface="Arial"/>
              <a:buNone/>
            </a:pPr>
            <a:r>
              <a:rPr lang="en" sz="1000">
                <a:solidFill>
                  <a:schemeClr val="lt1"/>
                </a:solidFill>
                <a:latin typeface="Space Mono"/>
                <a:ea typeface="Space Mono"/>
                <a:cs typeface="Space Mono"/>
                <a:sym typeface="Space Mono"/>
              </a:rPr>
              <a:t>   return 3.14 * c.Radius * c.Radius</a:t>
            </a:r>
            <a:endParaRPr sz="1000">
              <a:solidFill>
                <a:schemeClr val="lt1"/>
              </a:solidFill>
              <a:latin typeface="Space Mono"/>
              <a:ea typeface="Space Mono"/>
              <a:cs typeface="Space Mono"/>
              <a:sym typeface="Space Mono"/>
            </a:endParaRPr>
          </a:p>
          <a:p>
            <a:pPr marL="0" lvl="0" indent="0" algn="l" rtl="0">
              <a:spcBef>
                <a:spcPts val="0"/>
              </a:spcBef>
              <a:spcAft>
                <a:spcPts val="0"/>
              </a:spcAft>
              <a:buClr>
                <a:schemeClr val="dk1"/>
              </a:buClr>
              <a:buSzPts val="1100"/>
              <a:buFont typeface="Arial"/>
              <a:buNone/>
            </a:pPr>
            <a:r>
              <a:rPr lang="en" sz="1000">
                <a:solidFill>
                  <a:schemeClr val="lt1"/>
                </a:solidFill>
                <a:latin typeface="Space Mono"/>
                <a:ea typeface="Space Mono"/>
                <a:cs typeface="Space Mono"/>
                <a:sym typeface="Space Mono"/>
              </a:rPr>
              <a:t>}</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 create the object</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circ := Circle{Radius: 7}</a:t>
            </a: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endParaRPr sz="1000">
              <a:solidFill>
                <a:schemeClr val="lt1"/>
              </a:solidFill>
              <a:latin typeface="Space Mono"/>
              <a:ea typeface="Space Mono"/>
              <a:cs typeface="Space Mono"/>
              <a:sym typeface="Space Mono"/>
            </a:endParaRPr>
          </a:p>
          <a:p>
            <a:pPr marL="0" lvl="0" indent="0" algn="l" rtl="0">
              <a:spcBef>
                <a:spcPts val="0"/>
              </a:spcBef>
              <a:spcAft>
                <a:spcPts val="0"/>
              </a:spcAft>
              <a:buNone/>
            </a:pPr>
            <a:r>
              <a:rPr lang="en" sz="1000">
                <a:solidFill>
                  <a:schemeClr val="lt1"/>
                </a:solidFill>
                <a:latin typeface="Space Mono"/>
                <a:ea typeface="Space Mono"/>
                <a:cs typeface="Space Mono"/>
                <a:sym typeface="Space Mono"/>
              </a:rPr>
              <a:t>PrintArea(circ) // use the general implementation</a:t>
            </a:r>
            <a:endParaRPr sz="1000">
              <a:solidFill>
                <a:schemeClr val="lt1"/>
              </a:solidFill>
              <a:latin typeface="Space Mono"/>
              <a:ea typeface="Space Mono"/>
              <a:cs typeface="Space Mono"/>
              <a:sym typeface="Space Mono"/>
            </a:endParaRPr>
          </a:p>
        </p:txBody>
      </p:sp>
      <p:sp>
        <p:nvSpPr>
          <p:cNvPr id="212" name="Google Shape;212;p31"/>
          <p:cNvSpPr/>
          <p:nvPr/>
        </p:nvSpPr>
        <p:spPr>
          <a:xfrm rot="1249426">
            <a:off x="4483075" y="1204785"/>
            <a:ext cx="4117429" cy="1862957"/>
          </a:xfrm>
          <a:prstGeom prst="irregularSeal2">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ce Mono"/>
                <a:ea typeface="Space Mono"/>
                <a:cs typeface="Space Mono"/>
                <a:sym typeface="Space Mono"/>
              </a:rPr>
              <a:t>Same, Same</a:t>
            </a:r>
            <a:endParaRPr>
              <a:latin typeface="Space Mono"/>
              <a:ea typeface="Space Mono"/>
              <a:cs typeface="Space Mono"/>
              <a:sym typeface="Space Mono"/>
            </a:endParaRPr>
          </a:p>
          <a:p>
            <a:pPr marL="0" lvl="0" indent="0" algn="ctr" rtl="0">
              <a:spcBef>
                <a:spcPts val="0"/>
              </a:spcBef>
              <a:spcAft>
                <a:spcPts val="0"/>
              </a:spcAft>
              <a:buNone/>
            </a:pPr>
            <a:r>
              <a:rPr lang="en">
                <a:latin typeface="Space Mono"/>
                <a:ea typeface="Space Mono"/>
                <a:cs typeface="Space Mono"/>
                <a:sym typeface="Space Mono"/>
              </a:rPr>
              <a:t>...but different</a:t>
            </a:r>
            <a:endParaRPr>
              <a:latin typeface="Space Mono"/>
              <a:ea typeface="Space Mono"/>
              <a:cs typeface="Space Mono"/>
              <a:sym typeface="Space Mon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2"/>
          <p:cNvSpPr txBox="1">
            <a:spLocks noGrp="1"/>
          </p:cNvSpPr>
          <p:nvPr>
            <p:ph type="title" idx="4294967295"/>
          </p:nvPr>
        </p:nvSpPr>
        <p:spPr>
          <a:xfrm>
            <a:off x="311700" y="445025"/>
            <a:ext cx="8655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a:t>Contracts enable controlled disruption</a:t>
            </a:r>
            <a:endParaRPr sz="2800"/>
          </a:p>
        </p:txBody>
      </p:sp>
      <p:sp>
        <p:nvSpPr>
          <p:cNvPr id="218" name="Google Shape;218;p32"/>
          <p:cNvSpPr/>
          <p:nvPr/>
        </p:nvSpPr>
        <p:spPr>
          <a:xfrm>
            <a:off x="457200" y="1017735"/>
            <a:ext cx="82296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82"/>
              </a:buClr>
              <a:buSzPts val="1400"/>
              <a:buFont typeface="Calibri"/>
              <a:buNone/>
            </a:pPr>
            <a:r>
              <a:rPr lang="en" i="1">
                <a:solidFill>
                  <a:schemeClr val="accent3"/>
                </a:solidFill>
                <a:latin typeface="Space Mono"/>
                <a:ea typeface="Space Mono"/>
                <a:cs typeface="Space Mono"/>
                <a:sym typeface="Space Mono"/>
              </a:rPr>
              <a:t>Provider and Consumer model is well established design</a:t>
            </a:r>
            <a:endParaRPr sz="1400" i="0" u="none" strike="noStrike" cap="none">
              <a:solidFill>
                <a:schemeClr val="accent3"/>
              </a:solidFill>
              <a:latin typeface="Space Mono"/>
              <a:ea typeface="Space Mono"/>
              <a:cs typeface="Space Mono"/>
              <a:sym typeface="Space Mono"/>
            </a:endParaRPr>
          </a:p>
        </p:txBody>
      </p:sp>
      <p:sp>
        <p:nvSpPr>
          <p:cNvPr id="219" name="Google Shape;219;p32"/>
          <p:cNvSpPr/>
          <p:nvPr/>
        </p:nvSpPr>
        <p:spPr>
          <a:xfrm>
            <a:off x="457200" y="1828800"/>
            <a:ext cx="4023300" cy="283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pace Mono"/>
              <a:ea typeface="Space Mono"/>
              <a:cs typeface="Space Mono"/>
              <a:sym typeface="Space Mono"/>
            </a:endParaRPr>
          </a:p>
        </p:txBody>
      </p:sp>
      <p:sp>
        <p:nvSpPr>
          <p:cNvPr id="220" name="Google Shape;220;p32"/>
          <p:cNvSpPr/>
          <p:nvPr/>
        </p:nvSpPr>
        <p:spPr>
          <a:xfrm>
            <a:off x="640080" y="1383435"/>
            <a:ext cx="36576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1B2D"/>
              </a:buClr>
              <a:buSzPts val="1600"/>
              <a:buFont typeface="Calibri"/>
              <a:buNone/>
            </a:pPr>
            <a:r>
              <a:rPr lang="en" sz="1600" b="1" i="0" u="none" strike="noStrike" cap="none">
                <a:solidFill>
                  <a:schemeClr val="accent6"/>
                </a:solidFill>
                <a:latin typeface="Space Mono"/>
                <a:ea typeface="Space Mono"/>
                <a:cs typeface="Space Mono"/>
                <a:sym typeface="Space Mono"/>
              </a:rPr>
              <a:t>Edge </a:t>
            </a:r>
            <a:r>
              <a:rPr lang="en" sz="1600" b="1">
                <a:solidFill>
                  <a:schemeClr val="accent6"/>
                </a:solidFill>
                <a:latin typeface="Space Mono"/>
                <a:ea typeface="Space Mono"/>
                <a:cs typeface="Space Mono"/>
                <a:sym typeface="Space Mono"/>
              </a:rPr>
              <a:t>&lt;</a:t>
            </a:r>
            <a:r>
              <a:rPr lang="en" sz="1600" b="1" i="0" u="none" strike="noStrike" cap="none">
                <a:solidFill>
                  <a:schemeClr val="accent6"/>
                </a:solidFill>
                <a:latin typeface="Space Mono"/>
                <a:ea typeface="Space Mono"/>
                <a:cs typeface="Space Mono"/>
                <a:sym typeface="Space Mono"/>
              </a:rPr>
              <a:t> * &gt; Core</a:t>
            </a:r>
            <a:endParaRPr sz="1600" i="0" u="none" strike="noStrike" cap="none">
              <a:solidFill>
                <a:schemeClr val="accent6"/>
              </a:solidFill>
              <a:latin typeface="Space Mono"/>
              <a:ea typeface="Space Mono"/>
              <a:cs typeface="Space Mono"/>
              <a:sym typeface="Space Mono"/>
            </a:endParaRPr>
          </a:p>
        </p:txBody>
      </p:sp>
      <p:sp>
        <p:nvSpPr>
          <p:cNvPr id="221" name="Google Shape;221;p32"/>
          <p:cNvSpPr/>
          <p:nvPr/>
        </p:nvSpPr>
        <p:spPr>
          <a:xfrm>
            <a:off x="640075" y="1828800"/>
            <a:ext cx="3657600" cy="2834700"/>
          </a:xfrm>
          <a:prstGeom prst="rect">
            <a:avLst/>
          </a:prstGeom>
          <a:noFill/>
          <a:ln>
            <a:noFill/>
          </a:ln>
        </p:spPr>
        <p:txBody>
          <a:bodyPr spcFirstLastPara="1" wrap="square" lIns="0" tIns="0" rIns="0" bIns="0" anchor="t" anchorCtr="0">
            <a:noAutofit/>
          </a:bodyPr>
          <a:lstStyle/>
          <a:p>
            <a:pPr marL="0" marR="0" lvl="0" indent="0" algn="l" rtl="0">
              <a:spcBef>
                <a:spcPts val="500"/>
              </a:spcBef>
              <a:spcAft>
                <a:spcPts val="0"/>
              </a:spcAft>
              <a:buNone/>
            </a:pPr>
            <a:r>
              <a:rPr lang="en" sz="1100">
                <a:solidFill>
                  <a:schemeClr val="lt1"/>
                </a:solidFill>
                <a:latin typeface="Space Mono"/>
                <a:ea typeface="Space Mono"/>
                <a:cs typeface="Space Mono"/>
                <a:sym typeface="Space Mono"/>
              </a:rPr>
              <a:t>Agreements</a:t>
            </a:r>
            <a:endParaRPr sz="1100">
              <a:solidFill>
                <a:schemeClr val="lt1"/>
              </a:solidFill>
              <a:latin typeface="Space Mono"/>
              <a:ea typeface="Space Mono"/>
              <a:cs typeface="Space Mono"/>
              <a:sym typeface="Space Mono"/>
            </a:endParaRPr>
          </a:p>
          <a:p>
            <a:pPr marL="457200" marR="0" lvl="0" indent="-298450" algn="l" rtl="0">
              <a:spcBef>
                <a:spcPts val="500"/>
              </a:spcBef>
              <a:spcAft>
                <a:spcPts val="0"/>
              </a:spcAft>
              <a:buClr>
                <a:schemeClr val="lt1"/>
              </a:buClr>
              <a:buSzPts val="1100"/>
              <a:buFont typeface="Space Mono"/>
              <a:buChar char="●"/>
            </a:pPr>
            <a:r>
              <a:rPr lang="en" sz="1100" i="0" u="none" strike="noStrike" cap="none">
                <a:solidFill>
                  <a:schemeClr val="lt1"/>
                </a:solidFill>
                <a:latin typeface="Space Mono"/>
                <a:ea typeface="Space Mono"/>
                <a:cs typeface="Space Mono"/>
                <a:sym typeface="Space Mono"/>
              </a:rPr>
              <a:t>Edge </a:t>
            </a:r>
            <a:r>
              <a:rPr lang="en" sz="1100">
                <a:solidFill>
                  <a:schemeClr val="lt1"/>
                </a:solidFill>
                <a:latin typeface="Space Mono"/>
                <a:ea typeface="Space Mono"/>
                <a:cs typeface="Space Mono"/>
                <a:sym typeface="Space Mono"/>
              </a:rPr>
              <a:t>provides Core</a:t>
            </a:r>
            <a:r>
              <a:rPr lang="en" sz="1100" i="0" u="none" strike="noStrike" cap="none">
                <a:solidFill>
                  <a:schemeClr val="lt1"/>
                </a:solidFill>
                <a:latin typeface="Space Mono"/>
                <a:ea typeface="Space Mono"/>
                <a:cs typeface="Space Mono"/>
                <a:sym typeface="Space Mono"/>
              </a:rPr>
              <a:t> defaults</a:t>
            </a:r>
            <a:endParaRPr sz="1100" i="0" u="none" strike="noStrike" cap="none">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i="0" u="none" strike="noStrike" cap="none">
                <a:solidFill>
                  <a:schemeClr val="lt1"/>
                </a:solidFill>
                <a:latin typeface="Space Mono"/>
                <a:ea typeface="Space Mono"/>
                <a:cs typeface="Space Mono"/>
                <a:sym typeface="Space Mono"/>
              </a:rPr>
              <a:t>Core </a:t>
            </a:r>
            <a:r>
              <a:rPr lang="en" sz="1100">
                <a:solidFill>
                  <a:schemeClr val="lt1"/>
                </a:solidFill>
                <a:latin typeface="Space Mono"/>
                <a:ea typeface="Space Mono"/>
                <a:cs typeface="Space Mono"/>
                <a:sym typeface="Space Mono"/>
              </a:rPr>
              <a:t>provides Edge</a:t>
            </a:r>
            <a:r>
              <a:rPr lang="en" sz="1100" i="0" u="none" strike="noStrike" cap="none">
                <a:solidFill>
                  <a:schemeClr val="lt1"/>
                </a:solidFill>
                <a:latin typeface="Space Mono"/>
                <a:ea typeface="Space Mono"/>
                <a:cs typeface="Space Mono"/>
                <a:sym typeface="Space Mono"/>
              </a:rPr>
              <a:t> /32 anycast, /2</a:t>
            </a:r>
            <a:r>
              <a:rPr lang="en" sz="1100">
                <a:solidFill>
                  <a:schemeClr val="lt1"/>
                </a:solidFill>
                <a:latin typeface="Space Mono"/>
                <a:ea typeface="Space Mono"/>
                <a:cs typeface="Space Mono"/>
                <a:sym typeface="Space Mono"/>
              </a:rPr>
              <a:t>1</a:t>
            </a:r>
            <a:r>
              <a:rPr lang="en" sz="1100" i="0" u="none" strike="noStrike" cap="none">
                <a:solidFill>
                  <a:schemeClr val="lt1"/>
                </a:solidFill>
                <a:latin typeface="Space Mono"/>
                <a:ea typeface="Space Mono"/>
                <a:cs typeface="Space Mono"/>
                <a:sym typeface="Space Mono"/>
              </a:rPr>
              <a:t> tenant aggregates, /19 </a:t>
            </a:r>
            <a:r>
              <a:rPr lang="en" sz="1100">
                <a:solidFill>
                  <a:schemeClr val="lt1"/>
                </a:solidFill>
                <a:latin typeface="Space Mono"/>
                <a:ea typeface="Space Mono"/>
                <a:cs typeface="Space Mono"/>
                <a:sym typeface="Space Mono"/>
              </a:rPr>
              <a:t>Site</a:t>
            </a:r>
            <a:r>
              <a:rPr lang="en" sz="1100" i="0" u="none" strike="noStrike" cap="none">
                <a:solidFill>
                  <a:schemeClr val="lt1"/>
                </a:solidFill>
                <a:latin typeface="Space Mono"/>
                <a:ea typeface="Space Mono"/>
                <a:cs typeface="Space Mono"/>
                <a:sym typeface="Space Mono"/>
              </a:rPr>
              <a:t> summaries</a:t>
            </a:r>
            <a:endParaRPr sz="1100" i="0" u="none" strike="noStrike" cap="none">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Both sides always provide N+1 paths</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Edge is sole arbiter of internet path selection.</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Edge provides no L2 bridge domain for internet routed prefixes</a:t>
            </a:r>
            <a:endParaRPr sz="1100">
              <a:solidFill>
                <a:schemeClr val="lt1"/>
              </a:solidFill>
              <a:latin typeface="Space Mono"/>
              <a:ea typeface="Space Mono"/>
              <a:cs typeface="Space Mono"/>
              <a:sym typeface="Space Mono"/>
            </a:endParaRPr>
          </a:p>
          <a:p>
            <a:pPr marL="0" marR="0" lvl="0" indent="0" algn="l" rtl="0">
              <a:spcBef>
                <a:spcPts val="500"/>
              </a:spcBef>
              <a:spcAft>
                <a:spcPts val="0"/>
              </a:spcAft>
              <a:buNone/>
            </a:pPr>
            <a:r>
              <a:rPr lang="en" sz="1100">
                <a:solidFill>
                  <a:schemeClr val="lt1"/>
                </a:solidFill>
                <a:latin typeface="Space Mono"/>
                <a:ea typeface="Space Mono"/>
                <a:cs typeface="Space Mono"/>
                <a:sym typeface="Space Mono"/>
              </a:rPr>
              <a:t>Implementation</a:t>
            </a:r>
            <a:endParaRPr sz="1100">
              <a:solidFill>
                <a:schemeClr val="lt1"/>
              </a:solidFill>
              <a:latin typeface="Space Mono"/>
              <a:ea typeface="Space Mono"/>
              <a:cs typeface="Space Mono"/>
              <a:sym typeface="Space Mono"/>
            </a:endParaRPr>
          </a:p>
          <a:p>
            <a:pPr marL="45720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Full mesh, eBGP + BFD</a:t>
            </a:r>
            <a:endParaRPr sz="1100">
              <a:solidFill>
                <a:schemeClr val="lt1"/>
              </a:solidFill>
              <a:latin typeface="Space Mono"/>
              <a:ea typeface="Space Mono"/>
              <a:cs typeface="Space Mono"/>
              <a:sym typeface="Space Mono"/>
            </a:endParaRPr>
          </a:p>
          <a:p>
            <a:pPr marL="45720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v4 unnumbered over v6lla</a:t>
            </a:r>
            <a:endParaRPr sz="1100">
              <a:solidFill>
                <a:schemeClr val="lt1"/>
              </a:solidFill>
              <a:latin typeface="Space Mono"/>
              <a:ea typeface="Space Mono"/>
              <a:cs typeface="Space Mono"/>
              <a:sym typeface="Space Mono"/>
            </a:endParaRPr>
          </a:p>
          <a:p>
            <a:pPr marL="457200" lvl="0" indent="-298450" algn="l" rtl="0">
              <a:spcBef>
                <a:spcPts val="0"/>
              </a:spcBef>
              <a:spcAft>
                <a:spcPts val="0"/>
              </a:spcAft>
              <a:buClr>
                <a:schemeClr val="lt1"/>
              </a:buClr>
              <a:buSzPts val="1100"/>
              <a:buFont typeface="Space Mono"/>
              <a:buChar char="●"/>
            </a:pPr>
            <a:r>
              <a:rPr lang="en" sz="1100" i="0" u="none" strike="noStrike" cap="none">
                <a:solidFill>
                  <a:schemeClr val="lt1"/>
                </a:solidFill>
                <a:latin typeface="Space Mono"/>
                <a:ea typeface="Space Mono"/>
                <a:cs typeface="Space Mono"/>
                <a:sym typeface="Space Mono"/>
              </a:rPr>
              <a:t>Drain via graceful restart</a:t>
            </a:r>
            <a:r>
              <a:rPr lang="en" sz="1100">
                <a:solidFill>
                  <a:schemeClr val="lt1"/>
                </a:solidFill>
                <a:latin typeface="Space Mono"/>
                <a:ea typeface="Space Mono"/>
                <a:cs typeface="Space Mono"/>
                <a:sym typeface="Space Mono"/>
              </a:rPr>
              <a:t> (</a:t>
            </a:r>
            <a:r>
              <a:rPr lang="en" sz="1100" i="0" u="none" strike="noStrike" cap="none">
                <a:solidFill>
                  <a:schemeClr val="lt1"/>
                </a:solidFill>
                <a:latin typeface="Space Mono"/>
                <a:ea typeface="Space Mono"/>
                <a:cs typeface="Space Mono"/>
                <a:sym typeface="Space Mono"/>
              </a:rPr>
              <a:t>or just deactivate)</a:t>
            </a:r>
            <a:endParaRPr sz="1100" i="0" u="none" strike="noStrike" cap="none">
              <a:solidFill>
                <a:schemeClr val="lt1"/>
              </a:solidFill>
              <a:latin typeface="Space Mono"/>
              <a:ea typeface="Space Mono"/>
              <a:cs typeface="Space Mono"/>
              <a:sym typeface="Space Mono"/>
            </a:endParaRPr>
          </a:p>
          <a:p>
            <a:pPr marL="45720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Anycast or full routed subnet redistributed from fabric to edge</a:t>
            </a:r>
            <a:endParaRPr sz="1100">
              <a:solidFill>
                <a:schemeClr val="lt1"/>
              </a:solidFill>
              <a:latin typeface="Space Mono"/>
              <a:ea typeface="Space Mono"/>
              <a:cs typeface="Space Mono"/>
              <a:sym typeface="Space Mono"/>
            </a:endParaRPr>
          </a:p>
        </p:txBody>
      </p:sp>
      <p:sp>
        <p:nvSpPr>
          <p:cNvPr id="222" name="Google Shape;222;p32"/>
          <p:cNvSpPr/>
          <p:nvPr/>
        </p:nvSpPr>
        <p:spPr>
          <a:xfrm>
            <a:off x="4663440" y="1828800"/>
            <a:ext cx="4023300" cy="283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pace Mono"/>
              <a:ea typeface="Space Mono"/>
              <a:cs typeface="Space Mono"/>
              <a:sym typeface="Space Mono"/>
            </a:endParaRPr>
          </a:p>
        </p:txBody>
      </p:sp>
      <p:sp>
        <p:nvSpPr>
          <p:cNvPr id="223" name="Google Shape;223;p32"/>
          <p:cNvSpPr/>
          <p:nvPr/>
        </p:nvSpPr>
        <p:spPr>
          <a:xfrm>
            <a:off x="4846295" y="1383419"/>
            <a:ext cx="36576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1B2D"/>
              </a:buClr>
              <a:buSzPts val="1600"/>
              <a:buFont typeface="Calibri"/>
              <a:buNone/>
            </a:pPr>
            <a:r>
              <a:rPr lang="en" sz="1600" b="1" i="0" u="none" strike="noStrike" cap="none">
                <a:solidFill>
                  <a:schemeClr val="accent6"/>
                </a:solidFill>
                <a:latin typeface="Space Mono"/>
                <a:ea typeface="Space Mono"/>
                <a:cs typeface="Space Mono"/>
                <a:sym typeface="Space Mono"/>
              </a:rPr>
              <a:t>Core </a:t>
            </a:r>
            <a:r>
              <a:rPr lang="en" sz="1600" b="1">
                <a:solidFill>
                  <a:schemeClr val="accent6"/>
                </a:solidFill>
                <a:latin typeface="Space Mono"/>
                <a:ea typeface="Space Mono"/>
                <a:cs typeface="Space Mono"/>
                <a:sym typeface="Space Mono"/>
              </a:rPr>
              <a:t>&lt;</a:t>
            </a:r>
            <a:r>
              <a:rPr lang="en" sz="1600" b="1" i="0" u="none" strike="noStrike" cap="none">
                <a:solidFill>
                  <a:schemeClr val="accent6"/>
                </a:solidFill>
                <a:latin typeface="Space Mono"/>
                <a:ea typeface="Space Mono"/>
                <a:cs typeface="Space Mono"/>
                <a:sym typeface="Space Mono"/>
              </a:rPr>
              <a:t> * &gt; Fabric</a:t>
            </a:r>
            <a:endParaRPr sz="1600" i="0" u="none" strike="noStrike" cap="none">
              <a:solidFill>
                <a:schemeClr val="accent6"/>
              </a:solidFill>
              <a:latin typeface="Space Mono"/>
              <a:ea typeface="Space Mono"/>
              <a:cs typeface="Space Mono"/>
              <a:sym typeface="Space Mono"/>
            </a:endParaRPr>
          </a:p>
        </p:txBody>
      </p:sp>
      <p:sp>
        <p:nvSpPr>
          <p:cNvPr id="224" name="Google Shape;224;p32"/>
          <p:cNvSpPr/>
          <p:nvPr/>
        </p:nvSpPr>
        <p:spPr>
          <a:xfrm>
            <a:off x="4846325" y="1828800"/>
            <a:ext cx="3840300" cy="3207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en" sz="1100">
                <a:solidFill>
                  <a:schemeClr val="lt1"/>
                </a:solidFill>
                <a:latin typeface="Space Mono"/>
                <a:ea typeface="Space Mono"/>
                <a:cs typeface="Space Mono"/>
                <a:sym typeface="Space Mono"/>
              </a:rPr>
              <a:t>Agreements</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Core provides Fabric Defaults + summaries for other AZs + DCs</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Fabric provides Core /32 anycast, /21 tenant summaries</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Both sides always provide N+1 paths</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VRF egress traffic is deny by default</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1ms Cross AZ latency, 30ms Cross site latency</a:t>
            </a:r>
            <a:endParaRPr sz="1100">
              <a:solidFill>
                <a:schemeClr val="lt1"/>
              </a:solidFill>
              <a:latin typeface="Space Mono"/>
              <a:ea typeface="Space Mono"/>
              <a:cs typeface="Space Mono"/>
              <a:sym typeface="Space Mono"/>
            </a:endParaRPr>
          </a:p>
          <a:p>
            <a:pPr marL="0" marR="0" lvl="0" indent="0" algn="l" rtl="0">
              <a:spcBef>
                <a:spcPts val="0"/>
              </a:spcBef>
              <a:spcAft>
                <a:spcPts val="0"/>
              </a:spcAft>
              <a:buNone/>
            </a:pPr>
            <a:endParaRPr sz="1100">
              <a:solidFill>
                <a:schemeClr val="lt1"/>
              </a:solidFill>
              <a:latin typeface="Space Mono"/>
              <a:ea typeface="Space Mono"/>
              <a:cs typeface="Space Mono"/>
              <a:sym typeface="Space Mono"/>
            </a:endParaRPr>
          </a:p>
          <a:p>
            <a:pPr marL="0" marR="0" lvl="0" indent="0" algn="l" rtl="0">
              <a:spcBef>
                <a:spcPts val="0"/>
              </a:spcBef>
              <a:spcAft>
                <a:spcPts val="0"/>
              </a:spcAft>
              <a:buNone/>
            </a:pPr>
            <a:r>
              <a:rPr lang="en" sz="1100">
                <a:solidFill>
                  <a:schemeClr val="lt1"/>
                </a:solidFill>
                <a:latin typeface="Space Mono"/>
                <a:ea typeface="Space Mono"/>
                <a:cs typeface="Space Mono"/>
                <a:sym typeface="Space Mono"/>
              </a:rPr>
              <a:t>Implementation</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i="0" u="none" strike="noStrike" cap="none">
                <a:solidFill>
                  <a:schemeClr val="lt1"/>
                </a:solidFill>
                <a:latin typeface="Space Mono"/>
                <a:ea typeface="Space Mono"/>
                <a:cs typeface="Space Mono"/>
                <a:sym typeface="Space Mono"/>
              </a:rPr>
              <a:t>eBGP + BFD + dot1q (per-VRF subifs)</a:t>
            </a:r>
            <a:endParaRPr sz="1100" i="0" u="none" strike="noStrike" cap="none">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i="0" u="none" strike="noStrike" cap="none">
                <a:solidFill>
                  <a:schemeClr val="lt1"/>
                </a:solidFill>
                <a:latin typeface="Space Mono"/>
                <a:ea typeface="Space Mono"/>
                <a:cs typeface="Space Mono"/>
                <a:sym typeface="Space Mono"/>
              </a:rPr>
              <a:t>Loopback via v4 unnumbered over v6lla</a:t>
            </a:r>
            <a:endParaRPr sz="1100">
              <a:solidFill>
                <a:schemeClr val="lt1"/>
              </a:solidFill>
              <a:latin typeface="Space Mono"/>
              <a:ea typeface="Space Mono"/>
              <a:cs typeface="Space Mono"/>
              <a:sym typeface="Space Mono"/>
            </a:endParaRPr>
          </a:p>
          <a:p>
            <a:pPr marL="45720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Drain via graceful restart (or just deactivate)</a:t>
            </a:r>
            <a:endParaRPr sz="1100">
              <a:solidFill>
                <a:schemeClr val="lt1"/>
              </a:solidFill>
              <a:latin typeface="Space Mono"/>
              <a:ea typeface="Space Mono"/>
              <a:cs typeface="Space Mono"/>
              <a:sym typeface="Space Mono"/>
            </a:endParaRPr>
          </a:p>
          <a:p>
            <a:pPr marL="45720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ACLs function like route leaking</a:t>
            </a:r>
            <a:endParaRPr sz="1100">
              <a:solidFill>
                <a:schemeClr val="lt1"/>
              </a:solidFill>
              <a:latin typeface="Space Mono"/>
              <a:ea typeface="Space Mono"/>
              <a:cs typeface="Space Mono"/>
              <a:sym typeface="Space Mono"/>
            </a:endParaRPr>
          </a:p>
        </p:txBody>
      </p:sp>
      <p:sp>
        <p:nvSpPr>
          <p:cNvPr id="225" name="Google Shape;225;p32"/>
          <p:cNvSpPr/>
          <p:nvPr/>
        </p:nvSpPr>
        <p:spPr>
          <a:xfrm>
            <a:off x="457200" y="4709160"/>
            <a:ext cx="8229600" cy="274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8743C"/>
              </a:buClr>
              <a:buSzPts val="1300"/>
              <a:buFont typeface="Calibri"/>
              <a:buNone/>
            </a:pPr>
            <a:r>
              <a:rPr lang="en" sz="1300" b="1" i="0" u="none" strike="noStrike" cap="none">
                <a:solidFill>
                  <a:srgbClr val="E8743C"/>
                </a:solidFill>
                <a:latin typeface="Space Mono"/>
                <a:ea typeface="Space Mono"/>
                <a:cs typeface="Space Mono"/>
                <a:sym typeface="Space Mono"/>
              </a:rPr>
              <a:t>External SLA 99.9%   ·   Internal target 99.9</a:t>
            </a:r>
            <a:r>
              <a:rPr lang="en" sz="1300" b="1">
                <a:solidFill>
                  <a:srgbClr val="E8743C"/>
                </a:solidFill>
                <a:latin typeface="Space Mono"/>
                <a:ea typeface="Space Mono"/>
                <a:cs typeface="Space Mono"/>
                <a:sym typeface="Space Mono"/>
              </a:rPr>
              <a:t>8</a:t>
            </a:r>
            <a:r>
              <a:rPr lang="en" sz="1300" b="1" i="0" u="none" strike="noStrike" cap="none">
                <a:solidFill>
                  <a:srgbClr val="E8743C"/>
                </a:solidFill>
                <a:latin typeface="Space Mono"/>
                <a:ea typeface="Space Mono"/>
                <a:cs typeface="Space Mono"/>
                <a:sym typeface="Space Mono"/>
              </a:rPr>
              <a:t>%</a:t>
            </a:r>
            <a:endParaRPr sz="1300" i="0" u="none" strike="noStrike" cap="none">
              <a:solidFill>
                <a:srgbClr val="000000"/>
              </a:solidFill>
              <a:latin typeface="Space Mono"/>
              <a:ea typeface="Space Mono"/>
              <a:cs typeface="Space Mono"/>
              <a:sym typeface="Space Mon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3"/>
          <p:cNvSpPr txBox="1">
            <a:spLocks noGrp="1"/>
          </p:cNvSpPr>
          <p:nvPr>
            <p:ph type="title" idx="4294967295"/>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Network/App contract</a:t>
            </a:r>
            <a:endParaRPr/>
          </a:p>
        </p:txBody>
      </p:sp>
      <p:sp>
        <p:nvSpPr>
          <p:cNvPr id="231" name="Google Shape;231;p33"/>
          <p:cNvSpPr/>
          <p:nvPr/>
        </p:nvSpPr>
        <p:spPr>
          <a:xfrm>
            <a:off x="457200" y="1017735"/>
            <a:ext cx="82296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82"/>
              </a:buClr>
              <a:buSzPts val="1400"/>
              <a:buFont typeface="Calibri"/>
              <a:buNone/>
            </a:pPr>
            <a:r>
              <a:rPr lang="en" i="1">
                <a:solidFill>
                  <a:schemeClr val="accent3"/>
                </a:solidFill>
                <a:latin typeface="Space Mono"/>
                <a:ea typeface="Space Mono"/>
                <a:cs typeface="Space Mono"/>
                <a:sym typeface="Space Mono"/>
              </a:rPr>
              <a:t>The contract that really matters.</a:t>
            </a:r>
            <a:endParaRPr sz="1400" i="0" u="none" strike="noStrike" cap="none">
              <a:solidFill>
                <a:schemeClr val="accent3"/>
              </a:solidFill>
              <a:latin typeface="Space Mono"/>
              <a:ea typeface="Space Mono"/>
              <a:cs typeface="Space Mono"/>
              <a:sym typeface="Space Mono"/>
            </a:endParaRPr>
          </a:p>
        </p:txBody>
      </p:sp>
      <p:sp>
        <p:nvSpPr>
          <p:cNvPr id="232" name="Google Shape;232;p33"/>
          <p:cNvSpPr/>
          <p:nvPr/>
        </p:nvSpPr>
        <p:spPr>
          <a:xfrm>
            <a:off x="457200" y="1828800"/>
            <a:ext cx="4023300" cy="283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pace Mono"/>
              <a:ea typeface="Space Mono"/>
              <a:cs typeface="Space Mono"/>
              <a:sym typeface="Space Mono"/>
            </a:endParaRPr>
          </a:p>
        </p:txBody>
      </p:sp>
      <p:sp>
        <p:nvSpPr>
          <p:cNvPr id="233" name="Google Shape;233;p33"/>
          <p:cNvSpPr/>
          <p:nvPr/>
        </p:nvSpPr>
        <p:spPr>
          <a:xfrm>
            <a:off x="640080" y="1383435"/>
            <a:ext cx="36576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1B2D"/>
              </a:buClr>
              <a:buSzPts val="1600"/>
              <a:buFont typeface="Calibri"/>
              <a:buNone/>
            </a:pPr>
            <a:r>
              <a:rPr lang="en" sz="1600" b="1">
                <a:solidFill>
                  <a:schemeClr val="accent6"/>
                </a:solidFill>
                <a:latin typeface="Space Mono"/>
                <a:ea typeface="Space Mono"/>
                <a:cs typeface="Space Mono"/>
                <a:sym typeface="Space Mono"/>
              </a:rPr>
              <a:t>App</a:t>
            </a:r>
            <a:r>
              <a:rPr lang="en" sz="1600" b="1" i="0" u="none" strike="noStrike" cap="none">
                <a:solidFill>
                  <a:schemeClr val="accent6"/>
                </a:solidFill>
                <a:latin typeface="Space Mono"/>
                <a:ea typeface="Space Mono"/>
                <a:cs typeface="Space Mono"/>
                <a:sym typeface="Space Mono"/>
              </a:rPr>
              <a:t> </a:t>
            </a:r>
            <a:r>
              <a:rPr lang="en" sz="1600" b="1">
                <a:solidFill>
                  <a:schemeClr val="accent6"/>
                </a:solidFill>
                <a:latin typeface="Space Mono"/>
                <a:ea typeface="Space Mono"/>
                <a:cs typeface="Space Mono"/>
                <a:sym typeface="Space Mono"/>
              </a:rPr>
              <a:t>&lt;</a:t>
            </a:r>
            <a:r>
              <a:rPr lang="en" sz="1600" b="1" i="0" u="none" strike="noStrike" cap="none">
                <a:solidFill>
                  <a:schemeClr val="accent6"/>
                </a:solidFill>
                <a:latin typeface="Space Mono"/>
                <a:ea typeface="Space Mono"/>
                <a:cs typeface="Space Mono"/>
                <a:sym typeface="Space Mono"/>
              </a:rPr>
              <a:t> * &gt; </a:t>
            </a:r>
            <a:r>
              <a:rPr lang="en" sz="1600" b="1">
                <a:solidFill>
                  <a:schemeClr val="accent6"/>
                </a:solidFill>
                <a:latin typeface="Space Mono"/>
                <a:ea typeface="Space Mono"/>
                <a:cs typeface="Space Mono"/>
                <a:sym typeface="Space Mono"/>
              </a:rPr>
              <a:t>Network</a:t>
            </a:r>
            <a:endParaRPr sz="1600" i="0" u="none" strike="noStrike" cap="none">
              <a:solidFill>
                <a:schemeClr val="accent6"/>
              </a:solidFill>
              <a:latin typeface="Space Mono"/>
              <a:ea typeface="Space Mono"/>
              <a:cs typeface="Space Mono"/>
              <a:sym typeface="Space Mono"/>
            </a:endParaRPr>
          </a:p>
        </p:txBody>
      </p:sp>
      <p:sp>
        <p:nvSpPr>
          <p:cNvPr id="234" name="Google Shape;234;p33"/>
          <p:cNvSpPr/>
          <p:nvPr/>
        </p:nvSpPr>
        <p:spPr>
          <a:xfrm>
            <a:off x="640075" y="1828800"/>
            <a:ext cx="3657600" cy="2743200"/>
          </a:xfrm>
          <a:prstGeom prst="rect">
            <a:avLst/>
          </a:prstGeom>
          <a:noFill/>
          <a:ln>
            <a:noFill/>
          </a:ln>
        </p:spPr>
        <p:txBody>
          <a:bodyPr spcFirstLastPara="1" wrap="square" lIns="0" tIns="0" rIns="0" bIns="0" anchor="t" anchorCtr="0">
            <a:noAutofit/>
          </a:bodyPr>
          <a:lstStyle/>
          <a:p>
            <a:pPr marL="0" marR="0" lvl="0" indent="0" algn="l" rtl="0">
              <a:spcBef>
                <a:spcPts val="500"/>
              </a:spcBef>
              <a:spcAft>
                <a:spcPts val="0"/>
              </a:spcAft>
              <a:buNone/>
            </a:pPr>
            <a:r>
              <a:rPr lang="en" sz="1100">
                <a:solidFill>
                  <a:schemeClr val="lt1"/>
                </a:solidFill>
                <a:latin typeface="Space Mono"/>
                <a:ea typeface="Space Mono"/>
                <a:cs typeface="Space Mono"/>
                <a:sym typeface="Space Mono"/>
              </a:rPr>
              <a:t>Agreements</a:t>
            </a:r>
            <a:endParaRPr sz="1100">
              <a:solidFill>
                <a:schemeClr val="lt1"/>
              </a:solidFill>
              <a:latin typeface="Space Mono"/>
              <a:ea typeface="Space Mono"/>
              <a:cs typeface="Space Mono"/>
              <a:sym typeface="Space Mono"/>
            </a:endParaRPr>
          </a:p>
          <a:p>
            <a:pPr marL="457200" marR="0" lvl="0" indent="-298450" algn="l" rtl="0">
              <a:spcBef>
                <a:spcPts val="50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Never utilise more than 50% of assigned network capacity (p99) for more than 5 mins</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Anycast for HA addressing (no VRRP)</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Services placed diversely (HV/Rack/AZ/Site)</a:t>
            </a:r>
            <a:endParaRPr sz="1100">
              <a:solidFill>
                <a:schemeClr val="lt1"/>
              </a:solidFill>
              <a:latin typeface="Space Mono"/>
              <a:ea typeface="Space Mono"/>
              <a:cs typeface="Space Mono"/>
              <a:sym typeface="Space Mono"/>
            </a:endParaRPr>
          </a:p>
          <a:p>
            <a:pPr marL="45720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All services load balanced with healthchecks</a:t>
            </a:r>
            <a:endParaRPr sz="1100">
              <a:solidFill>
                <a:schemeClr val="lt1"/>
              </a:solidFill>
              <a:latin typeface="Space Mono"/>
              <a:ea typeface="Space Mono"/>
              <a:cs typeface="Space Mono"/>
              <a:sym typeface="Space Mono"/>
            </a:endParaRPr>
          </a:p>
          <a:p>
            <a:pPr marL="0" marR="0" lvl="0" indent="0" algn="l" rtl="0">
              <a:spcBef>
                <a:spcPts val="500"/>
              </a:spcBef>
              <a:spcAft>
                <a:spcPts val="0"/>
              </a:spcAft>
              <a:buNone/>
            </a:pPr>
            <a:r>
              <a:rPr lang="en" sz="1100">
                <a:solidFill>
                  <a:schemeClr val="lt1"/>
                </a:solidFill>
                <a:latin typeface="Space Mono"/>
                <a:ea typeface="Space Mono"/>
                <a:cs typeface="Space Mono"/>
                <a:sym typeface="Space Mono"/>
              </a:rPr>
              <a:t>Implementation</a:t>
            </a:r>
            <a:endParaRPr sz="1100">
              <a:solidFill>
                <a:schemeClr val="lt1"/>
              </a:solidFill>
              <a:latin typeface="Space Mono"/>
              <a:ea typeface="Space Mono"/>
              <a:cs typeface="Space Mono"/>
              <a:sym typeface="Space Mono"/>
            </a:endParaRPr>
          </a:p>
          <a:p>
            <a:pPr marL="457200" marR="0" lvl="0" indent="-298450" algn="l" rtl="0">
              <a:spcBef>
                <a:spcPts val="50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Servers L2 Bonded and/or L3 BGP</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Alerting for over-utilisation</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VM/K8s placement policies</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OKRs for non-diverse deployments</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Design reviews prior to new deploys</a:t>
            </a:r>
            <a:endParaRPr sz="1100">
              <a:solidFill>
                <a:schemeClr val="lt1"/>
              </a:solidFill>
              <a:latin typeface="Space Mono"/>
              <a:ea typeface="Space Mono"/>
              <a:cs typeface="Space Mono"/>
              <a:sym typeface="Space Mono"/>
            </a:endParaRPr>
          </a:p>
        </p:txBody>
      </p:sp>
      <p:sp>
        <p:nvSpPr>
          <p:cNvPr id="235" name="Google Shape;235;p33"/>
          <p:cNvSpPr/>
          <p:nvPr/>
        </p:nvSpPr>
        <p:spPr>
          <a:xfrm>
            <a:off x="4663440" y="1828800"/>
            <a:ext cx="4023300" cy="283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pace Mono"/>
              <a:ea typeface="Space Mono"/>
              <a:cs typeface="Space Mono"/>
              <a:sym typeface="Space Mono"/>
            </a:endParaRPr>
          </a:p>
        </p:txBody>
      </p:sp>
      <p:sp>
        <p:nvSpPr>
          <p:cNvPr id="236" name="Google Shape;236;p33"/>
          <p:cNvSpPr/>
          <p:nvPr/>
        </p:nvSpPr>
        <p:spPr>
          <a:xfrm>
            <a:off x="4846295" y="1417210"/>
            <a:ext cx="36576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1B2D"/>
              </a:buClr>
              <a:buSzPts val="1600"/>
              <a:buFont typeface="Calibri"/>
              <a:buNone/>
            </a:pPr>
            <a:r>
              <a:rPr lang="en" sz="1600" b="1">
                <a:solidFill>
                  <a:schemeClr val="accent6"/>
                </a:solidFill>
                <a:latin typeface="Space Mono"/>
                <a:ea typeface="Space Mono"/>
                <a:cs typeface="Space Mono"/>
                <a:sym typeface="Space Mono"/>
              </a:rPr>
              <a:t>Network</a:t>
            </a:r>
            <a:r>
              <a:rPr lang="en" sz="1600" b="1" i="0" u="none" strike="noStrike" cap="none">
                <a:solidFill>
                  <a:schemeClr val="accent6"/>
                </a:solidFill>
                <a:latin typeface="Space Mono"/>
                <a:ea typeface="Space Mono"/>
                <a:cs typeface="Space Mono"/>
                <a:sym typeface="Space Mono"/>
              </a:rPr>
              <a:t> </a:t>
            </a:r>
            <a:r>
              <a:rPr lang="en" sz="1600" b="1">
                <a:solidFill>
                  <a:schemeClr val="accent6"/>
                </a:solidFill>
                <a:latin typeface="Space Mono"/>
                <a:ea typeface="Space Mono"/>
                <a:cs typeface="Space Mono"/>
                <a:sym typeface="Space Mono"/>
              </a:rPr>
              <a:t>&lt;</a:t>
            </a:r>
            <a:r>
              <a:rPr lang="en" sz="1600" b="1" i="0" u="none" strike="noStrike" cap="none">
                <a:solidFill>
                  <a:schemeClr val="accent6"/>
                </a:solidFill>
                <a:latin typeface="Space Mono"/>
                <a:ea typeface="Space Mono"/>
                <a:cs typeface="Space Mono"/>
                <a:sym typeface="Space Mono"/>
              </a:rPr>
              <a:t> * &gt; </a:t>
            </a:r>
            <a:r>
              <a:rPr lang="en" sz="1600" b="1">
                <a:solidFill>
                  <a:schemeClr val="accent6"/>
                </a:solidFill>
                <a:latin typeface="Space Mono"/>
                <a:ea typeface="Space Mono"/>
                <a:cs typeface="Space Mono"/>
                <a:sym typeface="Space Mono"/>
              </a:rPr>
              <a:t>App</a:t>
            </a:r>
            <a:endParaRPr sz="1600" i="0" u="none" strike="noStrike" cap="none">
              <a:solidFill>
                <a:schemeClr val="accent6"/>
              </a:solidFill>
              <a:latin typeface="Space Mono"/>
              <a:ea typeface="Space Mono"/>
              <a:cs typeface="Space Mono"/>
              <a:sym typeface="Space Mono"/>
            </a:endParaRPr>
          </a:p>
        </p:txBody>
      </p:sp>
      <p:sp>
        <p:nvSpPr>
          <p:cNvPr id="237" name="Google Shape;237;p33"/>
          <p:cNvSpPr/>
          <p:nvPr/>
        </p:nvSpPr>
        <p:spPr>
          <a:xfrm>
            <a:off x="4846325" y="1828925"/>
            <a:ext cx="3840300" cy="2743200"/>
          </a:xfrm>
          <a:prstGeom prst="rect">
            <a:avLst/>
          </a:prstGeom>
          <a:noFill/>
          <a:ln>
            <a:noFill/>
          </a:ln>
        </p:spPr>
        <p:txBody>
          <a:bodyPr spcFirstLastPara="1" wrap="square" lIns="0" tIns="0" rIns="0" bIns="0" anchor="t" anchorCtr="0">
            <a:noAutofit/>
          </a:bodyPr>
          <a:lstStyle/>
          <a:p>
            <a:pPr marL="0" marR="0" lvl="0" indent="0" algn="l" rtl="0">
              <a:spcBef>
                <a:spcPts val="500"/>
              </a:spcBef>
              <a:spcAft>
                <a:spcPts val="0"/>
              </a:spcAft>
              <a:buNone/>
            </a:pPr>
            <a:r>
              <a:rPr lang="en" sz="1100">
                <a:solidFill>
                  <a:schemeClr val="lt1"/>
                </a:solidFill>
                <a:latin typeface="Space Mono"/>
                <a:ea typeface="Space Mono"/>
                <a:cs typeface="Space Mono"/>
                <a:sym typeface="Space Mono"/>
              </a:rPr>
              <a:t>Agreements</a:t>
            </a:r>
            <a:endParaRPr sz="1100">
              <a:solidFill>
                <a:schemeClr val="lt1"/>
              </a:solidFill>
              <a:latin typeface="Space Mono"/>
              <a:ea typeface="Space Mono"/>
              <a:cs typeface="Space Mono"/>
              <a:sym typeface="Space Mono"/>
            </a:endParaRPr>
          </a:p>
          <a:p>
            <a:pPr marL="457200" marR="0" lvl="0" indent="-298450" algn="l" rtl="0">
              <a:spcBef>
                <a:spcPts val="50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Never reduce network capacity by more than 50% at any given time</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Reliably provide internal services</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Predictable port to port latency</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Reliable VRF to VRF connectivity</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Resilient connectivity to other sites</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All connectivity is default deny</a:t>
            </a:r>
            <a:endParaRPr sz="1100">
              <a:solidFill>
                <a:schemeClr val="lt1"/>
              </a:solidFill>
              <a:latin typeface="Space Mono"/>
              <a:ea typeface="Space Mono"/>
              <a:cs typeface="Space Mono"/>
              <a:sym typeface="Space Mono"/>
            </a:endParaRPr>
          </a:p>
          <a:p>
            <a:pPr marL="0" marR="0" lvl="0" indent="0" algn="l" rtl="0">
              <a:spcBef>
                <a:spcPts val="500"/>
              </a:spcBef>
              <a:spcAft>
                <a:spcPts val="0"/>
              </a:spcAft>
              <a:buNone/>
            </a:pPr>
            <a:r>
              <a:rPr lang="en" sz="1100">
                <a:solidFill>
                  <a:schemeClr val="lt1"/>
                </a:solidFill>
                <a:latin typeface="Space Mono"/>
                <a:ea typeface="Space Mono"/>
                <a:cs typeface="Space Mono"/>
                <a:sym typeface="Space Mono"/>
              </a:rPr>
              <a:t>Implementation</a:t>
            </a:r>
            <a:endParaRPr sz="1100">
              <a:solidFill>
                <a:schemeClr val="lt1"/>
              </a:solidFill>
              <a:latin typeface="Space Mono"/>
              <a:ea typeface="Space Mono"/>
              <a:cs typeface="Space Mono"/>
              <a:sym typeface="Space Mono"/>
            </a:endParaRPr>
          </a:p>
          <a:p>
            <a:pPr marL="457200" marR="0" lvl="0" indent="-298450" algn="l" rtl="0">
              <a:spcBef>
                <a:spcPts val="50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ESI for multi chassis bonding/L3 ports</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Anycast gateways on the leaf</a:t>
            </a:r>
            <a:endParaRPr sz="1100">
              <a:solidFill>
                <a:schemeClr val="lt1"/>
              </a:solidFill>
              <a:latin typeface="Space Mono"/>
              <a:ea typeface="Space Mono"/>
              <a:cs typeface="Space Mono"/>
              <a:sym typeface="Space Mono"/>
            </a:endParaRPr>
          </a:p>
          <a:p>
            <a:pPr marL="45720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Provide critical services such as DNS/NTP</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Provide latency expectations for DCI and Transit</a:t>
            </a:r>
            <a:endParaRPr sz="1100">
              <a:solidFill>
                <a:schemeClr val="lt1"/>
              </a:solidFill>
              <a:latin typeface="Space Mono"/>
              <a:ea typeface="Space Mono"/>
              <a:cs typeface="Space Mono"/>
              <a:sym typeface="Space Mono"/>
            </a:endParaRPr>
          </a:p>
          <a:p>
            <a:pPr marL="457200" marR="0" lvl="0" indent="-298450" algn="l" rtl="0">
              <a:spcBef>
                <a:spcPts val="0"/>
              </a:spcBef>
              <a:spcAft>
                <a:spcPts val="0"/>
              </a:spcAft>
              <a:buClr>
                <a:schemeClr val="lt1"/>
              </a:buClr>
              <a:buSzPts val="1100"/>
              <a:buFont typeface="Space Mono"/>
              <a:buChar char="●"/>
            </a:pPr>
            <a:r>
              <a:rPr lang="en" sz="1100">
                <a:solidFill>
                  <a:schemeClr val="lt1"/>
                </a:solidFill>
                <a:latin typeface="Space Mono"/>
                <a:ea typeface="Space Mono"/>
                <a:cs typeface="Space Mono"/>
                <a:sym typeface="Space Mono"/>
              </a:rPr>
              <a:t>ACL Automation to self service policy</a:t>
            </a:r>
            <a:endParaRPr sz="1100">
              <a:solidFill>
                <a:schemeClr val="lt1"/>
              </a:solidFill>
              <a:latin typeface="Space Mono"/>
              <a:ea typeface="Space Mono"/>
              <a:cs typeface="Space Mono"/>
              <a:sym typeface="Space Mono"/>
            </a:endParaRPr>
          </a:p>
        </p:txBody>
      </p:sp>
      <p:sp>
        <p:nvSpPr>
          <p:cNvPr id="238" name="Google Shape;238;p33"/>
          <p:cNvSpPr/>
          <p:nvPr/>
        </p:nvSpPr>
        <p:spPr>
          <a:xfrm>
            <a:off x="457200" y="4709160"/>
            <a:ext cx="8229600" cy="274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8743C"/>
              </a:buClr>
              <a:buSzPts val="1300"/>
              <a:buFont typeface="Calibri"/>
              <a:buNone/>
            </a:pPr>
            <a:r>
              <a:rPr lang="en" sz="1300" b="1" i="0" u="none" strike="noStrike" cap="none">
                <a:solidFill>
                  <a:srgbClr val="E8743C"/>
                </a:solidFill>
                <a:latin typeface="Space Mono"/>
                <a:ea typeface="Space Mono"/>
                <a:cs typeface="Space Mono"/>
                <a:sym typeface="Space Mono"/>
              </a:rPr>
              <a:t>External SLA 99.9%   ·   Internal target 99.9</a:t>
            </a:r>
            <a:r>
              <a:rPr lang="en" sz="1300" b="1">
                <a:solidFill>
                  <a:srgbClr val="E8743C"/>
                </a:solidFill>
                <a:latin typeface="Space Mono"/>
                <a:ea typeface="Space Mono"/>
                <a:cs typeface="Space Mono"/>
                <a:sym typeface="Space Mono"/>
              </a:rPr>
              <a:t>8</a:t>
            </a:r>
            <a:r>
              <a:rPr lang="en" sz="1300" b="1" i="0" u="none" strike="noStrike" cap="none">
                <a:solidFill>
                  <a:srgbClr val="E8743C"/>
                </a:solidFill>
                <a:latin typeface="Space Mono"/>
                <a:ea typeface="Space Mono"/>
                <a:cs typeface="Space Mono"/>
                <a:sym typeface="Space Mono"/>
              </a:rPr>
              <a:t>%</a:t>
            </a:r>
            <a:endParaRPr sz="1300" i="0" u="none" strike="noStrike" cap="none">
              <a:solidFill>
                <a:srgbClr val="000000"/>
              </a:solidFill>
              <a:latin typeface="Space Mono"/>
              <a:ea typeface="Space Mono"/>
              <a:cs typeface="Space Mono"/>
              <a:sym typeface="Space Mon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4"/>
          <p:cNvSpPr txBox="1">
            <a:spLocks noGrp="1"/>
          </p:cNvSpPr>
          <p:nvPr>
            <p:ph type="title" idx="4294967295"/>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Make failure predictable</a:t>
            </a:r>
            <a:endParaRPr/>
          </a:p>
        </p:txBody>
      </p:sp>
      <p:sp>
        <p:nvSpPr>
          <p:cNvPr id="244" name="Google Shape;244;p34"/>
          <p:cNvSpPr/>
          <p:nvPr/>
        </p:nvSpPr>
        <p:spPr>
          <a:xfrm>
            <a:off x="457200" y="1017735"/>
            <a:ext cx="8229600" cy="365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82"/>
              </a:buClr>
              <a:buSzPts val="1400"/>
              <a:buFont typeface="Calibri"/>
              <a:buNone/>
            </a:pPr>
            <a:r>
              <a:rPr lang="en" i="1">
                <a:solidFill>
                  <a:schemeClr val="accent3"/>
                </a:solidFill>
                <a:latin typeface="Space Mono"/>
                <a:ea typeface="Space Mono"/>
                <a:cs typeface="Space Mono"/>
                <a:sym typeface="Space Mono"/>
              </a:rPr>
              <a:t>Redundancy can’t solve everything</a:t>
            </a:r>
            <a:endParaRPr sz="1400" i="0" u="none" strike="noStrike" cap="none">
              <a:solidFill>
                <a:schemeClr val="accent3"/>
              </a:solidFill>
              <a:latin typeface="Space Mono"/>
              <a:ea typeface="Space Mono"/>
              <a:cs typeface="Space Mono"/>
              <a:sym typeface="Space Mono"/>
            </a:endParaRPr>
          </a:p>
        </p:txBody>
      </p:sp>
      <p:sp>
        <p:nvSpPr>
          <p:cNvPr id="245" name="Google Shape;245;p34"/>
          <p:cNvSpPr/>
          <p:nvPr/>
        </p:nvSpPr>
        <p:spPr>
          <a:xfrm>
            <a:off x="457200" y="1828800"/>
            <a:ext cx="4023300" cy="283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pace Mono"/>
              <a:ea typeface="Space Mono"/>
              <a:cs typeface="Space Mono"/>
              <a:sym typeface="Space Mono"/>
            </a:endParaRPr>
          </a:p>
        </p:txBody>
      </p:sp>
      <p:sp>
        <p:nvSpPr>
          <p:cNvPr id="246" name="Google Shape;246;p34"/>
          <p:cNvSpPr/>
          <p:nvPr/>
        </p:nvSpPr>
        <p:spPr>
          <a:xfrm>
            <a:off x="640080" y="1508386"/>
            <a:ext cx="3657600" cy="411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F1B2D"/>
              </a:buClr>
              <a:buSzPts val="1600"/>
              <a:buFont typeface="Calibri"/>
              <a:buNone/>
            </a:pPr>
            <a:r>
              <a:rPr lang="en" sz="1600" b="1">
                <a:solidFill>
                  <a:schemeClr val="accent6"/>
                </a:solidFill>
                <a:latin typeface="Space Mono"/>
                <a:ea typeface="Space Mono"/>
                <a:cs typeface="Space Mono"/>
                <a:sym typeface="Space Mono"/>
              </a:rPr>
              <a:t>Risks left after redundancy</a:t>
            </a:r>
            <a:endParaRPr sz="1200">
              <a:solidFill>
                <a:schemeClr val="accent6"/>
              </a:solidFill>
              <a:latin typeface="Space Mono"/>
              <a:ea typeface="Space Mono"/>
              <a:cs typeface="Space Mono"/>
              <a:sym typeface="Space Mono"/>
            </a:endParaRPr>
          </a:p>
        </p:txBody>
      </p:sp>
      <p:sp>
        <p:nvSpPr>
          <p:cNvPr id="247" name="Google Shape;247;p34"/>
          <p:cNvSpPr/>
          <p:nvPr/>
        </p:nvSpPr>
        <p:spPr>
          <a:xfrm>
            <a:off x="640080" y="2158776"/>
            <a:ext cx="3657600" cy="2011800"/>
          </a:xfrm>
          <a:prstGeom prst="rect">
            <a:avLst/>
          </a:prstGeom>
          <a:noFill/>
          <a:ln>
            <a:noFill/>
          </a:ln>
        </p:spPr>
        <p:txBody>
          <a:bodyPr spcFirstLastPara="1" wrap="square" lIns="0" tIns="0" rIns="0" bIns="0" anchor="ctr" anchorCtr="0">
            <a:noAutofit/>
          </a:bodyPr>
          <a:lstStyle/>
          <a:p>
            <a:pPr marL="457200" marR="0" lvl="0" indent="-336550" algn="l" rtl="0">
              <a:spcBef>
                <a:spcPts val="500"/>
              </a:spcBef>
              <a:spcAft>
                <a:spcPts val="0"/>
              </a:spcAft>
              <a:buClr>
                <a:schemeClr val="lt1"/>
              </a:buClr>
              <a:buSzPts val="1700"/>
              <a:buFont typeface="Space Mono"/>
              <a:buChar char="●"/>
            </a:pPr>
            <a:r>
              <a:rPr lang="en" sz="1700">
                <a:solidFill>
                  <a:schemeClr val="lt1"/>
                </a:solidFill>
                <a:latin typeface="Space Mono"/>
                <a:ea typeface="Space Mono"/>
                <a:cs typeface="Space Mono"/>
                <a:sym typeface="Space Mono"/>
              </a:rPr>
              <a:t>VLAN / EVPN misconfigs</a:t>
            </a:r>
            <a:endParaRPr sz="1700">
              <a:solidFill>
                <a:schemeClr val="lt1"/>
              </a:solidFill>
              <a:latin typeface="Space Mono"/>
              <a:ea typeface="Space Mono"/>
              <a:cs typeface="Space Mono"/>
              <a:sym typeface="Space Mono"/>
            </a:endParaRPr>
          </a:p>
          <a:p>
            <a:pPr marL="457200" marR="0" lvl="0" indent="-336550" algn="l" rtl="0">
              <a:spcBef>
                <a:spcPts val="0"/>
              </a:spcBef>
              <a:spcAft>
                <a:spcPts val="0"/>
              </a:spcAft>
              <a:buClr>
                <a:schemeClr val="lt1"/>
              </a:buClr>
              <a:buSzPts val="1700"/>
              <a:buFont typeface="Space Mono"/>
              <a:buChar char="●"/>
            </a:pPr>
            <a:r>
              <a:rPr lang="en" sz="1700">
                <a:solidFill>
                  <a:schemeClr val="lt1"/>
                </a:solidFill>
                <a:latin typeface="Space Mono"/>
                <a:ea typeface="Space Mono"/>
                <a:cs typeface="Space Mono"/>
                <a:sym typeface="Space Mono"/>
              </a:rPr>
              <a:t>Human error in changes</a:t>
            </a:r>
            <a:endParaRPr sz="1700">
              <a:solidFill>
                <a:schemeClr val="lt1"/>
              </a:solidFill>
              <a:latin typeface="Space Mono"/>
              <a:ea typeface="Space Mono"/>
              <a:cs typeface="Space Mono"/>
              <a:sym typeface="Space Mono"/>
            </a:endParaRPr>
          </a:p>
          <a:p>
            <a:pPr marL="457200" marR="0" lvl="0" indent="-336550" algn="l" rtl="0">
              <a:spcBef>
                <a:spcPts val="0"/>
              </a:spcBef>
              <a:spcAft>
                <a:spcPts val="0"/>
              </a:spcAft>
              <a:buClr>
                <a:schemeClr val="lt1"/>
              </a:buClr>
              <a:buSzPts val="1700"/>
              <a:buFont typeface="Space Mono"/>
              <a:buChar char="●"/>
            </a:pPr>
            <a:r>
              <a:rPr lang="en" sz="1700">
                <a:solidFill>
                  <a:schemeClr val="lt1"/>
                </a:solidFill>
                <a:latin typeface="Space Mono"/>
                <a:ea typeface="Space Mono"/>
                <a:cs typeface="Space Mono"/>
                <a:sym typeface="Space Mono"/>
              </a:rPr>
              <a:t>Unclean hardware failure</a:t>
            </a:r>
            <a:endParaRPr sz="1700">
              <a:solidFill>
                <a:schemeClr val="lt1"/>
              </a:solidFill>
              <a:latin typeface="Space Mono"/>
              <a:ea typeface="Space Mono"/>
              <a:cs typeface="Space Mono"/>
              <a:sym typeface="Space Mono"/>
            </a:endParaRPr>
          </a:p>
          <a:p>
            <a:pPr marL="0" marR="0" lvl="0" indent="0" algn="l" rtl="0">
              <a:spcBef>
                <a:spcPts val="500"/>
              </a:spcBef>
              <a:spcAft>
                <a:spcPts val="0"/>
              </a:spcAft>
              <a:buNone/>
            </a:pPr>
            <a:endParaRPr sz="1700">
              <a:solidFill>
                <a:schemeClr val="lt1"/>
              </a:solidFill>
              <a:latin typeface="Space Mono"/>
              <a:ea typeface="Space Mono"/>
              <a:cs typeface="Space Mono"/>
              <a:sym typeface="Space Mono"/>
            </a:endParaRPr>
          </a:p>
          <a:p>
            <a:pPr marL="0" marR="0" lvl="0" indent="0" algn="l" rtl="0">
              <a:spcBef>
                <a:spcPts val="500"/>
              </a:spcBef>
              <a:spcAft>
                <a:spcPts val="0"/>
              </a:spcAft>
              <a:buNone/>
            </a:pPr>
            <a:r>
              <a:rPr lang="en" sz="1700">
                <a:solidFill>
                  <a:schemeClr val="accent5"/>
                </a:solidFill>
                <a:latin typeface="Space Mono"/>
                <a:ea typeface="Space Mono"/>
                <a:cs typeface="Space Mono"/>
                <a:sym typeface="Space Mono"/>
              </a:rPr>
              <a:t>Fabric wide blast radius!</a:t>
            </a:r>
            <a:endParaRPr sz="1700">
              <a:solidFill>
                <a:schemeClr val="accent5"/>
              </a:solidFill>
              <a:latin typeface="Space Mono"/>
              <a:ea typeface="Space Mono"/>
              <a:cs typeface="Space Mono"/>
              <a:sym typeface="Space Mono"/>
            </a:endParaRPr>
          </a:p>
        </p:txBody>
      </p:sp>
      <p:sp>
        <p:nvSpPr>
          <p:cNvPr id="248" name="Google Shape;248;p34"/>
          <p:cNvSpPr/>
          <p:nvPr/>
        </p:nvSpPr>
        <p:spPr>
          <a:xfrm>
            <a:off x="4663440" y="1828800"/>
            <a:ext cx="4023300" cy="2834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pace Mono"/>
              <a:ea typeface="Space Mono"/>
              <a:cs typeface="Space Mono"/>
              <a:sym typeface="Space Mono"/>
            </a:endParaRPr>
          </a:p>
        </p:txBody>
      </p:sp>
      <p:sp>
        <p:nvSpPr>
          <p:cNvPr id="249" name="Google Shape;249;p34"/>
          <p:cNvSpPr/>
          <p:nvPr/>
        </p:nvSpPr>
        <p:spPr>
          <a:xfrm>
            <a:off x="4846320" y="1508386"/>
            <a:ext cx="3657600" cy="41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F1B2D"/>
              </a:buClr>
              <a:buSzPts val="1600"/>
              <a:buFont typeface="Calibri"/>
              <a:buNone/>
            </a:pPr>
            <a:r>
              <a:rPr lang="en" sz="1600" b="1">
                <a:solidFill>
                  <a:schemeClr val="accent6"/>
                </a:solidFill>
                <a:latin typeface="Space Mono"/>
                <a:ea typeface="Space Mono"/>
                <a:cs typeface="Space Mono"/>
                <a:sym typeface="Space Mono"/>
              </a:rPr>
              <a:t>Mitigations</a:t>
            </a:r>
            <a:endParaRPr sz="1600" i="0" u="none" strike="noStrike" cap="none">
              <a:solidFill>
                <a:schemeClr val="accent6"/>
              </a:solidFill>
              <a:latin typeface="Space Mono"/>
              <a:ea typeface="Space Mono"/>
              <a:cs typeface="Space Mono"/>
              <a:sym typeface="Space Mono"/>
            </a:endParaRPr>
          </a:p>
        </p:txBody>
      </p:sp>
      <p:sp>
        <p:nvSpPr>
          <p:cNvPr id="250" name="Google Shape;250;p34"/>
          <p:cNvSpPr/>
          <p:nvPr/>
        </p:nvSpPr>
        <p:spPr>
          <a:xfrm>
            <a:off x="4846325" y="2158781"/>
            <a:ext cx="3840300" cy="2011800"/>
          </a:xfrm>
          <a:prstGeom prst="rect">
            <a:avLst/>
          </a:prstGeom>
          <a:noFill/>
          <a:ln>
            <a:noFill/>
          </a:ln>
        </p:spPr>
        <p:txBody>
          <a:bodyPr spcFirstLastPara="1" wrap="square" lIns="0" tIns="0" rIns="0" bIns="0" anchor="ctr" anchorCtr="0">
            <a:noAutofit/>
          </a:bodyPr>
          <a:lstStyle/>
          <a:p>
            <a:pPr marL="457200" marR="0" lvl="0" indent="-336550" algn="l" rtl="0">
              <a:spcBef>
                <a:spcPts val="500"/>
              </a:spcBef>
              <a:spcAft>
                <a:spcPts val="0"/>
              </a:spcAft>
              <a:buClr>
                <a:schemeClr val="lt1"/>
              </a:buClr>
              <a:buSzPts val="1700"/>
              <a:buFont typeface="Space Mono"/>
              <a:buChar char="●"/>
            </a:pPr>
            <a:r>
              <a:rPr lang="en" sz="1700">
                <a:solidFill>
                  <a:schemeClr val="lt1"/>
                </a:solidFill>
                <a:latin typeface="Space Mono"/>
                <a:ea typeface="Space Mono"/>
                <a:cs typeface="Space Mono"/>
                <a:sym typeface="Space Mono"/>
              </a:rPr>
              <a:t>Multiple fabrics per location</a:t>
            </a:r>
            <a:endParaRPr sz="1700">
              <a:solidFill>
                <a:schemeClr val="lt1"/>
              </a:solidFill>
              <a:latin typeface="Space Mono"/>
              <a:ea typeface="Space Mono"/>
              <a:cs typeface="Space Mono"/>
              <a:sym typeface="Space Mono"/>
            </a:endParaRPr>
          </a:p>
          <a:p>
            <a:pPr marL="457200" marR="0" lvl="0" indent="-336550" algn="l" rtl="0">
              <a:spcBef>
                <a:spcPts val="0"/>
              </a:spcBef>
              <a:spcAft>
                <a:spcPts val="0"/>
              </a:spcAft>
              <a:buClr>
                <a:schemeClr val="lt1"/>
              </a:buClr>
              <a:buSzPts val="1700"/>
              <a:buFont typeface="Space Mono"/>
              <a:buChar char="●"/>
            </a:pPr>
            <a:r>
              <a:rPr lang="en" sz="1700">
                <a:solidFill>
                  <a:schemeClr val="lt1"/>
                </a:solidFill>
                <a:latin typeface="Space Mono"/>
                <a:ea typeface="Space Mono"/>
                <a:cs typeface="Space Mono"/>
                <a:sym typeface="Space Mono"/>
              </a:rPr>
              <a:t>4eyes review and runbooks for everything</a:t>
            </a:r>
            <a:endParaRPr sz="1700">
              <a:solidFill>
                <a:schemeClr val="lt1"/>
              </a:solidFill>
              <a:latin typeface="Space Mono"/>
              <a:ea typeface="Space Mono"/>
              <a:cs typeface="Space Mono"/>
              <a:sym typeface="Space Mono"/>
            </a:endParaRPr>
          </a:p>
          <a:p>
            <a:pPr marL="457200" marR="0" lvl="0" indent="-336550" algn="l" rtl="0">
              <a:spcBef>
                <a:spcPts val="0"/>
              </a:spcBef>
              <a:spcAft>
                <a:spcPts val="0"/>
              </a:spcAft>
              <a:buClr>
                <a:schemeClr val="lt1"/>
              </a:buClr>
              <a:buSzPts val="1700"/>
              <a:buFont typeface="Space Mono"/>
              <a:buChar char="●"/>
            </a:pPr>
            <a:r>
              <a:rPr lang="en" sz="1700">
                <a:solidFill>
                  <a:schemeClr val="lt1"/>
                </a:solidFill>
                <a:latin typeface="Space Mono"/>
                <a:ea typeface="Space Mono"/>
                <a:cs typeface="Space Mono"/>
                <a:sym typeface="Space Mono"/>
              </a:rPr>
              <a:t>Canary rollouts with rapid rollback</a:t>
            </a:r>
            <a:endParaRPr sz="1700">
              <a:solidFill>
                <a:schemeClr val="lt1"/>
              </a:solidFill>
              <a:latin typeface="Space Mono"/>
              <a:ea typeface="Space Mono"/>
              <a:cs typeface="Space Mono"/>
              <a:sym typeface="Space Mono"/>
            </a:endParaRPr>
          </a:p>
          <a:p>
            <a:pPr marL="457200" marR="0" lvl="0" indent="-336550" algn="l" rtl="0">
              <a:spcBef>
                <a:spcPts val="0"/>
              </a:spcBef>
              <a:spcAft>
                <a:spcPts val="0"/>
              </a:spcAft>
              <a:buClr>
                <a:schemeClr val="lt1"/>
              </a:buClr>
              <a:buSzPts val="1700"/>
              <a:buFont typeface="Space Mono"/>
              <a:buChar char="●"/>
            </a:pPr>
            <a:r>
              <a:rPr lang="en" sz="1700">
                <a:solidFill>
                  <a:schemeClr val="lt1"/>
                </a:solidFill>
                <a:latin typeface="Space Mono"/>
                <a:ea typeface="Space Mono"/>
                <a:cs typeface="Space Mono"/>
                <a:sym typeface="Space Mono"/>
              </a:rPr>
              <a:t>Auto isolation on failure</a:t>
            </a:r>
            <a:endParaRPr sz="1700">
              <a:solidFill>
                <a:schemeClr val="lt1"/>
              </a:solidFill>
              <a:latin typeface="Space Mono"/>
              <a:ea typeface="Space Mono"/>
              <a:cs typeface="Space Mono"/>
              <a:sym typeface="Space Mono"/>
            </a:endParaRPr>
          </a:p>
        </p:txBody>
      </p:sp>
      <p:sp>
        <p:nvSpPr>
          <p:cNvPr id="251" name="Google Shape;251;p34"/>
          <p:cNvSpPr/>
          <p:nvPr/>
        </p:nvSpPr>
        <p:spPr>
          <a:xfrm>
            <a:off x="457200" y="4709160"/>
            <a:ext cx="8229600" cy="274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8743C"/>
              </a:buClr>
              <a:buSzPts val="1300"/>
              <a:buFont typeface="Calibri"/>
              <a:buNone/>
            </a:pPr>
            <a:r>
              <a:rPr lang="en" sz="1300" b="1" i="0" u="none" strike="noStrike" cap="none">
                <a:solidFill>
                  <a:srgbClr val="E8743C"/>
                </a:solidFill>
                <a:latin typeface="Space Mono"/>
                <a:ea typeface="Space Mono"/>
                <a:cs typeface="Space Mono"/>
                <a:sym typeface="Space Mono"/>
              </a:rPr>
              <a:t>External SLA 99.9%   ·   Internal target 99.9</a:t>
            </a:r>
            <a:r>
              <a:rPr lang="en" sz="1300" b="1">
                <a:solidFill>
                  <a:srgbClr val="E8743C"/>
                </a:solidFill>
                <a:latin typeface="Space Mono"/>
                <a:ea typeface="Space Mono"/>
                <a:cs typeface="Space Mono"/>
                <a:sym typeface="Space Mono"/>
              </a:rPr>
              <a:t>8</a:t>
            </a:r>
            <a:r>
              <a:rPr lang="en" sz="1300" b="1" i="0" u="none" strike="noStrike" cap="none">
                <a:solidFill>
                  <a:srgbClr val="E8743C"/>
                </a:solidFill>
                <a:latin typeface="Space Mono"/>
                <a:ea typeface="Space Mono"/>
                <a:cs typeface="Space Mono"/>
                <a:sym typeface="Space Mono"/>
              </a:rPr>
              <a:t>%</a:t>
            </a:r>
            <a:endParaRPr sz="1300" i="0" u="none" strike="noStrike" cap="none">
              <a:solidFill>
                <a:srgbClr val="000000"/>
              </a:solidFill>
              <a:latin typeface="Space Mono"/>
              <a:ea typeface="Space Mono"/>
              <a:cs typeface="Space Mono"/>
              <a:sym typeface="Space Mon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5"/>
          <p:cNvSpPr txBox="1">
            <a:spLocks noGrp="1"/>
          </p:cNvSpPr>
          <p:nvPr>
            <p:ph type="body" idx="1"/>
          </p:nvPr>
        </p:nvSpPr>
        <p:spPr>
          <a:xfrm>
            <a:off x="311700" y="1152475"/>
            <a:ext cx="3999900" cy="252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t>Building blocks:</a:t>
            </a:r>
            <a:endParaRPr sz="1700"/>
          </a:p>
          <a:p>
            <a:pPr marL="0" lvl="0" indent="0" algn="l" rtl="0">
              <a:spcBef>
                <a:spcPts val="0"/>
              </a:spcBef>
              <a:spcAft>
                <a:spcPts val="0"/>
              </a:spcAft>
              <a:buNone/>
            </a:pPr>
            <a:endParaRPr sz="1700"/>
          </a:p>
          <a:p>
            <a:pPr marL="0" lvl="0" indent="0" algn="l" rtl="0">
              <a:spcBef>
                <a:spcPts val="0"/>
              </a:spcBef>
              <a:spcAft>
                <a:spcPts val="0"/>
              </a:spcAft>
              <a:buNone/>
            </a:pPr>
            <a:r>
              <a:rPr lang="en" sz="1700"/>
              <a:t>gNMIc - capture </a:t>
            </a:r>
            <a:endParaRPr sz="1700"/>
          </a:p>
          <a:p>
            <a:pPr marL="0" lvl="0" indent="0" algn="l" rtl="0">
              <a:spcBef>
                <a:spcPts val="0"/>
              </a:spcBef>
              <a:spcAft>
                <a:spcPts val="0"/>
              </a:spcAft>
              <a:buClr>
                <a:schemeClr val="dk1"/>
              </a:buClr>
              <a:buSzPts val="1100"/>
              <a:buFont typeface="Arial"/>
              <a:buNone/>
            </a:pPr>
            <a:r>
              <a:rPr lang="en" sz="1700"/>
              <a:t>NATS - buffer </a:t>
            </a:r>
            <a:endParaRPr sz="1700"/>
          </a:p>
          <a:p>
            <a:pPr marL="0" lvl="0" indent="0" algn="l" rtl="0">
              <a:spcBef>
                <a:spcPts val="0"/>
              </a:spcBef>
              <a:spcAft>
                <a:spcPts val="0"/>
              </a:spcAft>
              <a:buNone/>
            </a:pPr>
            <a:r>
              <a:rPr lang="en" sz="1700"/>
              <a:t>Prometheus - store </a:t>
            </a:r>
            <a:endParaRPr sz="1700"/>
          </a:p>
          <a:p>
            <a:pPr marL="0" lvl="0" indent="0" algn="l" rtl="0">
              <a:spcBef>
                <a:spcPts val="0"/>
              </a:spcBef>
              <a:spcAft>
                <a:spcPts val="0"/>
              </a:spcAft>
              <a:buClr>
                <a:schemeClr val="dk1"/>
              </a:buClr>
              <a:buSzPts val="1100"/>
              <a:buFont typeface="Arial"/>
              <a:buNone/>
            </a:pPr>
            <a:r>
              <a:rPr lang="en" sz="1700"/>
              <a:t>Grafana - visualise </a:t>
            </a:r>
            <a:endParaRPr sz="1700"/>
          </a:p>
          <a:p>
            <a:pPr marL="0" lvl="0" indent="0" algn="l" rtl="0">
              <a:spcBef>
                <a:spcPts val="0"/>
              </a:spcBef>
              <a:spcAft>
                <a:spcPts val="0"/>
              </a:spcAft>
              <a:buNone/>
            </a:pPr>
            <a:r>
              <a:rPr lang="en" sz="1700"/>
              <a:t>Alertmanager - act</a:t>
            </a:r>
            <a:endParaRPr sz="1700"/>
          </a:p>
        </p:txBody>
      </p:sp>
      <p:sp>
        <p:nvSpPr>
          <p:cNvPr id="257" name="Google Shape;257;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Tools: GNP-Stack</a:t>
            </a:r>
            <a:endParaRPr/>
          </a:p>
        </p:txBody>
      </p:sp>
      <p:pic>
        <p:nvPicPr>
          <p:cNvPr id="258" name="Google Shape;258;p35"/>
          <p:cNvPicPr preferRelativeResize="0"/>
          <p:nvPr/>
        </p:nvPicPr>
        <p:blipFill>
          <a:blip r:embed="rId3">
            <a:alphaModFix/>
          </a:blip>
          <a:stretch>
            <a:fillRect/>
          </a:stretch>
        </p:blipFill>
        <p:spPr>
          <a:xfrm>
            <a:off x="757225" y="3673518"/>
            <a:ext cx="7629525" cy="895350"/>
          </a:xfrm>
          <a:prstGeom prst="rect">
            <a:avLst/>
          </a:prstGeom>
          <a:noFill/>
          <a:ln>
            <a:noFill/>
          </a:ln>
        </p:spPr>
      </p:pic>
      <p:sp>
        <p:nvSpPr>
          <p:cNvPr id="259" name="Google Shape;259;p35"/>
          <p:cNvSpPr txBox="1">
            <a:spLocks noGrp="1"/>
          </p:cNvSpPr>
          <p:nvPr>
            <p:ph type="body" idx="2"/>
          </p:nvPr>
        </p:nvSpPr>
        <p:spPr>
          <a:xfrm>
            <a:off x="3423225" y="1152475"/>
            <a:ext cx="3999900" cy="2520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700"/>
              <a:t>Fancy bits:</a:t>
            </a:r>
            <a:endParaRPr sz="1700"/>
          </a:p>
          <a:p>
            <a:pPr marL="0" lvl="0" indent="0" algn="l" rtl="0">
              <a:spcBef>
                <a:spcPts val="0"/>
              </a:spcBef>
              <a:spcAft>
                <a:spcPts val="0"/>
              </a:spcAft>
              <a:buNone/>
            </a:pPr>
            <a:endParaRPr sz="1700"/>
          </a:p>
          <a:p>
            <a:pPr marL="0" lvl="0" indent="0" algn="l" rtl="0">
              <a:spcBef>
                <a:spcPts val="0"/>
              </a:spcBef>
              <a:spcAft>
                <a:spcPts val="0"/>
              </a:spcAft>
              <a:buClr>
                <a:schemeClr val="dk1"/>
              </a:buClr>
              <a:buSzPts val="1100"/>
              <a:buFont typeface="Arial"/>
              <a:buNone/>
            </a:pPr>
            <a:r>
              <a:rPr lang="en" sz="1700"/>
              <a:t>BMP - routing</a:t>
            </a:r>
            <a:endParaRPr sz="1700"/>
          </a:p>
          <a:p>
            <a:pPr marL="0" lvl="0" indent="0" algn="l" rtl="0">
              <a:spcBef>
                <a:spcPts val="0"/>
              </a:spcBef>
              <a:spcAft>
                <a:spcPts val="0"/>
              </a:spcAft>
              <a:buClr>
                <a:schemeClr val="dk1"/>
              </a:buClr>
              <a:buSzPts val="1100"/>
              <a:buFont typeface="Arial"/>
              <a:buNone/>
            </a:pPr>
            <a:r>
              <a:rPr lang="en" sz="1700"/>
              <a:t>IPFIX - traffic </a:t>
            </a:r>
            <a:endParaRPr sz="1700"/>
          </a:p>
          <a:p>
            <a:pPr marL="0" lvl="0" indent="0" algn="l" rtl="0">
              <a:spcBef>
                <a:spcPts val="0"/>
              </a:spcBef>
              <a:spcAft>
                <a:spcPts val="0"/>
              </a:spcAft>
              <a:buClr>
                <a:schemeClr val="dk1"/>
              </a:buClr>
              <a:buSzPts val="1100"/>
              <a:buFont typeface="Arial"/>
              <a:buNone/>
            </a:pPr>
            <a:r>
              <a:rPr lang="en" sz="1700"/>
              <a:t>Clickhouse - analysis</a:t>
            </a:r>
            <a:endParaRPr sz="1700"/>
          </a:p>
          <a:p>
            <a:pPr marL="0" lvl="0" indent="0" algn="l" rtl="0">
              <a:spcBef>
                <a:spcPts val="0"/>
              </a:spcBef>
              <a:spcAft>
                <a:spcPts val="0"/>
              </a:spcAft>
              <a:buClr>
                <a:schemeClr val="dk1"/>
              </a:buClr>
              <a:buSzPts val="1100"/>
              <a:buFont typeface="Arial"/>
              <a:buNone/>
            </a:pPr>
            <a:endParaRPr sz="1700"/>
          </a:p>
          <a:p>
            <a:pPr marL="0" lvl="0" indent="0" algn="l" rtl="0">
              <a:spcBef>
                <a:spcPts val="0"/>
              </a:spcBef>
              <a:spcAft>
                <a:spcPts val="0"/>
              </a:spcAft>
              <a:buClr>
                <a:schemeClr val="dk1"/>
              </a:buClr>
              <a:buSzPts val="1100"/>
              <a:buFont typeface="Arial"/>
              <a:buNone/>
            </a:pPr>
            <a:r>
              <a:rPr lang="en" sz="1700"/>
              <a:t>View the OST talk here:</a:t>
            </a:r>
            <a:endParaRPr sz="1700"/>
          </a:p>
        </p:txBody>
      </p:sp>
      <p:pic>
        <p:nvPicPr>
          <p:cNvPr id="260" name="Google Shape;260;p35" title="gnp-stack-bmp-flows.png"/>
          <p:cNvPicPr preferRelativeResize="0"/>
          <p:nvPr/>
        </p:nvPicPr>
        <p:blipFill rotWithShape="1">
          <a:blip r:embed="rId4">
            <a:alphaModFix/>
          </a:blip>
          <a:srcRect l="9123" t="8127" r="8314" b="7833"/>
          <a:stretch/>
        </p:blipFill>
        <p:spPr>
          <a:xfrm>
            <a:off x="6875100" y="1382087"/>
            <a:ext cx="1893125" cy="19270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Tools: Jupyter</a:t>
            </a:r>
            <a:endParaRPr/>
          </a:p>
        </p:txBody>
      </p:sp>
      <p:sp>
        <p:nvSpPr>
          <p:cNvPr id="266" name="Google Shape;266;p36"/>
          <p:cNvSpPr txBox="1">
            <a:spLocks noGrp="1"/>
          </p:cNvSpPr>
          <p:nvPr>
            <p:ph type="body" idx="1"/>
          </p:nvPr>
        </p:nvSpPr>
        <p:spPr>
          <a:xfrm>
            <a:off x="311700" y="1132275"/>
            <a:ext cx="5094300" cy="3416400"/>
          </a:xfrm>
          <a:prstGeom prst="rect">
            <a:avLst/>
          </a:prstGeom>
          <a:noFill/>
          <a:ln>
            <a:noFill/>
          </a:ln>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t>Just another UI for Python!</a:t>
            </a:r>
            <a:endParaRPr/>
          </a:p>
          <a:p>
            <a:pPr marL="0" lvl="0" indent="0" algn="l" rtl="0">
              <a:spcBef>
                <a:spcPts val="0"/>
              </a:spcBef>
              <a:spcAft>
                <a:spcPts val="0"/>
              </a:spcAft>
              <a:buNone/>
            </a:pPr>
            <a:endParaRPr/>
          </a:p>
          <a:p>
            <a:pPr marL="0" lvl="0" indent="0" algn="l" rtl="0">
              <a:spcBef>
                <a:spcPts val="0"/>
              </a:spcBef>
              <a:spcAft>
                <a:spcPts val="0"/>
              </a:spcAft>
              <a:buNone/>
            </a:pPr>
            <a:r>
              <a:rPr lang="en"/>
              <a:t>Playground that brings data together with code to produce ✨insights✨</a:t>
            </a:r>
            <a:endParaRPr/>
          </a:p>
        </p:txBody>
      </p:sp>
      <p:pic>
        <p:nvPicPr>
          <p:cNvPr id="267" name="Google Shape;267;p36" title="Screenshot 2026-02-26 at 09.10.04.png"/>
          <p:cNvPicPr preferRelativeResize="0"/>
          <p:nvPr/>
        </p:nvPicPr>
        <p:blipFill>
          <a:blip r:embed="rId3">
            <a:alphaModFix/>
          </a:blip>
          <a:stretch>
            <a:fillRect/>
          </a:stretch>
        </p:blipFill>
        <p:spPr>
          <a:xfrm>
            <a:off x="5485550" y="929988"/>
            <a:ext cx="3223843" cy="38209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Tools: Sloth</a:t>
            </a:r>
            <a:endParaRPr/>
          </a:p>
        </p:txBody>
      </p:sp>
      <p:sp>
        <p:nvSpPr>
          <p:cNvPr id="273" name="Google Shape;273;p37"/>
          <p:cNvSpPr txBox="1">
            <a:spLocks noGrp="1"/>
          </p:cNvSpPr>
          <p:nvPr>
            <p:ph type="body" idx="1"/>
          </p:nvPr>
        </p:nvSpPr>
        <p:spPr>
          <a:xfrm>
            <a:off x="311700" y="1132275"/>
            <a:ext cx="5094300" cy="2567700"/>
          </a:xfrm>
          <a:prstGeom prst="rect">
            <a:avLst/>
          </a:prstGeom>
          <a:noFill/>
          <a:ln>
            <a:noFill/>
          </a:ln>
        </p:spPr>
        <p:txBody>
          <a:bodyPr spcFirstLastPara="1" wrap="square" lIns="91425" tIns="91425" rIns="91425" bIns="91425" anchor="t" anchorCtr="0">
            <a:normAutofit fontScale="70000" lnSpcReduction="20000"/>
          </a:bodyPr>
          <a:lstStyle/>
          <a:p>
            <a:pPr marL="0" lvl="0" indent="0" algn="l" rtl="0">
              <a:spcBef>
                <a:spcPts val="0"/>
              </a:spcBef>
              <a:spcAft>
                <a:spcPts val="0"/>
              </a:spcAft>
              <a:buNone/>
            </a:pPr>
            <a:r>
              <a:rPr lang="en"/>
              <a:t>Turns PromQL into an SLI</a:t>
            </a:r>
            <a:endParaRPr/>
          </a:p>
          <a:p>
            <a:pPr marL="0" lvl="0" indent="0" algn="l" rtl="0">
              <a:spcBef>
                <a:spcPts val="0"/>
              </a:spcBef>
              <a:spcAft>
                <a:spcPts val="0"/>
              </a:spcAft>
              <a:buNone/>
            </a:pPr>
            <a:endParaRPr/>
          </a:p>
          <a:p>
            <a:pPr marL="0" lvl="0" indent="0" algn="l" rtl="0">
              <a:spcBef>
                <a:spcPts val="0"/>
              </a:spcBef>
              <a:spcAft>
                <a:spcPts val="0"/>
              </a:spcAft>
              <a:buNone/>
            </a:pPr>
            <a:r>
              <a:rPr lang="en"/>
              <a:t>Produces a burn down chart of SLO decay </a:t>
            </a:r>
            <a:endParaRPr/>
          </a:p>
          <a:p>
            <a:pPr marL="0" lvl="0" indent="0" algn="l" rtl="0">
              <a:spcBef>
                <a:spcPts val="0"/>
              </a:spcBef>
              <a:spcAft>
                <a:spcPts val="0"/>
              </a:spcAft>
              <a:buNone/>
            </a:pPr>
            <a:endParaRPr/>
          </a:p>
          <a:p>
            <a:pPr marL="0" lvl="0" indent="0" algn="l" rtl="0">
              <a:spcBef>
                <a:spcPts val="0"/>
              </a:spcBef>
              <a:spcAft>
                <a:spcPts val="0"/>
              </a:spcAft>
              <a:buNone/>
            </a:pPr>
            <a:r>
              <a:rPr lang="en"/>
              <a:t>Provides at-a-glance view of how much failure you can absorb “free”</a:t>
            </a:r>
            <a:endParaRPr/>
          </a:p>
        </p:txBody>
      </p:sp>
      <p:pic>
        <p:nvPicPr>
          <p:cNvPr id="274" name="Google Shape;274;p37" title="sli-burndown.png"/>
          <p:cNvPicPr preferRelativeResize="0"/>
          <p:nvPr/>
        </p:nvPicPr>
        <p:blipFill>
          <a:blip r:embed="rId3">
            <a:alphaModFix/>
          </a:blip>
          <a:stretch>
            <a:fillRect/>
          </a:stretch>
        </p:blipFill>
        <p:spPr>
          <a:xfrm>
            <a:off x="5854725" y="929988"/>
            <a:ext cx="2888584" cy="3820976"/>
          </a:xfrm>
          <a:prstGeom prst="rect">
            <a:avLst/>
          </a:prstGeom>
          <a:noFill/>
          <a:ln>
            <a:noFill/>
          </a:ln>
        </p:spPr>
      </p:pic>
      <p:sp>
        <p:nvSpPr>
          <p:cNvPr id="275" name="Google Shape;275;p37"/>
          <p:cNvSpPr txBox="1"/>
          <p:nvPr/>
        </p:nvSpPr>
        <p:spPr>
          <a:xfrm>
            <a:off x="311700" y="3814525"/>
            <a:ext cx="33396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50">
                <a:solidFill>
                  <a:schemeClr val="lt1"/>
                </a:solidFill>
                <a:latin typeface="Space Mono"/>
                <a:ea typeface="Space Mono"/>
                <a:cs typeface="Space Mono"/>
                <a:sym typeface="Space Mono"/>
              </a:rPr>
              <a:t>Generate some rules at live.sloth.dev:</a:t>
            </a:r>
            <a:endParaRPr sz="1950">
              <a:solidFill>
                <a:schemeClr val="lt1"/>
              </a:solidFill>
              <a:latin typeface="Space Mono"/>
              <a:ea typeface="Space Mono"/>
              <a:cs typeface="Space Mono"/>
              <a:sym typeface="Space Mono"/>
            </a:endParaRPr>
          </a:p>
        </p:txBody>
      </p:sp>
      <p:pic>
        <p:nvPicPr>
          <p:cNvPr id="276" name="Google Shape;276;p37" title="sloth-generator.png"/>
          <p:cNvPicPr preferRelativeResize="0"/>
          <p:nvPr/>
        </p:nvPicPr>
        <p:blipFill rotWithShape="1">
          <a:blip r:embed="rId4">
            <a:alphaModFix/>
          </a:blip>
          <a:srcRect l="7829" t="7298" r="7897" b="8427"/>
          <a:stretch/>
        </p:blipFill>
        <p:spPr>
          <a:xfrm>
            <a:off x="3825363" y="3460437"/>
            <a:ext cx="1493275" cy="14932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580"/>
              <a:t>Not all networking SLIs are “networking”</a:t>
            </a:r>
            <a:endParaRPr sz="2580"/>
          </a:p>
        </p:txBody>
      </p:sp>
      <p:sp>
        <p:nvSpPr>
          <p:cNvPr id="282" name="Google Shape;282;p38"/>
          <p:cNvSpPr txBox="1">
            <a:spLocks noGrp="1"/>
          </p:cNvSpPr>
          <p:nvPr>
            <p:ph type="body" idx="1"/>
          </p:nvPr>
        </p:nvSpPr>
        <p:spPr>
          <a:xfrm>
            <a:off x="311700" y="1132275"/>
            <a:ext cx="4228500" cy="3416400"/>
          </a:xfrm>
          <a:prstGeom prst="rect">
            <a:avLst/>
          </a:prstGeom>
        </p:spPr>
        <p:txBody>
          <a:bodyPr spcFirstLastPara="1" wrap="square" lIns="91425" tIns="91425" rIns="91425" bIns="91425" anchor="t" anchorCtr="0">
            <a:normAutofit/>
          </a:bodyPr>
          <a:lstStyle/>
          <a:p>
            <a:pPr marL="342900" lvl="0" indent="-387350" algn="l" rtl="0">
              <a:lnSpc>
                <a:spcPct val="100000"/>
              </a:lnSpc>
              <a:spcBef>
                <a:spcPts val="0"/>
              </a:spcBef>
              <a:spcAft>
                <a:spcPts val="0"/>
              </a:spcAft>
              <a:buClr>
                <a:schemeClr val="lt1"/>
              </a:buClr>
              <a:buSzPts val="1950"/>
              <a:buFont typeface="Space Mono"/>
              <a:buChar char="•"/>
            </a:pPr>
            <a:r>
              <a:rPr lang="en" sz="1950"/>
              <a:t>Pod - pod (local, cross-AZ, cross-site)</a:t>
            </a:r>
            <a:endParaRPr sz="1950"/>
          </a:p>
          <a:p>
            <a:pPr marL="342900" lvl="0" indent="-387350" algn="l" rtl="0">
              <a:lnSpc>
                <a:spcPct val="100000"/>
              </a:lnSpc>
              <a:spcBef>
                <a:spcPts val="500"/>
              </a:spcBef>
              <a:spcAft>
                <a:spcPts val="0"/>
              </a:spcAft>
              <a:buClr>
                <a:schemeClr val="lt1"/>
              </a:buClr>
              <a:buSzPts val="1950"/>
              <a:buFont typeface="Space Mono"/>
              <a:buChar char="•"/>
            </a:pPr>
            <a:r>
              <a:rPr lang="en" sz="1950"/>
              <a:t>Number of HTTPS 5xx vs total req</a:t>
            </a:r>
            <a:endParaRPr sz="1950"/>
          </a:p>
          <a:p>
            <a:pPr marL="342900" lvl="0" indent="-387350" algn="l" rtl="0">
              <a:lnSpc>
                <a:spcPct val="100000"/>
              </a:lnSpc>
              <a:spcBef>
                <a:spcPts val="500"/>
              </a:spcBef>
              <a:spcAft>
                <a:spcPts val="0"/>
              </a:spcAft>
              <a:buClr>
                <a:schemeClr val="lt1"/>
              </a:buClr>
              <a:buSzPts val="1950"/>
              <a:buFont typeface="Space Mono"/>
              <a:buChar char="•"/>
            </a:pPr>
            <a:r>
              <a:rPr lang="en" sz="1950"/>
              <a:t>Auth DNS correct response</a:t>
            </a:r>
            <a:endParaRPr sz="1950"/>
          </a:p>
          <a:p>
            <a:pPr marL="342900" lvl="0" indent="-387350" algn="l" rtl="0">
              <a:lnSpc>
                <a:spcPct val="100000"/>
              </a:lnSpc>
              <a:spcBef>
                <a:spcPts val="500"/>
              </a:spcBef>
              <a:spcAft>
                <a:spcPts val="0"/>
              </a:spcAft>
              <a:buClr>
                <a:schemeClr val="lt1"/>
              </a:buClr>
              <a:buSzPts val="1950"/>
              <a:buFont typeface="Space Mono"/>
              <a:buChar char="•"/>
            </a:pPr>
            <a:r>
              <a:rPr lang="en" sz="1950"/>
              <a:t>Leaf overlay loopback reachability</a:t>
            </a:r>
            <a:endParaRPr sz="1950"/>
          </a:p>
          <a:p>
            <a:pPr marL="342900" lvl="0" indent="-387350" algn="l" rtl="0">
              <a:lnSpc>
                <a:spcPct val="100000"/>
              </a:lnSpc>
              <a:spcBef>
                <a:spcPts val="500"/>
              </a:spcBef>
              <a:spcAft>
                <a:spcPts val="0"/>
              </a:spcAft>
              <a:buClr>
                <a:schemeClr val="lt1"/>
              </a:buClr>
              <a:buSzPts val="1950"/>
              <a:buFont typeface="Space Mono"/>
              <a:buChar char="•"/>
            </a:pPr>
            <a:r>
              <a:rPr lang="en" sz="1950"/>
              <a:t>BGP session uptime (per session)</a:t>
            </a:r>
            <a:endParaRPr sz="3500"/>
          </a:p>
        </p:txBody>
      </p:sp>
      <p:sp>
        <p:nvSpPr>
          <p:cNvPr id="283" name="Google Shape;283;p38"/>
          <p:cNvSpPr txBox="1">
            <a:spLocks noGrp="1"/>
          </p:cNvSpPr>
          <p:nvPr>
            <p:ph type="body" idx="1"/>
          </p:nvPr>
        </p:nvSpPr>
        <p:spPr>
          <a:xfrm>
            <a:off x="4603800" y="1132275"/>
            <a:ext cx="4228500" cy="3416400"/>
          </a:xfrm>
          <a:prstGeom prst="rect">
            <a:avLst/>
          </a:prstGeom>
        </p:spPr>
        <p:txBody>
          <a:bodyPr spcFirstLastPara="1" wrap="square" lIns="91425" tIns="91425" rIns="91425" bIns="91425" anchor="t" anchorCtr="0">
            <a:noAutofit/>
          </a:bodyPr>
          <a:lstStyle/>
          <a:p>
            <a:pPr marL="342900" lvl="0" indent="-387350" algn="l" rtl="0">
              <a:lnSpc>
                <a:spcPct val="100000"/>
              </a:lnSpc>
              <a:spcBef>
                <a:spcPts val="0"/>
              </a:spcBef>
              <a:spcAft>
                <a:spcPts val="0"/>
              </a:spcAft>
              <a:buClr>
                <a:schemeClr val="lt1"/>
              </a:buClr>
              <a:buSzPts val="1950"/>
              <a:buFont typeface="Space Mono"/>
              <a:buChar char="•"/>
            </a:pPr>
            <a:r>
              <a:rPr lang="en" sz="1950"/>
              <a:t>DNS p99 &lt; 10 ms</a:t>
            </a:r>
            <a:endParaRPr sz="1950"/>
          </a:p>
          <a:p>
            <a:pPr marL="342900" lvl="0" indent="-387350" algn="l" rtl="0">
              <a:lnSpc>
                <a:spcPct val="100000"/>
              </a:lnSpc>
              <a:spcBef>
                <a:spcPts val="500"/>
              </a:spcBef>
              <a:spcAft>
                <a:spcPts val="0"/>
              </a:spcAft>
              <a:buClr>
                <a:schemeClr val="lt1"/>
              </a:buClr>
              <a:buSzPts val="1950"/>
              <a:buFont typeface="Space Mono"/>
              <a:buChar char="•"/>
            </a:pPr>
            <a:r>
              <a:rPr lang="en" sz="1950"/>
              <a:t>Link packet loss &lt; 0.01% / 24h</a:t>
            </a:r>
            <a:endParaRPr sz="1950"/>
          </a:p>
          <a:p>
            <a:pPr marL="342900" lvl="0" indent="-387350" algn="l" rtl="0">
              <a:lnSpc>
                <a:spcPct val="100000"/>
              </a:lnSpc>
              <a:spcBef>
                <a:spcPts val="500"/>
              </a:spcBef>
              <a:spcAft>
                <a:spcPts val="0"/>
              </a:spcAft>
              <a:buClr>
                <a:schemeClr val="lt1"/>
              </a:buClr>
              <a:buSzPts val="1950"/>
              <a:buFont typeface="Space Mono"/>
              <a:buChar char="•"/>
            </a:pPr>
            <a:r>
              <a:rPr lang="en" sz="1950"/>
              <a:t>Cross-pod loss &lt; 0.1% / 7d</a:t>
            </a:r>
            <a:endParaRPr sz="1950"/>
          </a:p>
          <a:p>
            <a:pPr marL="342900" lvl="0" indent="-387350" algn="l" rtl="0">
              <a:lnSpc>
                <a:spcPct val="100000"/>
              </a:lnSpc>
              <a:spcBef>
                <a:spcPts val="500"/>
              </a:spcBef>
              <a:spcAft>
                <a:spcPts val="0"/>
              </a:spcAft>
              <a:buClr>
                <a:schemeClr val="lt1"/>
              </a:buClr>
              <a:buSzPts val="1950"/>
              <a:buFont typeface="Space Mono"/>
              <a:buChar char="•"/>
            </a:pPr>
            <a:r>
              <a:rPr lang="en" sz="1950"/>
              <a:t>Zero uncorrectable FEC errors / day</a:t>
            </a:r>
            <a:endParaRPr sz="1950"/>
          </a:p>
          <a:p>
            <a:pPr marL="342900" lvl="0" indent="-387350" algn="l" rtl="0">
              <a:lnSpc>
                <a:spcPct val="100000"/>
              </a:lnSpc>
              <a:spcBef>
                <a:spcPts val="500"/>
              </a:spcBef>
              <a:spcAft>
                <a:spcPts val="0"/>
              </a:spcAft>
              <a:buClr>
                <a:schemeClr val="lt1"/>
              </a:buClr>
              <a:buSzPts val="1950"/>
              <a:buFont typeface="Space Mono"/>
              <a:buChar char="•"/>
            </a:pPr>
            <a:r>
              <a:rPr lang="en" sz="1950"/>
              <a:t>≤ 1 link flap / week</a:t>
            </a:r>
            <a:endParaRPr sz="1950"/>
          </a:p>
          <a:p>
            <a:pPr marL="342900" lvl="0" indent="-387350" algn="l" rtl="0">
              <a:lnSpc>
                <a:spcPct val="100000"/>
              </a:lnSpc>
              <a:spcBef>
                <a:spcPts val="500"/>
              </a:spcBef>
              <a:spcAft>
                <a:spcPts val="0"/>
              </a:spcAft>
              <a:buClr>
                <a:schemeClr val="lt1"/>
              </a:buClr>
              <a:buSzPts val="1950"/>
              <a:buFont typeface="Space Mono"/>
              <a:buChar char="•"/>
            </a:pPr>
            <a:r>
              <a:rPr lang="en" sz="1950"/>
              <a:t>99% of 5-min intervals &lt; 45% utilisation</a:t>
            </a:r>
            <a:endParaRPr sz="1950"/>
          </a:p>
          <a:p>
            <a:pPr marL="0" lvl="0" indent="0" algn="l" rtl="0">
              <a:spcBef>
                <a:spcPts val="0"/>
              </a:spcBef>
              <a:spcAft>
                <a:spcPts val="0"/>
              </a:spcAft>
              <a:buNone/>
            </a:pPr>
            <a:endParaRPr sz="3500"/>
          </a:p>
        </p:txBody>
      </p:sp>
      <p:sp>
        <p:nvSpPr>
          <p:cNvPr id="284" name="Google Shape;284;p38"/>
          <p:cNvSpPr/>
          <p:nvPr/>
        </p:nvSpPr>
        <p:spPr>
          <a:xfrm>
            <a:off x="548705" y="4548675"/>
            <a:ext cx="8046600" cy="50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00"/>
              <a:buFont typeface="Calibri"/>
              <a:buNone/>
            </a:pPr>
            <a:r>
              <a:rPr lang="en" sz="1000" u="none" strike="noStrike" cap="none">
                <a:solidFill>
                  <a:schemeClr val="accent4"/>
                </a:solidFill>
                <a:latin typeface="Space Mono"/>
                <a:ea typeface="Space Mono"/>
                <a:cs typeface="Space Mono"/>
                <a:sym typeface="Space Mono"/>
              </a:rPr>
              <a:t>We missed targets early on. That was </a:t>
            </a:r>
            <a:r>
              <a:rPr lang="en" sz="1000">
                <a:solidFill>
                  <a:schemeClr val="accent4"/>
                </a:solidFill>
                <a:latin typeface="Space Mono"/>
                <a:ea typeface="Space Mono"/>
                <a:cs typeface="Space Mono"/>
                <a:sym typeface="Space Mono"/>
              </a:rPr>
              <a:t>a</a:t>
            </a:r>
            <a:r>
              <a:rPr lang="en" sz="1000" u="none" strike="noStrike" cap="none">
                <a:solidFill>
                  <a:schemeClr val="accent4"/>
                </a:solidFill>
                <a:latin typeface="Space Mono"/>
                <a:ea typeface="Space Mono"/>
                <a:cs typeface="Space Mono"/>
                <a:sym typeface="Space Mono"/>
              </a:rPr>
              <a:t> feature not a bug – it surfaced which layer needed attention.</a:t>
            </a:r>
            <a:endParaRPr sz="1000" u="none" strike="noStrike" cap="none">
              <a:solidFill>
                <a:schemeClr val="accent4"/>
              </a:solidFill>
              <a:latin typeface="Space Mono"/>
              <a:ea typeface="Space Mono"/>
              <a:cs typeface="Space Mono"/>
              <a:sym typeface="Space Mon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9"/>
          <p:cNvSpPr txBox="1">
            <a:spLocks noGrp="1"/>
          </p:cNvSpPr>
          <p:nvPr>
            <p:ph type="title"/>
          </p:nvPr>
        </p:nvSpPr>
        <p:spPr>
          <a:xfrm>
            <a:off x="311700" y="1293925"/>
            <a:ext cx="8520600" cy="841800"/>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4200"/>
              <a:buNone/>
            </a:pPr>
            <a:r>
              <a:rPr lang="en"/>
              <a:t>Where did that get us?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0"/>
          <p:cNvSpPr txBox="1">
            <a:spLocks noGrp="1"/>
          </p:cNvSpPr>
          <p:nvPr>
            <p:ph type="body" idx="1"/>
          </p:nvPr>
        </p:nvSpPr>
        <p:spPr>
          <a:xfrm>
            <a:off x="457200" y="1513275"/>
            <a:ext cx="4080300" cy="1090200"/>
          </a:xfrm>
          <a:prstGeom prst="rect">
            <a:avLst/>
          </a:prstGeom>
          <a:noFill/>
          <a:ln>
            <a:noFill/>
          </a:ln>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sz="4000">
                <a:solidFill>
                  <a:schemeClr val="accent5"/>
                </a:solidFill>
              </a:rPr>
              <a:t>10x</a:t>
            </a:r>
            <a:endParaRPr sz="4000">
              <a:solidFill>
                <a:schemeClr val="accent5"/>
              </a:solidFill>
            </a:endParaRPr>
          </a:p>
          <a:p>
            <a:pPr marL="0" lvl="0" indent="0" algn="ctr" rtl="0">
              <a:spcBef>
                <a:spcPts val="0"/>
              </a:spcBef>
              <a:spcAft>
                <a:spcPts val="0"/>
              </a:spcAft>
              <a:buNone/>
            </a:pPr>
            <a:r>
              <a:rPr lang="en" sz="1800"/>
              <a:t>network capacity since 2021</a:t>
            </a:r>
            <a:endParaRPr sz="1800"/>
          </a:p>
        </p:txBody>
      </p:sp>
      <p:sp>
        <p:nvSpPr>
          <p:cNvPr id="295" name="Google Shape;295;p40"/>
          <p:cNvSpPr/>
          <p:nvPr/>
        </p:nvSpPr>
        <p:spPr>
          <a:xfrm>
            <a:off x="457200" y="290415"/>
            <a:ext cx="8229600" cy="502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800"/>
              <a:buFont typeface="Calibri"/>
              <a:buNone/>
            </a:pPr>
            <a:r>
              <a:rPr lang="en" sz="2800" b="1" i="0" u="none" strike="noStrike" cap="none">
                <a:solidFill>
                  <a:schemeClr val="accent6"/>
                </a:solidFill>
                <a:latin typeface="Space Mono"/>
                <a:ea typeface="Space Mono"/>
                <a:cs typeface="Space Mono"/>
                <a:sym typeface="Space Mono"/>
              </a:rPr>
              <a:t>The proof</a:t>
            </a:r>
            <a:endParaRPr sz="2800" i="0" u="none" strike="noStrike" cap="none">
              <a:solidFill>
                <a:schemeClr val="accent6"/>
              </a:solidFill>
              <a:latin typeface="Space Mono"/>
              <a:ea typeface="Space Mono"/>
              <a:cs typeface="Space Mono"/>
              <a:sym typeface="Space Mono"/>
            </a:endParaRPr>
          </a:p>
        </p:txBody>
      </p:sp>
      <p:sp>
        <p:nvSpPr>
          <p:cNvPr id="296" name="Google Shape;296;p40"/>
          <p:cNvSpPr txBox="1">
            <a:spLocks noGrp="1"/>
          </p:cNvSpPr>
          <p:nvPr>
            <p:ph type="body" idx="1"/>
          </p:nvPr>
        </p:nvSpPr>
        <p:spPr>
          <a:xfrm>
            <a:off x="4606500" y="1513275"/>
            <a:ext cx="4080300" cy="1090200"/>
          </a:xfrm>
          <a:prstGeom prst="rect">
            <a:avLst/>
          </a:prstGeom>
          <a:noFill/>
          <a:ln>
            <a:noFill/>
          </a:ln>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sz="4000">
                <a:solidFill>
                  <a:schemeClr val="accent5"/>
                </a:solidFill>
              </a:rPr>
              <a:t>-40%</a:t>
            </a:r>
            <a:endParaRPr sz="4000">
              <a:solidFill>
                <a:schemeClr val="accent5"/>
              </a:solidFill>
            </a:endParaRPr>
          </a:p>
          <a:p>
            <a:pPr marL="0" lvl="0" indent="0" algn="ctr" rtl="0">
              <a:spcBef>
                <a:spcPts val="0"/>
              </a:spcBef>
              <a:spcAft>
                <a:spcPts val="0"/>
              </a:spcAft>
              <a:buNone/>
            </a:pPr>
            <a:r>
              <a:rPr lang="en" sz="1800"/>
              <a:t>per port cost</a:t>
            </a:r>
            <a:endParaRPr sz="1800"/>
          </a:p>
        </p:txBody>
      </p:sp>
      <p:sp>
        <p:nvSpPr>
          <p:cNvPr id="297" name="Google Shape;297;p40"/>
          <p:cNvSpPr txBox="1">
            <a:spLocks noGrp="1"/>
          </p:cNvSpPr>
          <p:nvPr>
            <p:ph type="body" idx="1"/>
          </p:nvPr>
        </p:nvSpPr>
        <p:spPr>
          <a:xfrm>
            <a:off x="457200" y="3323525"/>
            <a:ext cx="4080300" cy="1090200"/>
          </a:xfrm>
          <a:prstGeom prst="rect">
            <a:avLst/>
          </a:prstGeom>
          <a:noFill/>
          <a:ln>
            <a:noFill/>
          </a:ln>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sz="4000">
                <a:solidFill>
                  <a:schemeClr val="accent5"/>
                </a:solidFill>
              </a:rPr>
              <a:t>0</a:t>
            </a:r>
            <a:endParaRPr sz="4000">
              <a:solidFill>
                <a:schemeClr val="accent5"/>
              </a:solidFill>
            </a:endParaRPr>
          </a:p>
          <a:p>
            <a:pPr marL="0" lvl="0" indent="0" algn="ctr" rtl="0">
              <a:spcBef>
                <a:spcPts val="0"/>
              </a:spcBef>
              <a:spcAft>
                <a:spcPts val="0"/>
              </a:spcAft>
              <a:buNone/>
            </a:pPr>
            <a:r>
              <a:rPr lang="en" sz="1800"/>
              <a:t>extra headcount</a:t>
            </a:r>
            <a:endParaRPr sz="1800"/>
          </a:p>
        </p:txBody>
      </p:sp>
      <p:sp>
        <p:nvSpPr>
          <p:cNvPr id="298" name="Google Shape;298;p40"/>
          <p:cNvSpPr txBox="1">
            <a:spLocks noGrp="1"/>
          </p:cNvSpPr>
          <p:nvPr>
            <p:ph type="body" idx="1"/>
          </p:nvPr>
        </p:nvSpPr>
        <p:spPr>
          <a:xfrm>
            <a:off x="4606500" y="3323525"/>
            <a:ext cx="4080300" cy="1090200"/>
          </a:xfrm>
          <a:prstGeom prst="rect">
            <a:avLst/>
          </a:prstGeom>
          <a:noFill/>
          <a:ln>
            <a:noFill/>
          </a:ln>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en" sz="4000">
                <a:solidFill>
                  <a:schemeClr val="accent5"/>
                </a:solidFill>
              </a:rPr>
              <a:t>0</a:t>
            </a:r>
            <a:endParaRPr sz="4000">
              <a:solidFill>
                <a:schemeClr val="accent5"/>
              </a:solidFill>
            </a:endParaRPr>
          </a:p>
          <a:p>
            <a:pPr marL="0" lvl="0" indent="0" algn="ctr" rtl="0">
              <a:spcBef>
                <a:spcPts val="0"/>
              </a:spcBef>
              <a:spcAft>
                <a:spcPts val="0"/>
              </a:spcAft>
              <a:buNone/>
            </a:pPr>
            <a:r>
              <a:rPr lang="en" sz="1800"/>
              <a:t>out of hours change windows</a:t>
            </a: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Call to action</a:t>
            </a:r>
            <a:endParaRPr/>
          </a:p>
        </p:txBody>
      </p:sp>
      <p:sp>
        <p:nvSpPr>
          <p:cNvPr id="304" name="Google Shape;304;p41"/>
          <p:cNvSpPr txBox="1">
            <a:spLocks noGrp="1"/>
          </p:cNvSpPr>
          <p:nvPr>
            <p:ph type="body" idx="1"/>
          </p:nvPr>
        </p:nvSpPr>
        <p:spPr>
          <a:xfrm>
            <a:off x="311700" y="1132275"/>
            <a:ext cx="4207500" cy="24450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sz="1400"/>
              <a:t>Identify your building blocks. Draw them up. Be intentional.</a:t>
            </a:r>
            <a:endParaRPr sz="1400"/>
          </a:p>
          <a:p>
            <a:pPr marL="0" lvl="0" indent="0" algn="l" rtl="0">
              <a:lnSpc>
                <a:spcPct val="100000"/>
              </a:lnSpc>
              <a:spcBef>
                <a:spcPts val="0"/>
              </a:spcBef>
              <a:spcAft>
                <a:spcPts val="0"/>
              </a:spcAft>
              <a:buNone/>
            </a:pPr>
            <a:endParaRPr sz="1400"/>
          </a:p>
          <a:p>
            <a:pPr marL="0" lvl="0" indent="0" algn="l" rtl="0">
              <a:lnSpc>
                <a:spcPct val="100000"/>
              </a:lnSpc>
              <a:spcBef>
                <a:spcPts val="0"/>
              </a:spcBef>
              <a:spcAft>
                <a:spcPts val="0"/>
              </a:spcAft>
              <a:buClr>
                <a:srgbClr val="0F1B2D"/>
              </a:buClr>
              <a:buSzPts val="1300"/>
              <a:buFont typeface="Calibri"/>
              <a:buNone/>
            </a:pPr>
            <a:endParaRPr sz="1400"/>
          </a:p>
          <a:p>
            <a:pPr marL="0" lvl="0" indent="0" algn="l" rtl="0">
              <a:lnSpc>
                <a:spcPct val="100000"/>
              </a:lnSpc>
              <a:spcBef>
                <a:spcPts val="0"/>
              </a:spcBef>
              <a:spcAft>
                <a:spcPts val="0"/>
              </a:spcAft>
              <a:buNone/>
            </a:pPr>
            <a:r>
              <a:rPr lang="en" sz="1400"/>
              <a:t>Get telemetry into Prometheus. Streaming where you can, SNMP where you must.</a:t>
            </a:r>
            <a:endParaRPr sz="1400"/>
          </a:p>
          <a:p>
            <a:pPr marL="0" lvl="0" indent="0" algn="l" rtl="0">
              <a:lnSpc>
                <a:spcPct val="100000"/>
              </a:lnSpc>
              <a:spcBef>
                <a:spcPts val="0"/>
              </a:spcBef>
              <a:spcAft>
                <a:spcPts val="0"/>
              </a:spcAft>
              <a:buClr>
                <a:srgbClr val="0F1B2D"/>
              </a:buClr>
              <a:buSzPts val="1300"/>
              <a:buFont typeface="Calibri"/>
              <a:buNone/>
            </a:pPr>
            <a:endParaRPr sz="1400"/>
          </a:p>
          <a:p>
            <a:pPr marL="0" lvl="0" indent="0" algn="l" rtl="0">
              <a:lnSpc>
                <a:spcPct val="100000"/>
              </a:lnSpc>
              <a:spcBef>
                <a:spcPts val="0"/>
              </a:spcBef>
              <a:spcAft>
                <a:spcPts val="0"/>
              </a:spcAft>
              <a:buNone/>
            </a:pPr>
            <a:r>
              <a:rPr lang="en" sz="1400"/>
              <a:t>Build runbooks for every maintenance task. Bias to telemetry over CLI.</a:t>
            </a:r>
            <a:endParaRPr sz="2900"/>
          </a:p>
        </p:txBody>
      </p:sp>
      <p:sp>
        <p:nvSpPr>
          <p:cNvPr id="305" name="Google Shape;305;p41"/>
          <p:cNvSpPr txBox="1">
            <a:spLocks noGrp="1"/>
          </p:cNvSpPr>
          <p:nvPr>
            <p:ph type="body" idx="1"/>
          </p:nvPr>
        </p:nvSpPr>
        <p:spPr>
          <a:xfrm>
            <a:off x="4624800" y="1132275"/>
            <a:ext cx="4207500" cy="24450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sz="1400"/>
              <a:t>Capture block requirements. Map protocols to contracts. Write them down.</a:t>
            </a:r>
            <a:endParaRPr sz="1400"/>
          </a:p>
          <a:p>
            <a:pPr marL="0" lvl="0" indent="0" algn="l" rtl="0">
              <a:lnSpc>
                <a:spcPct val="100000"/>
              </a:lnSpc>
              <a:spcBef>
                <a:spcPts val="0"/>
              </a:spcBef>
              <a:spcAft>
                <a:spcPts val="0"/>
              </a:spcAft>
              <a:buNone/>
            </a:pPr>
            <a:endParaRPr sz="1400"/>
          </a:p>
          <a:p>
            <a:pPr marL="0" lvl="0" indent="0" algn="l" rtl="0">
              <a:lnSpc>
                <a:spcPct val="100000"/>
              </a:lnSpc>
              <a:spcBef>
                <a:spcPts val="0"/>
              </a:spcBef>
              <a:spcAft>
                <a:spcPts val="0"/>
              </a:spcAft>
              <a:buNone/>
            </a:pPr>
            <a:r>
              <a:rPr lang="en" sz="1400"/>
              <a:t>Track SLIs. Set SLOs with reasonable targets. Maintenance moves to working hours.</a:t>
            </a:r>
            <a:endParaRPr sz="1400"/>
          </a:p>
          <a:p>
            <a:pPr marL="0" lvl="0" indent="0" algn="l" rtl="0">
              <a:lnSpc>
                <a:spcPct val="100000"/>
              </a:lnSpc>
              <a:spcBef>
                <a:spcPts val="0"/>
              </a:spcBef>
              <a:spcAft>
                <a:spcPts val="0"/>
              </a:spcAft>
              <a:buNone/>
            </a:pPr>
            <a:endParaRPr sz="1400"/>
          </a:p>
          <a:p>
            <a:pPr marL="0" lvl="0" indent="0" algn="l" rtl="0">
              <a:lnSpc>
                <a:spcPct val="100000"/>
              </a:lnSpc>
              <a:spcBef>
                <a:spcPts val="0"/>
              </a:spcBef>
              <a:spcAft>
                <a:spcPts val="0"/>
              </a:spcAft>
              <a:buNone/>
            </a:pPr>
            <a:r>
              <a:rPr lang="en" sz="1400"/>
              <a:t>Add alerts for the conditions that caused your last outage.</a:t>
            </a:r>
            <a:endParaRPr sz="1400"/>
          </a:p>
        </p:txBody>
      </p:sp>
      <p:sp>
        <p:nvSpPr>
          <p:cNvPr id="306" name="Google Shape;306;p41"/>
          <p:cNvSpPr txBox="1"/>
          <p:nvPr/>
        </p:nvSpPr>
        <p:spPr>
          <a:xfrm>
            <a:off x="311700" y="3577275"/>
            <a:ext cx="8641800" cy="147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accent4"/>
                </a:solidFill>
                <a:latin typeface="Space Mono"/>
                <a:ea typeface="Space Mono"/>
                <a:cs typeface="Space Mono"/>
                <a:sym typeface="Space Mono"/>
              </a:rPr>
              <a:t>Build and then Expose your SLI/SLO tooling to consumers. </a:t>
            </a:r>
            <a:endParaRPr>
              <a:solidFill>
                <a:schemeClr val="accent4"/>
              </a:solidFill>
              <a:latin typeface="Space Mono"/>
              <a:ea typeface="Space Mono"/>
              <a:cs typeface="Space Mono"/>
              <a:sym typeface="Space Mono"/>
            </a:endParaRPr>
          </a:p>
          <a:p>
            <a:pPr marL="0" lvl="0" indent="0" algn="ctr" rtl="0">
              <a:spcBef>
                <a:spcPts val="0"/>
              </a:spcBef>
              <a:spcAft>
                <a:spcPts val="0"/>
              </a:spcAft>
              <a:buNone/>
            </a:pPr>
            <a:endParaRPr>
              <a:solidFill>
                <a:schemeClr val="accent4"/>
              </a:solidFill>
              <a:latin typeface="Space Mono"/>
              <a:ea typeface="Space Mono"/>
              <a:cs typeface="Space Mono"/>
              <a:sym typeface="Space Mono"/>
            </a:endParaRPr>
          </a:p>
          <a:p>
            <a:pPr marL="0" lvl="0" indent="0" algn="ctr" rtl="0">
              <a:spcBef>
                <a:spcPts val="0"/>
              </a:spcBef>
              <a:spcAft>
                <a:spcPts val="0"/>
              </a:spcAft>
              <a:buNone/>
            </a:pPr>
            <a:r>
              <a:rPr lang="en">
                <a:solidFill>
                  <a:schemeClr val="accent4"/>
                </a:solidFill>
                <a:latin typeface="Space Mono"/>
                <a:ea typeface="Space Mono"/>
                <a:cs typeface="Space Mono"/>
                <a:sym typeface="Space Mono"/>
              </a:rPr>
              <a:t>Let them check network state without opening a ticket.</a:t>
            </a:r>
            <a:endParaRPr>
              <a:solidFill>
                <a:schemeClr val="accent4"/>
              </a:solidFill>
              <a:latin typeface="Space Mono"/>
              <a:ea typeface="Space Mono"/>
              <a:cs typeface="Space Mono"/>
              <a:sym typeface="Space Mono"/>
            </a:endParaRPr>
          </a:p>
          <a:p>
            <a:pPr marL="0" lvl="0" indent="0" algn="ctr" rtl="0">
              <a:spcBef>
                <a:spcPts val="0"/>
              </a:spcBef>
              <a:spcAft>
                <a:spcPts val="0"/>
              </a:spcAft>
              <a:buNone/>
            </a:pPr>
            <a:endParaRPr>
              <a:solidFill>
                <a:schemeClr val="accent4"/>
              </a:solidFill>
              <a:latin typeface="Space Mono"/>
              <a:ea typeface="Space Mono"/>
              <a:cs typeface="Space Mono"/>
              <a:sym typeface="Space Mono"/>
            </a:endParaRPr>
          </a:p>
          <a:p>
            <a:pPr marL="0" lvl="0" indent="0" algn="ctr" rtl="0">
              <a:spcBef>
                <a:spcPts val="0"/>
              </a:spcBef>
              <a:spcAft>
                <a:spcPts val="0"/>
              </a:spcAft>
              <a:buNone/>
            </a:pPr>
            <a:r>
              <a:rPr lang="en">
                <a:solidFill>
                  <a:schemeClr val="accent4"/>
                </a:solidFill>
                <a:latin typeface="Space Mono"/>
                <a:ea typeface="Space Mono"/>
                <a:cs typeface="Space Mono"/>
                <a:sym typeface="Space Mono"/>
              </a:rPr>
              <a:t>Failure and maintenance are inevitable. Apps must retry with exponential backoff, and provision to allow services to run elsewhere.</a:t>
            </a:r>
            <a:endParaRPr>
              <a:solidFill>
                <a:schemeClr val="accent4"/>
              </a:solidFill>
              <a:latin typeface="Space Mono"/>
              <a:ea typeface="Space Mono"/>
              <a:cs typeface="Space Mono"/>
              <a:sym typeface="Space Mon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2"/>
          <p:cNvSpPr txBox="1">
            <a:spLocks noGrp="1"/>
          </p:cNvSpPr>
          <p:nvPr>
            <p:ph type="body" idx="1"/>
          </p:nvPr>
        </p:nvSpPr>
        <p:spPr>
          <a:xfrm>
            <a:off x="351750" y="645300"/>
            <a:ext cx="8520600" cy="38529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None/>
            </a:pPr>
            <a:r>
              <a:rPr lang="en" sz="3800">
                <a:solidFill>
                  <a:schemeClr val="accent4"/>
                </a:solidFill>
              </a:rPr>
              <a:t>You cannot be a Network Engineer and a Software engineer concurrently.</a:t>
            </a:r>
            <a:endParaRPr sz="3800">
              <a:solidFill>
                <a:schemeClr val="accent4"/>
              </a:solidFill>
            </a:endParaRPr>
          </a:p>
          <a:p>
            <a:pPr marL="0" lvl="0" indent="0" algn="ctr" rtl="0">
              <a:lnSpc>
                <a:spcPct val="100000"/>
              </a:lnSpc>
              <a:spcBef>
                <a:spcPts val="0"/>
              </a:spcBef>
              <a:spcAft>
                <a:spcPts val="0"/>
              </a:spcAft>
              <a:buNone/>
            </a:pPr>
            <a:endParaRPr sz="3800">
              <a:solidFill>
                <a:schemeClr val="accent4"/>
              </a:solidFill>
            </a:endParaRPr>
          </a:p>
          <a:p>
            <a:pPr marL="0" lvl="0" indent="0" algn="ctr" rtl="0">
              <a:lnSpc>
                <a:spcPct val="100000"/>
              </a:lnSpc>
              <a:spcBef>
                <a:spcPts val="0"/>
              </a:spcBef>
              <a:spcAft>
                <a:spcPts val="0"/>
              </a:spcAft>
              <a:buNone/>
            </a:pPr>
            <a:r>
              <a:rPr lang="en" sz="3800">
                <a:solidFill>
                  <a:schemeClr val="accent4"/>
                </a:solidFill>
              </a:rPr>
              <a:t>Pick one.</a:t>
            </a:r>
            <a:endParaRPr sz="3800">
              <a:solidFill>
                <a:schemeClr val="accent4"/>
              </a:solidFill>
            </a:endParaRPr>
          </a:p>
        </p:txBody>
      </p:sp>
      <p:sp>
        <p:nvSpPr>
          <p:cNvPr id="312" name="Google Shape;312;p42"/>
          <p:cNvSpPr txBox="1">
            <a:spLocks noGrp="1"/>
          </p:cNvSpPr>
          <p:nvPr>
            <p:ph type="title"/>
          </p:nvPr>
        </p:nvSpPr>
        <p:spPr>
          <a:xfrm>
            <a:off x="311700" y="4134200"/>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93567"/>
              <a:buNone/>
            </a:pPr>
            <a:r>
              <a:rPr lang="en" sz="3800">
                <a:solidFill>
                  <a:schemeClr val="accent4"/>
                </a:solidFill>
              </a:rPr>
              <a:t>🌶️ </a:t>
            </a:r>
            <a:r>
              <a:rPr lang="en"/>
              <a:t>HOT TAKE 2 </a:t>
            </a:r>
            <a:r>
              <a:rPr lang="en" sz="3800">
                <a:solidFill>
                  <a:schemeClr val="accent4"/>
                </a:solidFill>
              </a:rPr>
              <a:t>🌶️</a:t>
            </a:r>
            <a:endParaRPr/>
          </a:p>
        </p:txBody>
      </p:sp>
      <p:sp>
        <p:nvSpPr>
          <p:cNvPr id="313" name="Google Shape;313;p42"/>
          <p:cNvSpPr/>
          <p:nvPr/>
        </p:nvSpPr>
        <p:spPr>
          <a:xfrm rot="-1270577">
            <a:off x="6088310" y="2257707"/>
            <a:ext cx="3259087" cy="2145302"/>
          </a:xfrm>
          <a:prstGeom prst="irregularSeal2">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ce Mono"/>
                <a:ea typeface="Space Mono"/>
                <a:cs typeface="Space Mono"/>
                <a:sym typeface="Space Mono"/>
              </a:rPr>
              <a:t>Coding =/= Engineering</a:t>
            </a:r>
            <a:endParaRPr>
              <a:latin typeface="Space Mono"/>
              <a:ea typeface="Space Mono"/>
              <a:cs typeface="Space Mono"/>
              <a:sym typeface="Space Mono"/>
            </a:endParaRPr>
          </a:p>
        </p:txBody>
      </p:sp>
      <p:sp>
        <p:nvSpPr>
          <p:cNvPr id="314" name="Google Shape;314;p42"/>
          <p:cNvSpPr/>
          <p:nvPr/>
        </p:nvSpPr>
        <p:spPr>
          <a:xfrm rot="1468662">
            <a:off x="24870" y="2313028"/>
            <a:ext cx="2981645" cy="2034639"/>
          </a:xfrm>
          <a:prstGeom prst="irregularSeal2">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latin typeface="Space Mono"/>
                <a:ea typeface="Space Mono"/>
                <a:cs typeface="Space Mono"/>
                <a:sym typeface="Space Mono"/>
              </a:rPr>
              <a:t>Automation =/= Building a Product</a:t>
            </a:r>
            <a:endParaRPr>
              <a:latin typeface="Space Mono"/>
              <a:ea typeface="Space Mono"/>
              <a:cs typeface="Space Mono"/>
              <a:sym typeface="Space Mono"/>
            </a:endParaRPr>
          </a:p>
        </p:txBody>
      </p:sp>
      <p:sp>
        <p:nvSpPr>
          <p:cNvPr id="315" name="Google Shape;315;p42"/>
          <p:cNvSpPr txBox="1">
            <a:spLocks noGrp="1"/>
          </p:cNvSpPr>
          <p:nvPr>
            <p:ph type="title"/>
          </p:nvPr>
        </p:nvSpPr>
        <p:spPr>
          <a:xfrm>
            <a:off x="311700" y="3467900"/>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93567"/>
              <a:buNone/>
            </a:pPr>
            <a:r>
              <a:rPr lang="en" sz="3800">
                <a:solidFill>
                  <a:schemeClr val="accent4"/>
                </a:solidFill>
              </a:rPr>
              <a:t>Or. Hire One.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3"/>
          <p:cNvSpPr txBox="1">
            <a:spLocks noGrp="1"/>
          </p:cNvSpPr>
          <p:nvPr>
            <p:ph type="title"/>
          </p:nvPr>
        </p:nvSpPr>
        <p:spPr>
          <a:xfrm>
            <a:off x="311700" y="3924000"/>
            <a:ext cx="8520600" cy="841800"/>
          </a:xfrm>
          <a:prstGeom prst="rect">
            <a:avLst/>
          </a:prstGeom>
          <a:noFill/>
          <a:ln>
            <a:noFill/>
          </a:ln>
        </p:spPr>
        <p:txBody>
          <a:bodyPr spcFirstLastPara="1" wrap="square" lIns="91425" tIns="91425" rIns="91425" bIns="91425" anchor="ctr" anchorCtr="0">
            <a:normAutofit fontScale="90000"/>
          </a:bodyPr>
          <a:lstStyle/>
          <a:p>
            <a:pPr marL="0" lvl="0" indent="0" algn="ctr" rtl="0">
              <a:lnSpc>
                <a:spcPct val="100000"/>
              </a:lnSpc>
              <a:spcBef>
                <a:spcPts val="0"/>
              </a:spcBef>
              <a:spcAft>
                <a:spcPts val="0"/>
              </a:spcAft>
              <a:buSzPct val="111111"/>
              <a:buNone/>
            </a:pPr>
            <a:r>
              <a:rPr lang="en"/>
              <a:t>Questions?</a:t>
            </a:r>
            <a:endParaRPr/>
          </a:p>
        </p:txBody>
      </p:sp>
      <p:pic>
        <p:nvPicPr>
          <p:cNvPr id="321" name="Google Shape;321;p43" title="Screenshot 2026-02-07 at 19.22.34.png"/>
          <p:cNvPicPr preferRelativeResize="0"/>
          <p:nvPr/>
        </p:nvPicPr>
        <p:blipFill>
          <a:blip r:embed="rId3">
            <a:alphaModFix/>
          </a:blip>
          <a:stretch>
            <a:fillRect/>
          </a:stretch>
        </p:blipFill>
        <p:spPr>
          <a:xfrm rot="-581872">
            <a:off x="189235" y="1229851"/>
            <a:ext cx="8765528" cy="2073174"/>
          </a:xfrm>
          <a:prstGeom prst="rect">
            <a:avLst/>
          </a:prstGeom>
          <a:noFill/>
          <a:ln>
            <a:noFill/>
          </a:ln>
        </p:spPr>
      </p:pic>
      <p:pic>
        <p:nvPicPr>
          <p:cNvPr id="322" name="Google Shape;322;p43" title="Screenshot 2026-05-25 at 13.23.23.png"/>
          <p:cNvPicPr preferRelativeResize="0"/>
          <p:nvPr/>
        </p:nvPicPr>
        <p:blipFill>
          <a:blip r:embed="rId4">
            <a:alphaModFix/>
          </a:blip>
          <a:stretch>
            <a:fillRect/>
          </a:stretch>
        </p:blipFill>
        <p:spPr>
          <a:xfrm rot="689758">
            <a:off x="46350" y="1807627"/>
            <a:ext cx="9143997" cy="152824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AF AC0">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6633</Words>
  <Application>Microsoft Macintosh PowerPoint</Application>
  <PresentationFormat>On-screen Show (16:9)</PresentationFormat>
  <Paragraphs>574</Paragraphs>
  <Slides>28</Slides>
  <Notes>28</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Space Mono</vt:lpstr>
      <vt:lpstr>Arial</vt:lpstr>
      <vt:lpstr>Calibri</vt:lpstr>
      <vt:lpstr>NAF AC0</vt:lpstr>
      <vt:lpstr>Practical Network Reliability Engineering</vt:lpstr>
      <vt:lpstr>whoami</vt:lpstr>
      <vt:lpstr>🌶️ HOT TAKE 🌶️</vt:lpstr>
      <vt:lpstr>🌶️ HOT TAKE 🌶️</vt:lpstr>
      <vt:lpstr>What is this NRE buzzword?</vt:lpstr>
      <vt:lpstr>PowerPoint Presentation</vt:lpstr>
      <vt:lpstr>Why did it disappear?</vt:lpstr>
      <vt:lpstr>Why did it disappear?</vt:lpstr>
      <vt:lpstr>My definition of NRE</vt:lpstr>
      <vt:lpstr>I thought you said this was practical?</vt:lpstr>
      <vt:lpstr>Service Composition</vt:lpstr>
      <vt:lpstr>PowerPoint Presentation</vt:lpstr>
      <vt:lpstr>Design Composition</vt:lpstr>
      <vt:lpstr>Design Implementation</vt:lpstr>
      <vt:lpstr>PowerPoint Presentation</vt:lpstr>
      <vt:lpstr>What’s a contract?</vt:lpstr>
      <vt:lpstr>Contracts enable controlled disruption</vt:lpstr>
      <vt:lpstr>The Network/App contract</vt:lpstr>
      <vt:lpstr>Make failure predictable</vt:lpstr>
      <vt:lpstr>Tools: GNP-Stack</vt:lpstr>
      <vt:lpstr>Tools: Jupyter</vt:lpstr>
      <vt:lpstr>Tools: Sloth</vt:lpstr>
      <vt:lpstr>Not all networking SLIs are “networking”</vt:lpstr>
      <vt:lpstr>Where did that get us?</vt:lpstr>
      <vt:lpstr>PowerPoint Presentation</vt:lpstr>
      <vt:lpstr>Call to action</vt:lpstr>
      <vt:lpstr>🌶️ HOT TAKE 2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John Howard</cp:lastModifiedBy>
  <cp:revision>2</cp:revision>
  <dcterms:modified xsi:type="dcterms:W3CDTF">2026-06-02T12:35:13Z</dcterms:modified>
</cp:coreProperties>
</file>