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2"/>
  </p:notesMasterIdLst>
  <p:sldIdLst>
    <p:sldId id="256" r:id="rId2"/>
    <p:sldId id="258" r:id="rId3"/>
    <p:sldId id="269" r:id="rId4"/>
    <p:sldId id="270" r:id="rId5"/>
    <p:sldId id="2146846193" r:id="rId6"/>
    <p:sldId id="274" r:id="rId7"/>
    <p:sldId id="2146846185" r:id="rId8"/>
    <p:sldId id="259" r:id="rId9"/>
    <p:sldId id="261" r:id="rId10"/>
    <p:sldId id="2146846200" r:id="rId11"/>
    <p:sldId id="2146846199" r:id="rId12"/>
    <p:sldId id="257" r:id="rId13"/>
    <p:sldId id="2146846186" r:id="rId14"/>
    <p:sldId id="2146846183" r:id="rId15"/>
    <p:sldId id="2146846192" r:id="rId16"/>
    <p:sldId id="2146846188" r:id="rId17"/>
    <p:sldId id="2146846198" r:id="rId18"/>
    <p:sldId id="2146846184" r:id="rId19"/>
    <p:sldId id="2146846189" r:id="rId20"/>
    <p:sldId id="264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Space Mono" panose="02010509030202000204" pitchFamily="49" charset="77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48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orient="horz" pos="420" userDrawn="1">
          <p15:clr>
            <a:srgbClr val="A4A3A4"/>
          </p15:clr>
        </p15:guide>
        <p15:guide id="4" orient="horz" pos="2508" userDrawn="1">
          <p15:clr>
            <a:srgbClr val="A4A3A4"/>
          </p15:clr>
        </p15:guide>
        <p15:guide id="5" orient="horz" pos="17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F49A"/>
    <a:srgbClr val="F47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31"/>
    <p:restoredTop sz="64096"/>
  </p:normalViewPr>
  <p:slideViewPr>
    <p:cSldViewPr snapToGrid="0" snapToObjects="1" showGuides="1">
      <p:cViewPr varScale="1">
        <p:scale>
          <a:sx n="181" d="100"/>
          <a:sy n="181" d="100"/>
        </p:scale>
        <p:origin x="3672" y="176"/>
      </p:cViewPr>
      <p:guideLst>
        <p:guide orient="horz" pos="948"/>
        <p:guide pos="264"/>
        <p:guide orient="horz" pos="420"/>
        <p:guide orient="horz" pos="2508"/>
        <p:guide orient="horz" pos="1764"/>
      </p:guideLst>
    </p:cSldViewPr>
  </p:slid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en-US" i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8747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9727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6708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7011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7587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821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9734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2755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8400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2014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7276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7698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877787" y="4085800"/>
            <a:ext cx="5388426" cy="842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6375" y="4828424"/>
            <a:ext cx="1374125" cy="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4572000" y="-328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398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svg"/><Relationship Id="rId21" Type="http://schemas.openxmlformats.org/officeDocument/2006/relationships/image" Target="../media/image29.png"/><Relationship Id="rId42" Type="http://schemas.openxmlformats.org/officeDocument/2006/relationships/image" Target="../media/image50.svg"/><Relationship Id="rId47" Type="http://schemas.openxmlformats.org/officeDocument/2006/relationships/image" Target="../media/image55.png"/><Relationship Id="rId63" Type="http://schemas.openxmlformats.org/officeDocument/2006/relationships/image" Target="../media/image71.png"/><Relationship Id="rId68" Type="http://schemas.openxmlformats.org/officeDocument/2006/relationships/image" Target="../media/image76.png"/><Relationship Id="rId84" Type="http://schemas.openxmlformats.org/officeDocument/2006/relationships/image" Target="../media/image92.png"/><Relationship Id="rId89" Type="http://schemas.openxmlformats.org/officeDocument/2006/relationships/image" Target="../media/image97.svg"/><Relationship Id="rId16" Type="http://schemas.openxmlformats.org/officeDocument/2006/relationships/image" Target="../media/image24.svg"/><Relationship Id="rId11" Type="http://schemas.openxmlformats.org/officeDocument/2006/relationships/image" Target="../media/image19.png"/><Relationship Id="rId32" Type="http://schemas.openxmlformats.org/officeDocument/2006/relationships/image" Target="../media/image40.svg"/><Relationship Id="rId37" Type="http://schemas.openxmlformats.org/officeDocument/2006/relationships/image" Target="../media/image45.png"/><Relationship Id="rId53" Type="http://schemas.openxmlformats.org/officeDocument/2006/relationships/image" Target="../media/image61.png"/><Relationship Id="rId58" Type="http://schemas.openxmlformats.org/officeDocument/2006/relationships/image" Target="../media/image66.svg"/><Relationship Id="rId74" Type="http://schemas.openxmlformats.org/officeDocument/2006/relationships/image" Target="../media/image82.png"/><Relationship Id="rId79" Type="http://schemas.openxmlformats.org/officeDocument/2006/relationships/image" Target="../media/image87.svg"/><Relationship Id="rId5" Type="http://schemas.openxmlformats.org/officeDocument/2006/relationships/image" Target="../media/image13.png"/><Relationship Id="rId90" Type="http://schemas.openxmlformats.org/officeDocument/2006/relationships/image" Target="../media/image98.png"/><Relationship Id="rId95" Type="http://schemas.openxmlformats.org/officeDocument/2006/relationships/image" Target="../media/image103.svg"/><Relationship Id="rId22" Type="http://schemas.openxmlformats.org/officeDocument/2006/relationships/image" Target="../media/image30.svg"/><Relationship Id="rId27" Type="http://schemas.openxmlformats.org/officeDocument/2006/relationships/image" Target="../media/image35.png"/><Relationship Id="rId43" Type="http://schemas.openxmlformats.org/officeDocument/2006/relationships/image" Target="../media/image51.png"/><Relationship Id="rId48" Type="http://schemas.openxmlformats.org/officeDocument/2006/relationships/image" Target="../media/image56.svg"/><Relationship Id="rId64" Type="http://schemas.openxmlformats.org/officeDocument/2006/relationships/image" Target="../media/image72.svg"/><Relationship Id="rId69" Type="http://schemas.openxmlformats.org/officeDocument/2006/relationships/image" Target="../media/image77.svg"/><Relationship Id="rId80" Type="http://schemas.openxmlformats.org/officeDocument/2006/relationships/image" Target="../media/image88.png"/><Relationship Id="rId85" Type="http://schemas.openxmlformats.org/officeDocument/2006/relationships/image" Target="../media/image93.sv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38" Type="http://schemas.openxmlformats.org/officeDocument/2006/relationships/image" Target="../media/image46.svg"/><Relationship Id="rId46" Type="http://schemas.openxmlformats.org/officeDocument/2006/relationships/image" Target="../media/image54.svg"/><Relationship Id="rId59" Type="http://schemas.openxmlformats.org/officeDocument/2006/relationships/image" Target="../media/image67.png"/><Relationship Id="rId67" Type="http://schemas.openxmlformats.org/officeDocument/2006/relationships/image" Target="../media/image75.png"/><Relationship Id="rId20" Type="http://schemas.openxmlformats.org/officeDocument/2006/relationships/image" Target="../media/image28.svg"/><Relationship Id="rId41" Type="http://schemas.openxmlformats.org/officeDocument/2006/relationships/image" Target="../media/image49.png"/><Relationship Id="rId54" Type="http://schemas.openxmlformats.org/officeDocument/2006/relationships/image" Target="../media/image62.svg"/><Relationship Id="rId62" Type="http://schemas.openxmlformats.org/officeDocument/2006/relationships/image" Target="../media/image70.svg"/><Relationship Id="rId70" Type="http://schemas.openxmlformats.org/officeDocument/2006/relationships/image" Target="../media/image78.png"/><Relationship Id="rId75" Type="http://schemas.openxmlformats.org/officeDocument/2006/relationships/image" Target="../media/image83.svg"/><Relationship Id="rId83" Type="http://schemas.openxmlformats.org/officeDocument/2006/relationships/image" Target="../media/image91.svg"/><Relationship Id="rId88" Type="http://schemas.openxmlformats.org/officeDocument/2006/relationships/image" Target="../media/image96.png"/><Relationship Id="rId91" Type="http://schemas.openxmlformats.org/officeDocument/2006/relationships/image" Target="../media/image99.svg"/><Relationship Id="rId9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svg"/><Relationship Id="rId36" Type="http://schemas.openxmlformats.org/officeDocument/2006/relationships/image" Target="../media/image44.svg"/><Relationship Id="rId49" Type="http://schemas.openxmlformats.org/officeDocument/2006/relationships/image" Target="../media/image57.png"/><Relationship Id="rId57" Type="http://schemas.openxmlformats.org/officeDocument/2006/relationships/image" Target="../media/image65.png"/><Relationship Id="rId10" Type="http://schemas.openxmlformats.org/officeDocument/2006/relationships/image" Target="../media/image18.svg"/><Relationship Id="rId31" Type="http://schemas.openxmlformats.org/officeDocument/2006/relationships/image" Target="../media/image39.png"/><Relationship Id="rId44" Type="http://schemas.openxmlformats.org/officeDocument/2006/relationships/image" Target="../media/image52.svg"/><Relationship Id="rId52" Type="http://schemas.openxmlformats.org/officeDocument/2006/relationships/image" Target="../media/image60.svg"/><Relationship Id="rId60" Type="http://schemas.openxmlformats.org/officeDocument/2006/relationships/image" Target="../media/image68.svg"/><Relationship Id="rId65" Type="http://schemas.openxmlformats.org/officeDocument/2006/relationships/image" Target="../media/image73.png"/><Relationship Id="rId73" Type="http://schemas.openxmlformats.org/officeDocument/2006/relationships/image" Target="../media/image81.svg"/><Relationship Id="rId78" Type="http://schemas.openxmlformats.org/officeDocument/2006/relationships/image" Target="../media/image86.png"/><Relationship Id="rId81" Type="http://schemas.openxmlformats.org/officeDocument/2006/relationships/image" Target="../media/image89.svg"/><Relationship Id="rId86" Type="http://schemas.openxmlformats.org/officeDocument/2006/relationships/image" Target="../media/image94.png"/><Relationship Id="rId94" Type="http://schemas.openxmlformats.org/officeDocument/2006/relationships/image" Target="../media/image102.png"/><Relationship Id="rId99" Type="http://schemas.openxmlformats.org/officeDocument/2006/relationships/image" Target="../media/image107.svg"/><Relationship Id="rId101" Type="http://schemas.openxmlformats.org/officeDocument/2006/relationships/image" Target="../media/image109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9" Type="http://schemas.openxmlformats.org/officeDocument/2006/relationships/image" Target="../media/image47.png"/><Relationship Id="rId34" Type="http://schemas.openxmlformats.org/officeDocument/2006/relationships/image" Target="../media/image42.svg"/><Relationship Id="rId50" Type="http://schemas.openxmlformats.org/officeDocument/2006/relationships/image" Target="../media/image58.svg"/><Relationship Id="rId55" Type="http://schemas.openxmlformats.org/officeDocument/2006/relationships/image" Target="../media/image63.png"/><Relationship Id="rId76" Type="http://schemas.openxmlformats.org/officeDocument/2006/relationships/image" Target="../media/image84.png"/><Relationship Id="rId97" Type="http://schemas.openxmlformats.org/officeDocument/2006/relationships/image" Target="../media/image105.svg"/><Relationship Id="rId7" Type="http://schemas.openxmlformats.org/officeDocument/2006/relationships/image" Target="../media/image15.png"/><Relationship Id="rId71" Type="http://schemas.openxmlformats.org/officeDocument/2006/relationships/image" Target="../media/image79.svg"/><Relationship Id="rId92" Type="http://schemas.openxmlformats.org/officeDocument/2006/relationships/image" Target="../media/image100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37.png"/><Relationship Id="rId24" Type="http://schemas.openxmlformats.org/officeDocument/2006/relationships/image" Target="../media/image32.svg"/><Relationship Id="rId40" Type="http://schemas.openxmlformats.org/officeDocument/2006/relationships/image" Target="../media/image48.svg"/><Relationship Id="rId45" Type="http://schemas.openxmlformats.org/officeDocument/2006/relationships/image" Target="../media/image53.png"/><Relationship Id="rId66" Type="http://schemas.openxmlformats.org/officeDocument/2006/relationships/image" Target="../media/image74.svg"/><Relationship Id="rId87" Type="http://schemas.openxmlformats.org/officeDocument/2006/relationships/image" Target="../media/image95.svg"/><Relationship Id="rId61" Type="http://schemas.openxmlformats.org/officeDocument/2006/relationships/image" Target="../media/image69.png"/><Relationship Id="rId82" Type="http://schemas.openxmlformats.org/officeDocument/2006/relationships/image" Target="../media/image90.png"/><Relationship Id="rId19" Type="http://schemas.openxmlformats.org/officeDocument/2006/relationships/image" Target="../media/image27.png"/><Relationship Id="rId14" Type="http://schemas.openxmlformats.org/officeDocument/2006/relationships/image" Target="../media/image22.svg"/><Relationship Id="rId30" Type="http://schemas.openxmlformats.org/officeDocument/2006/relationships/image" Target="../media/image38.svg"/><Relationship Id="rId35" Type="http://schemas.openxmlformats.org/officeDocument/2006/relationships/image" Target="../media/image43.png"/><Relationship Id="rId56" Type="http://schemas.openxmlformats.org/officeDocument/2006/relationships/image" Target="../media/image64.svg"/><Relationship Id="rId77" Type="http://schemas.openxmlformats.org/officeDocument/2006/relationships/image" Target="../media/image85.svg"/><Relationship Id="rId100" Type="http://schemas.openxmlformats.org/officeDocument/2006/relationships/image" Target="../media/image108.png"/><Relationship Id="rId8" Type="http://schemas.openxmlformats.org/officeDocument/2006/relationships/image" Target="../media/image16.svg"/><Relationship Id="rId51" Type="http://schemas.openxmlformats.org/officeDocument/2006/relationships/image" Target="../media/image59.png"/><Relationship Id="rId72" Type="http://schemas.openxmlformats.org/officeDocument/2006/relationships/image" Target="../media/image80.png"/><Relationship Id="rId93" Type="http://schemas.openxmlformats.org/officeDocument/2006/relationships/image" Target="../media/image101.svg"/><Relationship Id="rId98" Type="http://schemas.openxmlformats.org/officeDocument/2006/relationships/image" Target="../media/image106.png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0" y="1697500"/>
            <a:ext cx="9144000" cy="158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-US" sz="2400" dirty="0">
                <a:solidFill>
                  <a:schemeClr val="bg1"/>
                </a:solidFill>
                <a:effectLst/>
                <a:latin typeface="Space Mono" panose="02010509030202000204" pitchFamily="49" charset="77"/>
              </a:rPr>
              <a:t>“A Computer Must Never Make a Management Decision”</a:t>
            </a:r>
            <a:br>
              <a:rPr lang="en-US" sz="2800" i="1" dirty="0">
                <a:solidFill>
                  <a:schemeClr val="bg1">
                    <a:lumMod val="50000"/>
                  </a:schemeClr>
                </a:solidFill>
                <a:effectLst/>
                <a:latin typeface="Space Mono" panose="02010509030202000204" pitchFamily="49" charset="77"/>
              </a:rPr>
            </a:br>
            <a:br>
              <a:rPr lang="en-US" sz="4400" dirty="0">
                <a:solidFill>
                  <a:schemeClr val="bg1">
                    <a:lumMod val="50000"/>
                  </a:schemeClr>
                </a:solidFill>
                <a:effectLst/>
                <a:latin typeface="Space Mono" panose="02010509030202000204" pitchFamily="49" charset="77"/>
              </a:rPr>
            </a:br>
            <a:r>
              <a:rPr lang="en-US" sz="4400" dirty="0">
                <a:effectLst/>
                <a:latin typeface="Space Mono" panose="02010509030202000204" pitchFamily="49" charset="77"/>
              </a:rPr>
              <a:t>Can We Let AI Run Our Infrastructure?</a:t>
            </a:r>
            <a:endParaRPr sz="4400" dirty="0">
              <a:latin typeface="Space Mono" panose="02010509030202000204" pitchFamily="49" charset="77"/>
            </a:endParaRPr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11700" y="3446000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 sz="2500" dirty="0"/>
              <a:t>Marc Stadtherr</a:t>
            </a:r>
            <a:endParaRPr sz="2500" dirty="0"/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7A6D48C-6B56-48B7-90C3-B02626E5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231" y="185197"/>
            <a:ext cx="2753919" cy="4712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488886"/>
            <a:ext cx="8520600" cy="58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de-DE" sz="5000" dirty="0"/>
              <a:t>1979</a:t>
            </a:r>
            <a:br>
              <a:rPr lang="de-DE" dirty="0"/>
            </a:br>
            <a:r>
              <a:rPr lang="de-DE" sz="2800" i="1" dirty="0"/>
              <a:t>(IBM)</a:t>
            </a:r>
            <a:endParaRPr sz="2800" i="1" dirty="0"/>
          </a:p>
        </p:txBody>
      </p:sp>
      <p:pic>
        <p:nvPicPr>
          <p:cNvPr id="1028" name="Picture 4" descr="This is a slide from a 1979 management training deck at IBM. | Amy Webb">
            <a:extLst>
              <a:ext uri="{FF2B5EF4-FFF2-40B4-BE49-F238E27FC236}">
                <a16:creationId xmlns:a16="http://schemas.microsoft.com/office/drawing/2014/main" id="{379B249B-CBCB-A579-E49D-5FF9011DF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709" y="1443789"/>
            <a:ext cx="4489413" cy="328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possibly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wrong</a:t>
            </a:r>
            <a:r>
              <a:rPr lang="de-DE" dirty="0"/>
              <a:t>?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61C34D-D7A5-3D42-F744-F8166AC8F4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42" t="17565" r="28709"/>
          <a:stretch/>
        </p:blipFill>
        <p:spPr>
          <a:xfrm>
            <a:off x="6265329" y="1132273"/>
            <a:ext cx="2479041" cy="3771263"/>
          </a:xfrm>
          <a:prstGeom prst="rect">
            <a:avLst/>
          </a:prstGeom>
        </p:spPr>
      </p:pic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E6BD0C-DEFC-AA89-2E01-B71F541F40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71" t="19507" r="28952"/>
          <a:stretch/>
        </p:blipFill>
        <p:spPr>
          <a:xfrm>
            <a:off x="399630" y="1132274"/>
            <a:ext cx="2427913" cy="37712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F13455-1B50-3594-2A00-31ED5C1F1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760" y="1132274"/>
            <a:ext cx="2970399" cy="377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4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>
              <a:buSzPct val="111111"/>
            </a:pPr>
            <a:r>
              <a:rPr lang="de-DE" dirty="0"/>
              <a:t>Infrastructure </a:t>
            </a:r>
            <a:r>
              <a:rPr lang="de-DE" dirty="0" err="1"/>
              <a:t>Complexity</a:t>
            </a:r>
            <a:r>
              <a:rPr lang="de-DE" dirty="0"/>
              <a:t> </a:t>
            </a:r>
            <a:r>
              <a:rPr lang="de-DE" dirty="0" err="1"/>
              <a:t>Increases</a:t>
            </a:r>
            <a:br>
              <a:rPr lang="de-DE" dirty="0"/>
            </a:br>
            <a:endParaRPr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CDC443F-9EC2-4005-BBE0-9CAD7B2B7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1015" y="1514024"/>
            <a:ext cx="3960587" cy="228231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E2ABB00-E4AC-297D-E0A8-4FED14C01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7972" y="1252638"/>
            <a:ext cx="2514736" cy="251473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7ECB31C-E5AE-3294-900B-06DF8FCBDA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0645" y="1857696"/>
            <a:ext cx="364201" cy="21655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CA23B3F-E95D-0CEB-BEF1-E03F9BA1A3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37321" y="1973280"/>
            <a:ext cx="2080686" cy="120460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6B2A798-A300-CA53-A1D6-7BB204AB9A8F}"/>
              </a:ext>
            </a:extLst>
          </p:cNvPr>
          <p:cNvGrpSpPr/>
          <p:nvPr/>
        </p:nvGrpSpPr>
        <p:grpSpPr>
          <a:xfrm>
            <a:off x="6119952" y="1559239"/>
            <a:ext cx="2015412" cy="1531785"/>
            <a:chOff x="8159936" y="2070206"/>
            <a:chExt cx="2687216" cy="2042380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B855A47-D650-31FF-ABAA-EF997C7F6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742252" y="2070206"/>
              <a:ext cx="1104900" cy="115252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B4B2D8A-F25E-B2BD-3353-CEA0046BA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965121" y="2491149"/>
              <a:ext cx="1114425" cy="115252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266C90A-D119-197F-B225-01D52413B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159936" y="2960061"/>
              <a:ext cx="1104900" cy="1152525"/>
            </a:xfrm>
            <a:prstGeom prst="rect">
              <a:avLst/>
            </a:prstGeom>
          </p:spPr>
        </p:pic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31503248-27A0-9EDE-8315-F94F3B58C0C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62782" y="1042974"/>
            <a:ext cx="2400588" cy="244001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812206B-CE7B-2ECB-54FD-023107D089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681161" y="1284161"/>
            <a:ext cx="1250157" cy="140017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4BA9B8D-F01B-36C6-8DC3-45D688868135}"/>
              </a:ext>
            </a:extLst>
          </p:cNvPr>
          <p:cNvGrpSpPr/>
          <p:nvPr/>
        </p:nvGrpSpPr>
        <p:grpSpPr>
          <a:xfrm>
            <a:off x="1089085" y="2591424"/>
            <a:ext cx="802548" cy="483833"/>
            <a:chOff x="1446431" y="3505498"/>
            <a:chExt cx="863793" cy="520756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6A52B103-F4B6-4C36-CC5B-918951512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446431" y="3505498"/>
              <a:ext cx="863793" cy="520756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33CB97A3-B67B-F1DB-52A2-8E3AA1EFE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584407" y="3581183"/>
              <a:ext cx="584033" cy="340686"/>
            </a:xfrm>
            <a:prstGeom prst="rect">
              <a:avLst/>
            </a:prstGeom>
          </p:spPr>
        </p:pic>
      </p:grpSp>
      <p:pic>
        <p:nvPicPr>
          <p:cNvPr id="18" name="Graphic 17">
            <a:extLst>
              <a:ext uri="{FF2B5EF4-FFF2-40B4-BE49-F238E27FC236}">
                <a16:creationId xmlns:a16="http://schemas.microsoft.com/office/drawing/2014/main" id="{52FC7EC9-B905-6703-9F40-8CF6D50C659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664485" y="2557348"/>
            <a:ext cx="1319817" cy="70957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00F934A-593F-026D-8D0F-FC2E337AB0DB}"/>
              </a:ext>
            </a:extLst>
          </p:cNvPr>
          <p:cNvGrpSpPr/>
          <p:nvPr/>
        </p:nvGrpSpPr>
        <p:grpSpPr>
          <a:xfrm>
            <a:off x="2142716" y="2061631"/>
            <a:ext cx="611862" cy="884737"/>
            <a:chOff x="2856954" y="2782709"/>
            <a:chExt cx="815816" cy="1179649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EFC61461-87E3-1E97-6E1D-220F6A27F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2856954" y="3186113"/>
              <a:ext cx="336373" cy="776245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31260EF5-E944-60BE-D671-9C4BDF835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3092009" y="2782709"/>
              <a:ext cx="580761" cy="567710"/>
            </a:xfrm>
            <a:prstGeom prst="rect">
              <a:avLst/>
            </a:prstGeom>
          </p:spPr>
        </p:pic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AF8D269A-BBD3-CCD7-9109-C8C60B7C8F5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210191" y="1387206"/>
            <a:ext cx="384852" cy="22787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3BD07B3-FD9D-E52B-05DB-33EAA02AE4F7}"/>
              </a:ext>
            </a:extLst>
          </p:cNvPr>
          <p:cNvSpPr txBox="1"/>
          <p:nvPr/>
        </p:nvSpPr>
        <p:spPr>
          <a:xfrm rot="167321">
            <a:off x="2164358" y="1835863"/>
            <a:ext cx="9226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050" kern="1200" dirty="0">
                <a:solidFill>
                  <a:srgbClr val="FFFFFF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Internet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1777D91-51E9-7EEA-7563-B6572236E91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310282" y="3350437"/>
            <a:ext cx="3154305" cy="911677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2E0AB9E-3CB3-9DDE-EE87-DE2665EFA5A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315739" y="2985867"/>
            <a:ext cx="1472646" cy="12486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71B94E3-3917-0632-D56F-C8A433AE88F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881938" y="2442035"/>
            <a:ext cx="380499" cy="22592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58469AD-C2B2-AF60-4F10-E8B9DF427FF4}"/>
              </a:ext>
            </a:extLst>
          </p:cNvPr>
          <p:cNvGrpSpPr/>
          <p:nvPr/>
        </p:nvGrpSpPr>
        <p:grpSpPr>
          <a:xfrm>
            <a:off x="5022322" y="2679052"/>
            <a:ext cx="1782137" cy="1074399"/>
            <a:chOff x="6776736" y="3780401"/>
            <a:chExt cx="1990725" cy="1200150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2BA49691-2D30-2B61-1C0B-724620E1A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6776736" y="3780401"/>
              <a:ext cx="1990725" cy="1200150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4BE1800E-836B-6C7F-DE6B-0B14891A3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7087233" y="3950928"/>
              <a:ext cx="1322401" cy="796831"/>
            </a:xfrm>
            <a:prstGeom prst="rect">
              <a:avLst/>
            </a:prstGeom>
          </p:spPr>
        </p:pic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EDE9E62E-65CA-5C49-7479-90A41E9DEE57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4828819" y="1390254"/>
            <a:ext cx="936769" cy="176749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925EEBB-88EE-35B1-A848-9AEC5D1B0BC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6411113" y="2141085"/>
            <a:ext cx="352233" cy="209436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7BF05931-A1C7-4FCD-28EC-AED5EC88257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6776674" y="2941488"/>
            <a:ext cx="490406" cy="297374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B5FD8E78-E42B-4561-14F9-150562E686E8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7334846" y="2669631"/>
            <a:ext cx="520592" cy="315678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CB7E3424-9B1B-69D1-CCED-2DA13782DEB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7834598" y="2392935"/>
            <a:ext cx="525895" cy="318894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703EBC35-C3EF-52B2-DA4D-DA0A00303449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3378849" y="3431220"/>
            <a:ext cx="2182296" cy="1500625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46D8EAA7-2479-88E5-E053-90872931747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205438" y="3414468"/>
            <a:ext cx="6495" cy="980643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C1541CF3-1DD3-06FB-4B84-FA6FF9B7D4DE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991477" y="3114830"/>
            <a:ext cx="426613" cy="417026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38AF28C8-F765-C1F3-1702-E9437D77F0D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2635737" y="2512815"/>
            <a:ext cx="147860" cy="109225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E331D8AF-57B4-9234-0F97-C847D92792FF}"/>
              </a:ext>
            </a:extLst>
          </p:cNvPr>
          <p:cNvGrpSpPr/>
          <p:nvPr/>
        </p:nvGrpSpPr>
        <p:grpSpPr>
          <a:xfrm>
            <a:off x="950304" y="3811539"/>
            <a:ext cx="2254947" cy="1264199"/>
            <a:chOff x="1267071" y="5082051"/>
            <a:chExt cx="3006595" cy="168559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DE7DEDC-67DB-F01D-8D32-49573A766772}"/>
                </a:ext>
              </a:extLst>
            </p:cNvPr>
            <p:cNvGrpSpPr/>
            <p:nvPr/>
          </p:nvGrpSpPr>
          <p:grpSpPr>
            <a:xfrm>
              <a:off x="1696758" y="5082051"/>
              <a:ext cx="1135832" cy="684760"/>
              <a:chOff x="1865422" y="5153926"/>
              <a:chExt cx="999224" cy="602403"/>
            </a:xfrm>
          </p:grpSpPr>
          <p:pic>
            <p:nvPicPr>
              <p:cNvPr id="50" name="Graphic 49">
                <a:extLst>
                  <a:ext uri="{FF2B5EF4-FFF2-40B4-BE49-F238E27FC236}">
                    <a16:creationId xmlns:a16="http://schemas.microsoft.com/office/drawing/2014/main" id="{64487F69-E9C3-6CC9-78F1-831F54179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1865422" y="5153926"/>
                <a:ext cx="999224" cy="602403"/>
              </a:xfrm>
              <a:prstGeom prst="rect">
                <a:avLst/>
              </a:prstGeom>
            </p:spPr>
          </p:pic>
          <p:pic>
            <p:nvPicPr>
              <p:cNvPr id="51" name="Graphic 50">
                <a:extLst>
                  <a:ext uri="{FF2B5EF4-FFF2-40B4-BE49-F238E27FC236}">
                    <a16:creationId xmlns:a16="http://schemas.microsoft.com/office/drawing/2014/main" id="{151A4B63-8CBC-76A7-01F7-5ACA53F35D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96DAC541-7B7A-43D3-8B79-37D633B846F1}">
                    <asvg:svgBlip xmlns:asvg="http://schemas.microsoft.com/office/drawing/2016/SVG/main" r:embed="rId60"/>
                  </a:ext>
                </a:extLst>
              </a:blip>
              <a:stretch>
                <a:fillRect/>
              </a:stretch>
            </p:blipFill>
            <p:spPr>
              <a:xfrm>
                <a:off x="1942813" y="5190855"/>
                <a:ext cx="817562" cy="489250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1840070-051C-DEAA-1B3C-EEE62E7C6707}"/>
                </a:ext>
              </a:extLst>
            </p:cNvPr>
            <p:cNvGrpSpPr/>
            <p:nvPr/>
          </p:nvGrpSpPr>
          <p:grpSpPr>
            <a:xfrm>
              <a:off x="1267071" y="5307691"/>
              <a:ext cx="1217848" cy="734206"/>
              <a:chOff x="1244481" y="5336401"/>
              <a:chExt cx="1054235" cy="635568"/>
            </a:xfrm>
          </p:grpSpPr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BAC8D627-C08C-E9C4-D9C8-144B1D645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1244481" y="5336401"/>
                <a:ext cx="1054235" cy="635568"/>
              </a:xfrm>
              <a:prstGeom prst="rect">
                <a:avLst/>
              </a:prstGeom>
            </p:spPr>
          </p:pic>
          <p:pic>
            <p:nvPicPr>
              <p:cNvPr id="49" name="Graphic 48">
                <a:extLst>
                  <a:ext uri="{FF2B5EF4-FFF2-40B4-BE49-F238E27FC236}">
                    <a16:creationId xmlns:a16="http://schemas.microsoft.com/office/drawing/2014/main" id="{34DF1EFD-CE55-84C6-91EE-9175BB3BEC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96DAC541-7B7A-43D3-8B79-37D633B846F1}">
                    <asvg:svgBlip xmlns:asvg="http://schemas.microsoft.com/office/drawing/2016/SVG/main" r:embed="rId62"/>
                  </a:ext>
                </a:extLst>
              </a:blip>
              <a:stretch>
                <a:fillRect/>
              </a:stretch>
            </p:blipFill>
            <p:spPr>
              <a:xfrm>
                <a:off x="1362646" y="5393461"/>
                <a:ext cx="761429" cy="462949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E1C1998-2230-D3DD-EC2E-29CBC5E8F4AF}"/>
                </a:ext>
              </a:extLst>
            </p:cNvPr>
            <p:cNvGrpSpPr/>
            <p:nvPr/>
          </p:nvGrpSpPr>
          <p:grpSpPr>
            <a:xfrm>
              <a:off x="3005144" y="5856038"/>
              <a:ext cx="1268522" cy="764754"/>
              <a:chOff x="3268612" y="6037142"/>
              <a:chExt cx="1044666" cy="629798"/>
            </a:xfrm>
          </p:grpSpPr>
          <p:pic>
            <p:nvPicPr>
              <p:cNvPr id="46" name="Graphic 45">
                <a:extLst>
                  <a:ext uri="{FF2B5EF4-FFF2-40B4-BE49-F238E27FC236}">
                    <a16:creationId xmlns:a16="http://schemas.microsoft.com/office/drawing/2014/main" id="{96C14EC7-848D-AAF4-162F-17CF7404A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268612" y="6037142"/>
                <a:ext cx="1044666" cy="629798"/>
              </a:xfrm>
              <a:prstGeom prst="rect">
                <a:avLst/>
              </a:prstGeom>
            </p:spPr>
          </p:pic>
          <p:pic>
            <p:nvPicPr>
              <p:cNvPr id="47" name="Graphic 46">
                <a:extLst>
                  <a:ext uri="{FF2B5EF4-FFF2-40B4-BE49-F238E27FC236}">
                    <a16:creationId xmlns:a16="http://schemas.microsoft.com/office/drawing/2014/main" id="{AD4CDD14-FE52-BD92-92F4-0A5F325668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96DAC541-7B7A-43D3-8B79-37D633B846F1}">
                    <asvg:svgBlip xmlns:asvg="http://schemas.microsoft.com/office/drawing/2016/SVG/main" r:embed="rId64"/>
                  </a:ext>
                </a:extLst>
              </a:blip>
              <a:stretch>
                <a:fillRect/>
              </a:stretch>
            </p:blipFill>
            <p:spPr>
              <a:xfrm>
                <a:off x="3352526" y="6082098"/>
                <a:ext cx="849122" cy="505583"/>
              </a:xfrm>
              <a:prstGeom prst="rect">
                <a:avLst/>
              </a:prstGeom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07FF7B7-66BE-55A1-D4EA-36B5558B7D13}"/>
                </a:ext>
              </a:extLst>
            </p:cNvPr>
            <p:cNvGrpSpPr/>
            <p:nvPr/>
          </p:nvGrpSpPr>
          <p:grpSpPr>
            <a:xfrm>
              <a:off x="2523903" y="6022974"/>
              <a:ext cx="1235214" cy="744675"/>
              <a:chOff x="2560533" y="6146249"/>
              <a:chExt cx="1054235" cy="635568"/>
            </a:xfrm>
          </p:grpSpPr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94A5559B-9159-729E-A06A-156A13B3A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2560533" y="6146249"/>
                <a:ext cx="1054235" cy="635568"/>
              </a:xfrm>
              <a:prstGeom prst="rect">
                <a:avLst/>
              </a:prstGeom>
            </p:spPr>
          </p:pic>
          <p:pic>
            <p:nvPicPr>
              <p:cNvPr id="45" name="Graphic 44">
                <a:extLst>
                  <a:ext uri="{FF2B5EF4-FFF2-40B4-BE49-F238E27FC236}">
                    <a16:creationId xmlns:a16="http://schemas.microsoft.com/office/drawing/2014/main" id="{4759D80E-7A43-A7B9-05C2-0A3864716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96DAC541-7B7A-43D3-8B79-37D633B846F1}">
                    <asvg:svgBlip xmlns:asvg="http://schemas.microsoft.com/office/drawing/2016/SVG/main" r:embed="rId66"/>
                  </a:ext>
                </a:extLst>
              </a:blip>
              <a:stretch>
                <a:fillRect/>
              </a:stretch>
            </p:blipFill>
            <p:spPr>
              <a:xfrm>
                <a:off x="2684587" y="6208810"/>
                <a:ext cx="806128" cy="471880"/>
              </a:xfrm>
              <a:prstGeom prst="rect">
                <a:avLst/>
              </a:prstGeom>
            </p:spPr>
          </p:pic>
        </p:grp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028E303F-BB5F-812D-5D7B-C14DBA0DFA40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80" y="1366101"/>
            <a:ext cx="532431" cy="532431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6DE245E5-59D3-BFD1-A48F-5D2C55F78254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3035440" y="2280510"/>
            <a:ext cx="1135857" cy="714375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BAB45035-4563-D1D6-E578-AD041FB618DF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156185" y="3200818"/>
            <a:ext cx="571706" cy="514536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9AD658A5-92F9-344F-2D1E-3B2E7347F8EC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3841847" y="979270"/>
            <a:ext cx="1057560" cy="968189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3C813CA4-C5D9-A604-F4DB-4582554E14B6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3644685" y="1412332"/>
            <a:ext cx="763687" cy="574911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A347C2B2-99E7-4D4E-90C2-9D8C6BF226E6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928600" y="1755637"/>
            <a:ext cx="571500" cy="37147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16565DEE-1848-9505-F314-38BD193E667B}"/>
              </a:ext>
            </a:extLst>
          </p:cNvPr>
          <p:cNvGrpSpPr/>
          <p:nvPr/>
        </p:nvGrpSpPr>
        <p:grpSpPr>
          <a:xfrm>
            <a:off x="2642760" y="4124475"/>
            <a:ext cx="1347448" cy="966347"/>
            <a:chOff x="3523679" y="5499300"/>
            <a:chExt cx="1796597" cy="1288462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30CCD544-D50D-6787-9320-E0322D46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3523679" y="5499300"/>
              <a:ext cx="581078" cy="522970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A6352678-804E-6928-B859-31769F080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3935923" y="5775657"/>
              <a:ext cx="581078" cy="522970"/>
            </a:xfrm>
            <a:prstGeom prst="rect">
              <a:avLst/>
            </a:prstGeom>
          </p:spPr>
        </p:pic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D0ED70A-27CC-A56E-AF3D-E83E158B3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4339972" y="6026531"/>
              <a:ext cx="581078" cy="522970"/>
            </a:xfrm>
            <a:prstGeom prst="rect">
              <a:avLst/>
            </a:prstGeom>
          </p:spPr>
        </p:pic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06C2F36E-F287-D399-1838-367DF1CD8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4739198" y="6264792"/>
              <a:ext cx="581078" cy="522970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F29796CE-7A94-1FBE-67A2-CAE6DFF66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4569079" y="5768640"/>
              <a:ext cx="412849" cy="371564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09A1F7D9-99B2-A75B-7AA7-5831ABF5D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/>
            </a:stretch>
          </p:blipFill>
          <p:spPr>
            <a:xfrm>
              <a:off x="4860963" y="5951376"/>
              <a:ext cx="412849" cy="371564"/>
            </a:xfrm>
            <a:prstGeom prst="rect">
              <a:avLst/>
            </a:prstGeom>
          </p:spPr>
        </p:pic>
      </p:grpSp>
      <p:pic>
        <p:nvPicPr>
          <p:cNvPr id="65" name="Graphic 64">
            <a:extLst>
              <a:ext uri="{FF2B5EF4-FFF2-40B4-BE49-F238E27FC236}">
                <a16:creationId xmlns:a16="http://schemas.microsoft.com/office/drawing/2014/main" id="{97DA79BF-5F8D-6BDB-CEBA-8D532979DF1C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2837464" y="3019240"/>
            <a:ext cx="735571" cy="772121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4003032A-020E-FEFA-66CD-DFC9785EF893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747797" y="926615"/>
            <a:ext cx="845611" cy="688044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AEFB0EE-138D-FD80-E840-900A827D669F}"/>
              </a:ext>
            </a:extLst>
          </p:cNvPr>
          <p:cNvGrpSpPr/>
          <p:nvPr/>
        </p:nvGrpSpPr>
        <p:grpSpPr>
          <a:xfrm>
            <a:off x="4148446" y="3619570"/>
            <a:ext cx="869324" cy="640512"/>
            <a:chOff x="5607836" y="4937741"/>
            <a:chExt cx="1159098" cy="854015"/>
          </a:xfrm>
        </p:grpSpPr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E5AC4335-3FC3-7B36-2930-84AC361A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/>
            </a:stretch>
          </p:blipFill>
          <p:spPr>
            <a:xfrm>
              <a:off x="6495839" y="5402793"/>
              <a:ext cx="271095" cy="388963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839D1C45-D03B-159F-5983-F0C7C65D5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/>
            </a:stretch>
          </p:blipFill>
          <p:spPr>
            <a:xfrm>
              <a:off x="5607836" y="4937741"/>
              <a:ext cx="259309" cy="388964"/>
            </a:xfrm>
            <a:prstGeom prst="rect">
              <a:avLst/>
            </a:prstGeom>
          </p:spPr>
        </p:pic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C79AB97E-C8C8-FB2F-4DAE-997A97BE9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/>
            </a:stretch>
          </p:blipFill>
          <p:spPr>
            <a:xfrm>
              <a:off x="5873854" y="5047304"/>
              <a:ext cx="266248" cy="424325"/>
            </a:xfrm>
            <a:prstGeom prst="rect">
              <a:avLst/>
            </a:prstGeom>
          </p:spPr>
        </p:pic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3DAC481A-6807-EB55-9516-12C3A4109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/>
            </a:stretch>
          </p:blipFill>
          <p:spPr>
            <a:xfrm>
              <a:off x="6178616" y="5236252"/>
              <a:ext cx="259309" cy="400750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D167933-2E45-78FF-D5CC-6AD707DA7C58}"/>
              </a:ext>
            </a:extLst>
          </p:cNvPr>
          <p:cNvGrpSpPr/>
          <p:nvPr/>
        </p:nvGrpSpPr>
        <p:grpSpPr>
          <a:xfrm>
            <a:off x="4662246" y="2986687"/>
            <a:ext cx="707232" cy="973192"/>
            <a:chOff x="6310778" y="4060526"/>
            <a:chExt cx="942975" cy="1297589"/>
          </a:xfrm>
        </p:grpSpPr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95357EEE-65A1-484B-76DB-6570EAC5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0">
              <a:extLst>
                <a:ext uri="{96DAC541-7B7A-43D3-8B79-37D633B846F1}">
                  <asvg:svgBlip xmlns:asvg="http://schemas.microsoft.com/office/drawing/2016/SVG/main" r:embed="rId91"/>
                </a:ext>
              </a:extLst>
            </a:blip>
            <a:stretch>
              <a:fillRect/>
            </a:stretch>
          </p:blipFill>
          <p:spPr>
            <a:xfrm>
              <a:off x="6313108" y="4320071"/>
              <a:ext cx="853361" cy="1038044"/>
            </a:xfrm>
            <a:prstGeom prst="rect">
              <a:avLst/>
            </a:prstGeom>
          </p:spPr>
        </p:pic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0F92E2EB-CDFA-AC9D-F772-0E41F9275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3"/>
                </a:ext>
              </a:extLst>
            </a:blip>
            <a:stretch>
              <a:fillRect/>
            </a:stretch>
          </p:blipFill>
          <p:spPr>
            <a:xfrm>
              <a:off x="6310778" y="4060526"/>
              <a:ext cx="942975" cy="552450"/>
            </a:xfrm>
            <a:prstGeom prst="rect">
              <a:avLst/>
            </a:prstGeom>
          </p:spPr>
        </p:pic>
      </p:grpSp>
      <p:pic>
        <p:nvPicPr>
          <p:cNvPr id="75" name="Graphic 74">
            <a:extLst>
              <a:ext uri="{FF2B5EF4-FFF2-40B4-BE49-F238E27FC236}">
                <a16:creationId xmlns:a16="http://schemas.microsoft.com/office/drawing/2014/main" id="{3DF2FA5D-50D6-7846-4B3F-3E9DD046A0C8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5580171" y="1566051"/>
            <a:ext cx="314325" cy="957263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D0F04D6A-1F43-3564-F097-0ED14C74B7C9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084488" y="1179913"/>
            <a:ext cx="314325" cy="957263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4586FE91-E02C-68E2-C4FC-A79DCA3FFCDE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6619511" y="890451"/>
            <a:ext cx="314325" cy="957263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2FC5D6BD-91D4-8705-027D-E41543CC6209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7266132" y="2560637"/>
            <a:ext cx="314325" cy="957263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6C05B64B-892B-4108-C3DC-AB20CC7A629B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7831394" y="2250797"/>
            <a:ext cx="314325" cy="957263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8AFE2370-D296-6475-DFF4-CDFC41E175BA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8334636" y="1965972"/>
            <a:ext cx="314325" cy="95726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5603CF04-4BAD-8BDE-7F08-AA92226C3039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276873" y="2744979"/>
            <a:ext cx="874394" cy="865986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849ABEAD-6103-BB26-5C49-7C4343900F4C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560237" y="3515877"/>
            <a:ext cx="957263" cy="664369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51D25C53-5801-0EF3-188A-2471E54C717D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2220293" y="3666981"/>
            <a:ext cx="361746" cy="63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9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The </a:t>
            </a:r>
            <a:r>
              <a:rPr lang="de-DE" dirty="0" err="1"/>
              <a:t>Complexity</a:t>
            </a:r>
            <a:r>
              <a:rPr lang="de-DE" dirty="0"/>
              <a:t> </a:t>
            </a:r>
            <a:r>
              <a:rPr lang="de-DE" dirty="0" err="1"/>
              <a:t>Ceiling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8118B-89B9-625F-6A42-75AEB6B22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15" y="964251"/>
            <a:ext cx="7244224" cy="38564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1CEE50-7F2C-6819-00B6-341A7B1F77FC}"/>
              </a:ext>
            </a:extLst>
          </p:cNvPr>
          <p:cNvSpPr txBox="1"/>
          <p:nvPr/>
        </p:nvSpPr>
        <p:spPr>
          <a:xfrm>
            <a:off x="3208549" y="4653097"/>
            <a:ext cx="2898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00"/>
              </a:buClr>
              <a:buSzPct val="111111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US" sz="1700" dirty="0"/>
              <a:t>Time / Scale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20B8DB-02E6-78AC-0983-B19835252F9E}"/>
              </a:ext>
            </a:extLst>
          </p:cNvPr>
          <p:cNvSpPr txBox="1"/>
          <p:nvPr/>
        </p:nvSpPr>
        <p:spPr>
          <a:xfrm rot="16200000">
            <a:off x="-692576" y="2590198"/>
            <a:ext cx="289812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00"/>
              </a:buClr>
              <a:buSzPct val="111111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US" sz="1700" dirty="0"/>
              <a:t>Operational Demand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D7E577-A09E-1DCA-C67D-C64080B93B71}"/>
              </a:ext>
            </a:extLst>
          </p:cNvPr>
          <p:cNvSpPr txBox="1"/>
          <p:nvPr/>
        </p:nvSpPr>
        <p:spPr>
          <a:xfrm rot="20119743">
            <a:off x="3592935" y="2124890"/>
            <a:ext cx="37015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00"/>
              </a:buClr>
              <a:buSzPct val="111111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US" sz="1700" dirty="0"/>
              <a:t>Infrastructure Complexity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7857ED-A335-719F-FAE6-A92495B2A2D0}"/>
              </a:ext>
            </a:extLst>
          </p:cNvPr>
          <p:cNvSpPr txBox="1"/>
          <p:nvPr/>
        </p:nvSpPr>
        <p:spPr>
          <a:xfrm>
            <a:off x="3921666" y="3516322"/>
            <a:ext cx="37015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00"/>
              </a:buClr>
              <a:buSzPct val="111111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US" sz="1700" dirty="0">
                <a:solidFill>
                  <a:schemeClr val="bg1"/>
                </a:solidFill>
              </a:rPr>
              <a:t>Human Operational Capacity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4DC59C5-65EA-F638-E0DA-EEA3AC4137BD}"/>
              </a:ext>
            </a:extLst>
          </p:cNvPr>
          <p:cNvCxnSpPr/>
          <p:nvPr/>
        </p:nvCxnSpPr>
        <p:spPr>
          <a:xfrm flipH="1">
            <a:off x="7051249" y="2337847"/>
            <a:ext cx="716438" cy="23390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F1A2D00-3B57-7BCF-792D-DB47F5F69AAA}"/>
              </a:ext>
            </a:extLst>
          </p:cNvPr>
          <p:cNvSpPr txBox="1"/>
          <p:nvPr/>
        </p:nvSpPr>
        <p:spPr>
          <a:xfrm>
            <a:off x="7809239" y="1911563"/>
            <a:ext cx="129545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00"/>
              </a:buClr>
              <a:buSzPct val="111111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US" sz="2000" dirty="0"/>
              <a:t>Failure Gap</a:t>
            </a:r>
          </a:p>
        </p:txBody>
      </p:sp>
    </p:spTree>
    <p:extLst>
      <p:ext uri="{BB962C8B-B14F-4D97-AF65-F5344CB8AC3E}">
        <p14:creationId xmlns:p14="http://schemas.microsoft.com/office/powerpoint/2010/main" val="111554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DBC0981-E846-B5FA-CFD1-B4BA7BC1B60E}"/>
              </a:ext>
            </a:extLst>
          </p:cNvPr>
          <p:cNvCxnSpPr/>
          <p:nvPr/>
        </p:nvCxnSpPr>
        <p:spPr>
          <a:xfrm>
            <a:off x="2474538" y="1665218"/>
            <a:ext cx="0" cy="2787232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77E4CCE-0B48-47FA-A586-740887969B2C}"/>
              </a:ext>
            </a:extLst>
          </p:cNvPr>
          <p:cNvCxnSpPr/>
          <p:nvPr/>
        </p:nvCxnSpPr>
        <p:spPr>
          <a:xfrm>
            <a:off x="4566452" y="1665218"/>
            <a:ext cx="0" cy="2787232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E17E0DB-53B4-E92E-71AF-012A5791487D}"/>
              </a:ext>
            </a:extLst>
          </p:cNvPr>
          <p:cNvCxnSpPr/>
          <p:nvPr/>
        </p:nvCxnSpPr>
        <p:spPr>
          <a:xfrm>
            <a:off x="6633207" y="1662550"/>
            <a:ext cx="0" cy="2787232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Reality on </a:t>
            </a:r>
            <a:r>
              <a:rPr lang="de-DE" dirty="0" err="1"/>
              <a:t>the</a:t>
            </a:r>
            <a:r>
              <a:rPr lang="de-DE" dirty="0"/>
              <a:t> Ground</a:t>
            </a:r>
            <a:endParaRPr dirty="0"/>
          </a:p>
        </p:txBody>
      </p:sp>
      <p:grpSp>
        <p:nvGrpSpPr>
          <p:cNvPr id="30" name="Group 11">
            <a:extLst>
              <a:ext uri="{FF2B5EF4-FFF2-40B4-BE49-F238E27FC236}">
                <a16:creationId xmlns:a16="http://schemas.microsoft.com/office/drawing/2014/main" id="{9FCF2074-C573-2EF6-FFF7-36243C26284A}"/>
              </a:ext>
            </a:extLst>
          </p:cNvPr>
          <p:cNvGrpSpPr/>
          <p:nvPr/>
        </p:nvGrpSpPr>
        <p:grpSpPr>
          <a:xfrm>
            <a:off x="615349" y="1663407"/>
            <a:ext cx="1753334" cy="2976836"/>
            <a:chOff x="-2" y="-28575"/>
            <a:chExt cx="9400002" cy="10413051"/>
          </a:xfrm>
        </p:grpSpPr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C1BF4539-FE5C-B663-F34D-0530C823008A}"/>
                </a:ext>
              </a:extLst>
            </p:cNvPr>
            <p:cNvSpPr txBox="1"/>
            <p:nvPr/>
          </p:nvSpPr>
          <p:spPr>
            <a:xfrm>
              <a:off x="-2" y="2847754"/>
              <a:ext cx="9400002" cy="75367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Change cycles depend on scarce experts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Manual workflows slow delivery</a:t>
              </a:r>
            </a:p>
            <a:p>
              <a:pPr marL="129547" lvl="1">
                <a:lnSpc>
                  <a:spcPts val="1439"/>
                </a:lnSpc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Operational overhead limits strategic work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654A3066-147A-AD01-2F47-F0E81349C48A}"/>
                </a:ext>
              </a:extLst>
            </p:cNvPr>
            <p:cNvSpPr txBox="1"/>
            <p:nvPr/>
          </p:nvSpPr>
          <p:spPr>
            <a:xfrm>
              <a:off x="3" y="-28575"/>
              <a:ext cx="8213613" cy="1704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20"/>
                </a:lnSpc>
              </a:pPr>
              <a:r>
                <a:rPr lang="en-US" sz="1600" b="1" spc="68" dirty="0">
                  <a:solidFill>
                    <a:srgbClr val="FFFF00"/>
                  </a:solidFill>
                  <a:latin typeface="Space Mono" panose="02010509030202000204" pitchFamily="49" charset="77"/>
                  <a:ea typeface="Helvetica Bold"/>
                  <a:cs typeface="Helvetica Bold"/>
                  <a:sym typeface="Helvetica Bold"/>
                </a:rPr>
                <a:t>Operational </a:t>
              </a:r>
              <a:br>
                <a:rPr lang="en-US" sz="1600" b="1" spc="68" dirty="0">
                  <a:solidFill>
                    <a:srgbClr val="FFFF00"/>
                  </a:solidFill>
                  <a:latin typeface="Space Mono" panose="02010509030202000204" pitchFamily="49" charset="77"/>
                  <a:ea typeface="Helvetica Bold"/>
                  <a:cs typeface="Helvetica Bold"/>
                  <a:sym typeface="Helvetica Bold"/>
                </a:rPr>
              </a:br>
              <a:r>
                <a:rPr lang="en-US" sz="1600" b="1" spc="68" dirty="0">
                  <a:solidFill>
                    <a:srgbClr val="FFFF00"/>
                  </a:solidFill>
                  <a:latin typeface="Space Mono" panose="02010509030202000204" pitchFamily="49" charset="77"/>
                  <a:ea typeface="Helvetica Bold"/>
                  <a:cs typeface="Helvetica Bold"/>
                  <a:sym typeface="Helvetica Bold"/>
                </a:rPr>
                <a:t>Drag</a:t>
              </a:r>
            </a:p>
          </p:txBody>
        </p:sp>
      </p:grpSp>
      <p:grpSp>
        <p:nvGrpSpPr>
          <p:cNvPr id="36" name="Group 11">
            <a:extLst>
              <a:ext uri="{FF2B5EF4-FFF2-40B4-BE49-F238E27FC236}">
                <a16:creationId xmlns:a16="http://schemas.microsoft.com/office/drawing/2014/main" id="{827366E3-4E5B-1517-EB32-57C569D1AB11}"/>
              </a:ext>
            </a:extLst>
          </p:cNvPr>
          <p:cNvGrpSpPr/>
          <p:nvPr/>
        </p:nvGrpSpPr>
        <p:grpSpPr>
          <a:xfrm>
            <a:off x="2632947" y="1663406"/>
            <a:ext cx="1753334" cy="2797300"/>
            <a:chOff x="-2" y="-28575"/>
            <a:chExt cx="9400002" cy="9785031"/>
          </a:xfrm>
        </p:grpSpPr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id="{849212C4-0741-888B-3244-2D38B01AA3D2}"/>
                </a:ext>
              </a:extLst>
            </p:cNvPr>
            <p:cNvSpPr txBox="1"/>
            <p:nvPr/>
          </p:nvSpPr>
          <p:spPr>
            <a:xfrm>
              <a:off x="-2" y="2847755"/>
              <a:ext cx="9400002" cy="6908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Siloed tools, no shared catalog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Inconsistent outcomes across teams</a:t>
              </a:r>
            </a:p>
            <a:p>
              <a:pPr marL="129547" lvl="1">
                <a:lnSpc>
                  <a:spcPts val="1439"/>
                </a:lnSpc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No unified model or visibility</a:t>
              </a:r>
            </a:p>
          </p:txBody>
        </p:sp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id="{5684380E-6553-A74E-1F99-5B114BA02748}"/>
                </a:ext>
              </a:extLst>
            </p:cNvPr>
            <p:cNvSpPr txBox="1"/>
            <p:nvPr/>
          </p:nvSpPr>
          <p:spPr>
            <a:xfrm>
              <a:off x="3" y="-28575"/>
              <a:ext cx="8213613" cy="34092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20"/>
                </a:lnSpc>
              </a:pPr>
              <a:r>
                <a:rPr lang="en-US" sz="1600" b="1" spc="68" dirty="0">
                  <a:solidFill>
                    <a:srgbClr val="FFFF00"/>
                  </a:solidFill>
                  <a:latin typeface="Space Mono" panose="02010509030202000204" pitchFamily="49" charset="77"/>
                  <a:ea typeface="Helvetica Bold"/>
                  <a:cs typeface="Helvetica Bold"/>
                  <a:sym typeface="Helvetica Bold"/>
                </a:rPr>
                <a:t>Fragmented Automation</a:t>
              </a:r>
            </a:p>
            <a:p>
              <a:pPr>
                <a:lnSpc>
                  <a:spcPts val="1920"/>
                </a:lnSpc>
              </a:pPr>
              <a:endParaRPr lang="en-US" sz="1600" b="1" spc="68" dirty="0">
                <a:solidFill>
                  <a:srgbClr val="FFFF00"/>
                </a:solidFill>
                <a:latin typeface="Space Mono" panose="02010509030202000204" pitchFamily="49" charset="77"/>
                <a:ea typeface="Helvetica Bold"/>
                <a:cs typeface="Helvetica Bold"/>
                <a:sym typeface="Helvetica Bold"/>
              </a:endParaRPr>
            </a:p>
            <a:p>
              <a:pPr>
                <a:lnSpc>
                  <a:spcPts val="1920"/>
                </a:lnSpc>
              </a:pPr>
              <a:endParaRPr lang="en-US" sz="1600" b="1" spc="68" dirty="0">
                <a:solidFill>
                  <a:srgbClr val="FFFF00"/>
                </a:solidFill>
                <a:latin typeface="Space Mono" panose="02010509030202000204" pitchFamily="49" charset="77"/>
                <a:ea typeface="Helvetica Bold"/>
                <a:cs typeface="Helvetica Bold"/>
                <a:sym typeface="Helvetica Bold"/>
              </a:endParaRPr>
            </a:p>
          </p:txBody>
        </p:sp>
      </p:grpSp>
      <p:grpSp>
        <p:nvGrpSpPr>
          <p:cNvPr id="39" name="Group 11">
            <a:extLst>
              <a:ext uri="{FF2B5EF4-FFF2-40B4-BE49-F238E27FC236}">
                <a16:creationId xmlns:a16="http://schemas.microsoft.com/office/drawing/2014/main" id="{7D58A4D4-0F80-048A-813B-C736B8676419}"/>
              </a:ext>
            </a:extLst>
          </p:cNvPr>
          <p:cNvGrpSpPr/>
          <p:nvPr/>
        </p:nvGrpSpPr>
        <p:grpSpPr>
          <a:xfrm>
            <a:off x="4681425" y="1663407"/>
            <a:ext cx="1753334" cy="2797300"/>
            <a:chOff x="-2" y="-28575"/>
            <a:chExt cx="9400002" cy="9785030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id="{83F0CDC4-444D-BEFB-C477-C4F698D9D99E}"/>
                </a:ext>
              </a:extLst>
            </p:cNvPr>
            <p:cNvSpPr txBox="1"/>
            <p:nvPr/>
          </p:nvSpPr>
          <p:spPr>
            <a:xfrm>
              <a:off x="-2" y="2847754"/>
              <a:ext cx="9400002" cy="6908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Config drift without enforcement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Manual checks happen too late</a:t>
              </a:r>
            </a:p>
            <a:p>
              <a:pPr marL="129547" lvl="1">
                <a:lnSpc>
                  <a:spcPts val="1439"/>
                </a:lnSpc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Approvals and policies are fragmented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41" name="TextBox 16">
              <a:extLst>
                <a:ext uri="{FF2B5EF4-FFF2-40B4-BE49-F238E27FC236}">
                  <a16:creationId xmlns:a16="http://schemas.microsoft.com/office/drawing/2014/main" id="{7D8922F2-D60B-8344-8511-3F9F4F651FCA}"/>
                </a:ext>
              </a:extLst>
            </p:cNvPr>
            <p:cNvSpPr txBox="1"/>
            <p:nvPr/>
          </p:nvSpPr>
          <p:spPr>
            <a:xfrm>
              <a:off x="3" y="-28575"/>
              <a:ext cx="8213613" cy="34092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20"/>
                </a:lnSpc>
              </a:pPr>
              <a:r>
                <a:rPr lang="en-US" sz="1600" b="1" spc="68" dirty="0">
                  <a:solidFill>
                    <a:srgbClr val="FFFF00"/>
                  </a:solidFill>
                  <a:latin typeface="Space Mono" panose="02010509030202000204" pitchFamily="49" charset="77"/>
                  <a:ea typeface="Helvetica Bold"/>
                  <a:cs typeface="Helvetica Bold"/>
                  <a:sym typeface="Helvetica Bold"/>
                </a:rPr>
                <a:t>Broken Governance</a:t>
              </a:r>
            </a:p>
            <a:p>
              <a:pPr>
                <a:lnSpc>
                  <a:spcPts val="1920"/>
                </a:lnSpc>
              </a:pPr>
              <a:endParaRPr lang="en-US" sz="1600" b="1" spc="68" dirty="0">
                <a:solidFill>
                  <a:srgbClr val="FFFF00"/>
                </a:solidFill>
                <a:latin typeface="Space Mono" panose="02010509030202000204" pitchFamily="49" charset="77"/>
                <a:ea typeface="Helvetica Bold"/>
                <a:cs typeface="Helvetica Bold"/>
                <a:sym typeface="Helvetica Bold"/>
              </a:endParaRPr>
            </a:p>
            <a:p>
              <a:pPr>
                <a:lnSpc>
                  <a:spcPts val="1920"/>
                </a:lnSpc>
              </a:pPr>
              <a:endParaRPr lang="en-US" sz="1600" b="1" spc="68" dirty="0">
                <a:solidFill>
                  <a:srgbClr val="FFFF00"/>
                </a:solidFill>
                <a:latin typeface="Space Mono" panose="02010509030202000204" pitchFamily="49" charset="77"/>
                <a:ea typeface="Helvetica Bold"/>
                <a:cs typeface="Helvetica Bold"/>
                <a:sym typeface="Helvetica Bold"/>
              </a:endParaRPr>
            </a:p>
          </p:txBody>
        </p:sp>
      </p:grpSp>
      <p:grpSp>
        <p:nvGrpSpPr>
          <p:cNvPr id="42" name="Group 11">
            <a:extLst>
              <a:ext uri="{FF2B5EF4-FFF2-40B4-BE49-F238E27FC236}">
                <a16:creationId xmlns:a16="http://schemas.microsoft.com/office/drawing/2014/main" id="{2778688C-D187-35B6-1C99-8CE840E679B6}"/>
              </a:ext>
            </a:extLst>
          </p:cNvPr>
          <p:cNvGrpSpPr/>
          <p:nvPr/>
        </p:nvGrpSpPr>
        <p:grpSpPr>
          <a:xfrm>
            <a:off x="6729904" y="1663407"/>
            <a:ext cx="1753334" cy="2797300"/>
            <a:chOff x="-2" y="-28575"/>
            <a:chExt cx="9400002" cy="9785031"/>
          </a:xfrm>
        </p:grpSpPr>
        <p:sp>
          <p:nvSpPr>
            <p:cNvPr id="43" name="TextBox 15">
              <a:extLst>
                <a:ext uri="{FF2B5EF4-FFF2-40B4-BE49-F238E27FC236}">
                  <a16:creationId xmlns:a16="http://schemas.microsoft.com/office/drawing/2014/main" id="{646F1600-EF09-1153-0A13-C543459954B6}"/>
                </a:ext>
              </a:extLst>
            </p:cNvPr>
            <p:cNvSpPr txBox="1"/>
            <p:nvPr/>
          </p:nvSpPr>
          <p:spPr>
            <a:xfrm>
              <a:off x="-2" y="2847755"/>
              <a:ext cx="9400002" cy="6908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AI needs governed infrastructure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No unified data model </a:t>
              </a:r>
            </a:p>
            <a:p>
              <a:pPr marL="129547" lvl="1">
                <a:lnSpc>
                  <a:spcPts val="1439"/>
                </a:lnSpc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Space Mono" panose="02010509030202000204" pitchFamily="49" charset="77"/>
                  <a:ea typeface="Helvetica"/>
                  <a:cs typeface="Helvetica"/>
                  <a:sym typeface="Helvetica"/>
                </a:rPr>
                <a:t>Ungoverned baselines block scale</a:t>
              </a:r>
            </a:p>
            <a:p>
              <a:pPr marL="259093" lvl="1" indent="-129547">
                <a:lnSpc>
                  <a:spcPts val="1439"/>
                </a:lnSpc>
                <a:buFont typeface="Arial"/>
                <a:buChar char="•"/>
              </a:pPr>
              <a:endParaRPr lang="en-US" sz="1200" dirty="0">
                <a:solidFill>
                  <a:schemeClr val="bg1"/>
                </a:solidFill>
                <a:latin typeface="Space Mono" panose="02010509030202000204" pitchFamily="49" charset="77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44" name="TextBox 16">
              <a:extLst>
                <a:ext uri="{FF2B5EF4-FFF2-40B4-BE49-F238E27FC236}">
                  <a16:creationId xmlns:a16="http://schemas.microsoft.com/office/drawing/2014/main" id="{CDFF72A7-5B19-E252-777D-3E77875FF9B5}"/>
                </a:ext>
              </a:extLst>
            </p:cNvPr>
            <p:cNvSpPr txBox="1"/>
            <p:nvPr/>
          </p:nvSpPr>
          <p:spPr>
            <a:xfrm>
              <a:off x="3" y="-28575"/>
              <a:ext cx="8578873" cy="34092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920"/>
                </a:lnSpc>
              </a:pPr>
              <a:r>
                <a:rPr lang="en-US" sz="1600" b="1" spc="68" dirty="0">
                  <a:solidFill>
                    <a:srgbClr val="FFFF00"/>
                  </a:solidFill>
                  <a:latin typeface="Space Mono" panose="02010509030202000204" pitchFamily="49" charset="77"/>
                  <a:ea typeface="Helvetica Bold"/>
                  <a:cs typeface="Helvetica Bold"/>
                  <a:sym typeface="Helvetica Bold"/>
                </a:rPr>
                <a:t>AI Readiness Gap</a:t>
              </a:r>
            </a:p>
            <a:p>
              <a:pPr>
                <a:lnSpc>
                  <a:spcPts val="1920"/>
                </a:lnSpc>
              </a:pPr>
              <a:endParaRPr lang="en-US" sz="1600" b="1" spc="68" dirty="0">
                <a:solidFill>
                  <a:srgbClr val="FFFF00"/>
                </a:solidFill>
                <a:latin typeface="Space Mono" panose="02010509030202000204" pitchFamily="49" charset="77"/>
                <a:ea typeface="Helvetica Bold"/>
                <a:cs typeface="Helvetica Bold"/>
                <a:sym typeface="Helvetica Bold"/>
              </a:endParaRPr>
            </a:p>
            <a:p>
              <a:pPr>
                <a:lnSpc>
                  <a:spcPts val="1920"/>
                </a:lnSpc>
              </a:pPr>
              <a:endParaRPr lang="en-US" sz="1600" b="1" spc="68" dirty="0">
                <a:solidFill>
                  <a:srgbClr val="FFFF00"/>
                </a:solidFill>
                <a:latin typeface="Space Mono" panose="02010509030202000204" pitchFamily="49" charset="77"/>
                <a:ea typeface="Helvetica Bold"/>
                <a:cs typeface="Helvetica Bold"/>
                <a:sym typeface="Helvetica Bold"/>
              </a:endParaRPr>
            </a:p>
          </p:txBody>
        </p:sp>
      </p:grpSp>
      <p:sp>
        <p:nvSpPr>
          <p:cNvPr id="51" name="TextBox 34">
            <a:extLst>
              <a:ext uri="{FF2B5EF4-FFF2-40B4-BE49-F238E27FC236}">
                <a16:creationId xmlns:a16="http://schemas.microsoft.com/office/drawing/2014/main" id="{E7400CB7-D0D5-9A1C-FB13-266908C4E3BE}"/>
              </a:ext>
            </a:extLst>
          </p:cNvPr>
          <p:cNvSpPr txBox="1"/>
          <p:nvPr/>
        </p:nvSpPr>
        <p:spPr>
          <a:xfrm>
            <a:off x="430238" y="4645766"/>
            <a:ext cx="7390787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Space Mono" panose="02010509030202000204" pitchFamily="49" charset="77"/>
                <a:ea typeface="Helvetica Neue" panose="02000503000000020004" pitchFamily="2" charset="0"/>
                <a:cs typeface="Helvetica Neue" panose="02000503000000020004" pitchFamily="2" charset="0"/>
              </a:rPr>
              <a:t>Same underlying condition…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E903C9F5-7552-65A1-7B34-D9B0A36B56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20723"/>
              </a:clrFrom>
              <a:clrTo>
                <a:srgbClr val="120723">
                  <a:alpha val="0"/>
                </a:srgbClr>
              </a:clrTo>
            </a:clrChange>
          </a:blip>
          <a:srcRect l="13688" t="14306" r="7351"/>
          <a:stretch/>
        </p:blipFill>
        <p:spPr>
          <a:xfrm>
            <a:off x="1129861" y="1114204"/>
            <a:ext cx="724307" cy="54304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7FF44A8-765E-272A-E7FE-DD6F2AE8A9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160A25"/>
              </a:clrFrom>
              <a:clrTo>
                <a:srgbClr val="160A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0386" y="1160543"/>
            <a:ext cx="458455" cy="44631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A35BFD5-75D4-CE8B-80CD-366F6FB0D6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160A25"/>
              </a:clrFrom>
              <a:clrTo>
                <a:srgbClr val="160A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29744" y="1184404"/>
            <a:ext cx="456695" cy="40163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2CF14BF-1556-D375-2743-3EBFBBFE4A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160A25"/>
              </a:clrFrom>
              <a:clrTo>
                <a:srgbClr val="160A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77344" y="1156186"/>
            <a:ext cx="501737" cy="45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3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383988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sz="1700" dirty="0"/>
              <a:t>(</a:t>
            </a:r>
            <a:r>
              <a:rPr lang="de-DE" sz="1700" dirty="0" err="1"/>
              <a:t>the</a:t>
            </a:r>
            <a:r>
              <a:rPr lang="de-DE" sz="1700" dirty="0"/>
              <a:t> </a:t>
            </a:r>
            <a:r>
              <a:rPr lang="de-DE" sz="1700" dirty="0" err="1"/>
              <a:t>property</a:t>
            </a:r>
            <a:r>
              <a:rPr lang="de-DE" sz="1700" dirty="0"/>
              <a:t> </a:t>
            </a:r>
            <a:r>
              <a:rPr lang="de-DE" sz="1700" dirty="0" err="1"/>
              <a:t>of</a:t>
            </a:r>
            <a:r>
              <a:rPr lang="de-DE" sz="1700" dirty="0"/>
              <a:t> </a:t>
            </a:r>
            <a:r>
              <a:rPr lang="de-DE" sz="1700" dirty="0" err="1"/>
              <a:t>being</a:t>
            </a:r>
            <a:r>
              <a:rPr lang="de-DE" sz="1700" dirty="0"/>
              <a:t> intelligible at </a:t>
            </a:r>
            <a:r>
              <a:rPr lang="de-DE" sz="1700" dirty="0" err="1"/>
              <a:t>system</a:t>
            </a:r>
            <a:r>
              <a:rPr lang="de-DE" sz="1700" dirty="0"/>
              <a:t> </a:t>
            </a:r>
            <a:r>
              <a:rPr lang="de-DE" sz="1700" dirty="0" err="1"/>
              <a:t>level</a:t>
            </a:r>
            <a:r>
              <a:rPr lang="de-DE" sz="1700" dirty="0"/>
              <a:t>)</a:t>
            </a:r>
            <a:endParaRPr sz="1700" dirty="0"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165726"/>
            <a:ext cx="8520600" cy="296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700" b="1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de-DE" sz="2700" b="1" dirty="0" err="1">
                <a:solidFill>
                  <a:schemeClr val="bg1">
                    <a:lumMod val="50000"/>
                  </a:schemeClr>
                </a:solidFill>
              </a:rPr>
              <a:t>binding</a:t>
            </a:r>
            <a:r>
              <a:rPr lang="de-DE" sz="27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2700" b="1" dirty="0" err="1">
                <a:solidFill>
                  <a:schemeClr val="bg1">
                    <a:lumMod val="50000"/>
                  </a:schemeClr>
                </a:solidFill>
              </a:rPr>
              <a:t>constraint</a:t>
            </a:r>
            <a:endParaRPr lang="de-DE" sz="27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900" b="1" dirty="0"/>
              <a:t>on </a:t>
            </a:r>
            <a:r>
              <a:rPr lang="de-DE" sz="2900" b="1" dirty="0" err="1"/>
              <a:t>safe</a:t>
            </a:r>
            <a:r>
              <a:rPr lang="de-DE" sz="2900" b="1" dirty="0"/>
              <a:t> AI </a:t>
            </a:r>
            <a:r>
              <a:rPr lang="de-DE" sz="2900" b="1" dirty="0" err="1"/>
              <a:t>adoption</a:t>
            </a:r>
            <a:endParaRPr lang="de-DE" sz="29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4200" b="1" dirty="0" err="1">
                <a:solidFill>
                  <a:srgbClr val="FFFF00"/>
                </a:solidFill>
              </a:rPr>
              <a:t>is</a:t>
            </a:r>
            <a:r>
              <a:rPr lang="de-DE" sz="4200" b="1" dirty="0">
                <a:solidFill>
                  <a:srgbClr val="FFFF00"/>
                </a:solidFill>
              </a:rPr>
              <a:t> </a:t>
            </a:r>
            <a:r>
              <a:rPr lang="de-DE" sz="4200" b="1" dirty="0" err="1">
                <a:solidFill>
                  <a:srgbClr val="FFFF00"/>
                </a:solidFill>
              </a:rPr>
              <a:t>systemic</a:t>
            </a:r>
            <a:r>
              <a:rPr lang="de-DE" sz="4200" b="1" dirty="0">
                <a:solidFill>
                  <a:srgbClr val="FFFF00"/>
                </a:solidFill>
              </a:rPr>
              <a:t> </a:t>
            </a:r>
            <a:r>
              <a:rPr lang="de-DE" sz="4200" b="1" dirty="0" err="1">
                <a:solidFill>
                  <a:srgbClr val="FFFF00"/>
                </a:solidFill>
              </a:rPr>
              <a:t>legibility</a:t>
            </a:r>
            <a:r>
              <a:rPr lang="de-DE" sz="4200" b="1" dirty="0">
                <a:solidFill>
                  <a:srgbClr val="FFFF00"/>
                </a:solidFill>
              </a:rPr>
              <a:t>.</a:t>
            </a:r>
            <a:endParaRPr sz="4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 err="1">
                <a:latin typeface="Space Mono" panose="02010509030202000204" pitchFamily="49" charset="77"/>
              </a:rPr>
              <a:t>Two</a:t>
            </a:r>
            <a:r>
              <a:rPr lang="de-DE" dirty="0">
                <a:latin typeface="Space Mono" panose="02010509030202000204" pitchFamily="49" charset="77"/>
              </a:rPr>
              <a:t> </a:t>
            </a:r>
            <a:r>
              <a:rPr lang="de-DE" dirty="0" err="1">
                <a:latin typeface="Space Mono" panose="02010509030202000204" pitchFamily="49" charset="77"/>
              </a:rPr>
              <a:t>halves</a:t>
            </a:r>
            <a:r>
              <a:rPr lang="de-DE" dirty="0">
                <a:latin typeface="Space Mono" panose="02010509030202000204" pitchFamily="49" charset="77"/>
              </a:rPr>
              <a:t> </a:t>
            </a:r>
            <a:r>
              <a:rPr lang="de-DE" dirty="0" err="1">
                <a:latin typeface="Space Mono" panose="02010509030202000204" pitchFamily="49" charset="77"/>
              </a:rPr>
              <a:t>of</a:t>
            </a:r>
            <a:r>
              <a:rPr lang="de-DE" dirty="0">
                <a:latin typeface="Space Mono" panose="02010509030202000204" pitchFamily="49" charset="77"/>
              </a:rPr>
              <a:t> a </a:t>
            </a:r>
            <a:r>
              <a:rPr lang="de-DE" dirty="0" err="1">
                <a:latin typeface="Space Mono" panose="02010509030202000204" pitchFamily="49" charset="77"/>
              </a:rPr>
              <a:t>missing</a:t>
            </a:r>
            <a:r>
              <a:rPr lang="de-DE" dirty="0">
                <a:latin typeface="Space Mono" panose="02010509030202000204" pitchFamily="49" charset="77"/>
              </a:rPr>
              <a:t> </a:t>
            </a:r>
            <a:r>
              <a:rPr lang="de-DE" dirty="0" err="1">
                <a:latin typeface="Space Mono" panose="02010509030202000204" pitchFamily="49" charset="77"/>
              </a:rPr>
              <a:t>whole</a:t>
            </a:r>
            <a:endParaRPr dirty="0">
              <a:latin typeface="Space Mono" panose="02010509030202000204" pitchFamily="49" charset="77"/>
            </a:endParaRPr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08918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300" dirty="0">
                <a:latin typeface="Space Mono" panose="02010509030202000204" pitchFamily="49" charset="77"/>
              </a:rPr>
              <a:t>SOURCE OF TRUTH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How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infrastructure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is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supposed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to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look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.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SzPct val="100000"/>
            </a:pPr>
            <a:r>
              <a:rPr lang="de-DE" sz="1700" dirty="0" err="1">
                <a:solidFill>
                  <a:schemeClr val="bg1"/>
                </a:solidFill>
                <a:latin typeface="Space Mono" panose="02010509030202000204" pitchFamily="49" charset="77"/>
              </a:rPr>
              <a:t>Intent</a:t>
            </a:r>
            <a:endParaRPr lang="de-DE" sz="1700" dirty="0">
              <a:solidFill>
                <a:schemeClr val="bg1"/>
              </a:solidFill>
              <a:latin typeface="Space Mono" panose="02010509030202000204" pitchFamily="49" charset="77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SzPct val="100000"/>
            </a:pPr>
            <a:r>
              <a:rPr lang="de-DE" sz="1700" dirty="0">
                <a:solidFill>
                  <a:schemeClr val="bg1"/>
                </a:solidFill>
                <a:latin typeface="Space Mono" panose="02010509030202000204" pitchFamily="49" charset="77"/>
              </a:rPr>
              <a:t>Architecture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SzPct val="100000"/>
            </a:pPr>
            <a:r>
              <a:rPr lang="de-DE" sz="1700" dirty="0">
                <a:solidFill>
                  <a:schemeClr val="bg1"/>
                </a:solidFill>
                <a:latin typeface="Space Mono" panose="02010509030202000204" pitchFamily="49" charset="77"/>
              </a:rPr>
              <a:t>Policy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SzPct val="100000"/>
            </a:pPr>
            <a:r>
              <a:rPr lang="de-DE" sz="1700" dirty="0" err="1">
                <a:solidFill>
                  <a:schemeClr val="bg1"/>
                </a:solidFill>
                <a:latin typeface="Space Mono" panose="02010509030202000204" pitchFamily="49" charset="77"/>
              </a:rPr>
              <a:t>IaC</a:t>
            </a:r>
            <a:r>
              <a:rPr lang="de-DE" sz="1700" dirty="0">
                <a:solidFill>
                  <a:schemeClr val="bg1"/>
                </a:solidFill>
                <a:latin typeface="Space Mono" panose="02010509030202000204" pitchFamily="49" charset="77"/>
              </a:rPr>
              <a:t> </a:t>
            </a:r>
            <a:r>
              <a:rPr lang="de-DE" sz="1700" dirty="0" err="1">
                <a:solidFill>
                  <a:schemeClr val="bg1"/>
                </a:solidFill>
                <a:latin typeface="Space Mono" panose="02010509030202000204" pitchFamily="49" charset="77"/>
              </a:rPr>
              <a:t>Repositories</a:t>
            </a:r>
            <a:endParaRPr lang="de-DE" sz="1700" dirty="0">
              <a:solidFill>
                <a:schemeClr val="bg1"/>
              </a:solidFill>
              <a:latin typeface="Space Mono" panose="02010509030202000204" pitchFamily="49" charset="77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sz="2500" dirty="0">
              <a:latin typeface="Space Mono" panose="02010509030202000204" pitchFamily="49" charset="77"/>
            </a:endParaRPr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2"/>
          </p:nvPr>
        </p:nvSpPr>
        <p:spPr>
          <a:xfrm>
            <a:off x="5650542" y="1184557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300" dirty="0">
                <a:latin typeface="Space Mono" panose="02010509030202000204" pitchFamily="49" charset="77"/>
              </a:rPr>
              <a:t>SYSTEM OF RECORD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What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infrastructure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</a:t>
            </a:r>
            <a:b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</a:b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looks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 like </a:t>
            </a:r>
            <a:r>
              <a:rPr lang="de-DE" sz="2000" dirty="0" err="1">
                <a:solidFill>
                  <a:srgbClr val="FFFF00"/>
                </a:solidFill>
                <a:latin typeface="Space Mono" panose="02010509030202000204" pitchFamily="49" charset="77"/>
              </a:rPr>
              <a:t>now</a:t>
            </a:r>
            <a:r>
              <a:rPr lang="de-DE" sz="2000" dirty="0">
                <a:solidFill>
                  <a:srgbClr val="FFFF00"/>
                </a:solidFill>
                <a:latin typeface="Space Mono" panose="02010509030202000204" pitchFamily="49" charset="77"/>
              </a:rPr>
              <a:t>.</a:t>
            </a:r>
          </a:p>
          <a:p>
            <a:pPr marL="342900" indent="-342900">
              <a:lnSpc>
                <a:spcPct val="160000"/>
              </a:lnSpc>
              <a:spcAft>
                <a:spcPts val="1200"/>
              </a:spcAft>
              <a:buSzPct val="100000"/>
            </a:pPr>
            <a:r>
              <a:rPr lang="de-DE" sz="1700" dirty="0">
                <a:solidFill>
                  <a:schemeClr val="bg1"/>
                </a:solidFill>
                <a:latin typeface="Space Mono" panose="02010509030202000204" pitchFamily="49" charset="77"/>
              </a:rPr>
              <a:t>Live State</a:t>
            </a:r>
          </a:p>
          <a:p>
            <a:pPr marL="342900" indent="-342900">
              <a:lnSpc>
                <a:spcPct val="160000"/>
              </a:lnSpc>
              <a:spcAft>
                <a:spcPts val="1200"/>
              </a:spcAft>
              <a:buSzPct val="100000"/>
            </a:pPr>
            <a:r>
              <a:rPr lang="de-DE" sz="1700" dirty="0" err="1">
                <a:solidFill>
                  <a:schemeClr val="bg1"/>
                </a:solidFill>
                <a:latin typeface="Space Mono" panose="02010509030202000204" pitchFamily="49" charset="77"/>
              </a:rPr>
              <a:t>Telemetry</a:t>
            </a:r>
            <a:endParaRPr lang="de-DE" sz="1700" dirty="0">
              <a:solidFill>
                <a:schemeClr val="bg1"/>
              </a:solidFill>
              <a:latin typeface="Space Mono" panose="02010509030202000204" pitchFamily="49" charset="77"/>
            </a:endParaRPr>
          </a:p>
          <a:p>
            <a:pPr marL="342900" indent="-342900">
              <a:lnSpc>
                <a:spcPct val="160000"/>
              </a:lnSpc>
              <a:spcAft>
                <a:spcPts val="1200"/>
              </a:spcAft>
              <a:buSzPct val="100000"/>
            </a:pPr>
            <a:r>
              <a:rPr lang="de-DE" sz="1700" dirty="0">
                <a:solidFill>
                  <a:schemeClr val="bg1"/>
                </a:solidFill>
                <a:latin typeface="Space Mono" panose="02010509030202000204" pitchFamily="49" charset="77"/>
              </a:rPr>
              <a:t>CMDBs</a:t>
            </a:r>
          </a:p>
          <a:p>
            <a:pPr marL="342900" indent="-342900">
              <a:lnSpc>
                <a:spcPct val="160000"/>
              </a:lnSpc>
              <a:spcAft>
                <a:spcPts val="1200"/>
              </a:spcAft>
              <a:buSzPct val="100000"/>
            </a:pPr>
            <a:r>
              <a:rPr lang="de-DE" sz="1700" dirty="0" err="1">
                <a:solidFill>
                  <a:schemeClr val="bg1"/>
                </a:solidFill>
                <a:latin typeface="Space Mono" panose="02010509030202000204" pitchFamily="49" charset="77"/>
              </a:rPr>
              <a:t>Inventory</a:t>
            </a:r>
            <a:endParaRPr lang="de-DE" sz="1700" dirty="0">
              <a:solidFill>
                <a:schemeClr val="bg1"/>
              </a:solidFill>
              <a:latin typeface="Space Mono" panose="02010509030202000204" pitchFamily="49" charset="77"/>
            </a:endParaRPr>
          </a:p>
          <a:p>
            <a:pPr marL="342900" indent="-342900">
              <a:spcAft>
                <a:spcPts val="1200"/>
              </a:spcAft>
            </a:pPr>
            <a:endParaRPr sz="2000" dirty="0">
              <a:solidFill>
                <a:srgbClr val="FFFF00"/>
              </a:solidFill>
              <a:latin typeface="Space Mono" panose="02010509030202000204" pitchFamily="49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479FFD6-D2AD-C58B-16E9-446B62A68C75}"/>
              </a:ext>
            </a:extLst>
          </p:cNvPr>
          <p:cNvCxnSpPr>
            <a:cxnSpLocks/>
          </p:cNvCxnSpPr>
          <p:nvPr/>
        </p:nvCxnSpPr>
        <p:spPr>
          <a:xfrm>
            <a:off x="411748" y="1657684"/>
            <a:ext cx="32458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CAE4B6-B3F2-1698-00D1-BB0EF72158BD}"/>
              </a:ext>
            </a:extLst>
          </p:cNvPr>
          <p:cNvCxnSpPr>
            <a:cxnSpLocks/>
          </p:cNvCxnSpPr>
          <p:nvPr/>
        </p:nvCxnSpPr>
        <p:spPr>
          <a:xfrm>
            <a:off x="5735048" y="1649662"/>
            <a:ext cx="2941434" cy="80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34">
            <a:extLst>
              <a:ext uri="{FF2B5EF4-FFF2-40B4-BE49-F238E27FC236}">
                <a16:creationId xmlns:a16="http://schemas.microsoft.com/office/drawing/2014/main" id="{517F0C4D-4C36-5F06-B585-F0BFD68DB5E4}"/>
              </a:ext>
            </a:extLst>
          </p:cNvPr>
          <p:cNvSpPr txBox="1"/>
          <p:nvPr/>
        </p:nvSpPr>
        <p:spPr>
          <a:xfrm>
            <a:off x="423472" y="4568875"/>
            <a:ext cx="739078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Space Mono" panose="02010509030202000204" pitchFamily="49" charset="77"/>
                <a:ea typeface="Helvetica Neue" panose="02000503000000020004" pitchFamily="2" charset="0"/>
                <a:cs typeface="Helvetica Neue" panose="02000503000000020004" pitchFamily="2" charset="0"/>
              </a:rPr>
              <a:t>→ Most </a:t>
            </a:r>
            <a:r>
              <a:rPr lang="en-US" sz="2000" dirty="0" err="1">
                <a:solidFill>
                  <a:srgbClr val="FFFF00"/>
                </a:solidFill>
                <a:latin typeface="Space Mono" panose="02010509030202000204" pitchFamily="49" charset="77"/>
                <a:ea typeface="Helvetica Neue" panose="02000503000000020004" pitchFamily="2" charset="0"/>
                <a:cs typeface="Helvetica Neue" panose="02000503000000020004" pitchFamily="2" charset="0"/>
              </a:rPr>
              <a:t>organisations</a:t>
            </a:r>
            <a:r>
              <a:rPr lang="en-US" sz="2000" dirty="0">
                <a:solidFill>
                  <a:srgbClr val="FFFF00"/>
                </a:solidFill>
                <a:latin typeface="Space Mono" panose="02010509030202000204" pitchFamily="49" charset="77"/>
                <a:ea typeface="Helvetica Neue" panose="02000503000000020004" pitchFamily="2" charset="0"/>
                <a:cs typeface="Helvetica Neue" panose="02000503000000020004" pitchFamily="2" charset="0"/>
              </a:rPr>
              <a:t> hold fragments of both.</a:t>
            </a:r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D0563F78-CE89-857B-BA7E-C47EA535CF94}"/>
              </a:ext>
            </a:extLst>
          </p:cNvPr>
          <p:cNvSpPr/>
          <p:nvPr/>
        </p:nvSpPr>
        <p:spPr>
          <a:xfrm>
            <a:off x="4148391" y="2614545"/>
            <a:ext cx="948776" cy="357510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866D05-713C-8422-3579-5F8FD71A675B}"/>
              </a:ext>
            </a:extLst>
          </p:cNvPr>
          <p:cNvSpPr txBox="1"/>
          <p:nvPr/>
        </p:nvSpPr>
        <p:spPr>
          <a:xfrm>
            <a:off x="4041530" y="2051901"/>
            <a:ext cx="116249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rgbClr val="FF0000"/>
                </a:solidFill>
                <a:latin typeface="Space Mono" panose="02010509030202000204" pitchFamily="49" charset="77"/>
              </a:rPr>
              <a:t>Drift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 dirty="0"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588168"/>
            <a:ext cx="8520600" cy="296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4000" b="1" dirty="0"/>
              <a:t>More </a:t>
            </a:r>
            <a:r>
              <a:rPr lang="de-DE" sz="4000" b="1" dirty="0" err="1"/>
              <a:t>tools</a:t>
            </a:r>
            <a:r>
              <a:rPr lang="de-DE" sz="4000" b="1" dirty="0"/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4000" b="1" dirty="0" err="1">
                <a:solidFill>
                  <a:srgbClr val="FFFF00"/>
                </a:solidFill>
              </a:rPr>
              <a:t>Less</a:t>
            </a:r>
            <a:r>
              <a:rPr lang="de-DE" sz="4000" b="1" dirty="0">
                <a:solidFill>
                  <a:srgbClr val="FFFF00"/>
                </a:solidFill>
              </a:rPr>
              <a:t> </a:t>
            </a:r>
            <a:r>
              <a:rPr lang="de-DE" sz="4000" b="1" dirty="0" err="1">
                <a:solidFill>
                  <a:srgbClr val="FFFF00"/>
                </a:solidFill>
              </a:rPr>
              <a:t>coherence</a:t>
            </a:r>
            <a:r>
              <a:rPr lang="de-DE" sz="4000" b="1" dirty="0">
                <a:solidFill>
                  <a:srgbClr val="FFFF00"/>
                </a:solidFill>
              </a:rPr>
              <a:t>.</a:t>
            </a:r>
            <a:endParaRPr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>
                <a:latin typeface="Space Mono" panose="02010509030202000204" pitchFamily="49" charset="77"/>
              </a:rPr>
              <a:t>Evolution to Platform Engineering</a:t>
            </a:r>
            <a:endParaRPr dirty="0">
              <a:latin typeface="Space Mono" panose="02010509030202000204" pitchFamily="49" charset="77"/>
            </a:endParaRPr>
          </a:p>
        </p:txBody>
      </p:sp>
      <p:sp>
        <p:nvSpPr>
          <p:cNvPr id="5" name="Text 8">
            <a:extLst>
              <a:ext uri="{FF2B5EF4-FFF2-40B4-BE49-F238E27FC236}">
                <a16:creationId xmlns:a16="http://schemas.microsoft.com/office/drawing/2014/main" id="{C164DEE8-2DCB-8DFA-9C80-2A11F597AAC3}"/>
              </a:ext>
            </a:extLst>
          </p:cNvPr>
          <p:cNvSpPr/>
          <p:nvPr/>
        </p:nvSpPr>
        <p:spPr>
          <a:xfrm>
            <a:off x="335148" y="1387987"/>
            <a:ext cx="2148089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>
              <a:latin typeface="Space Mono" panose="02010509030202000204" pitchFamily="49" charset="77"/>
            </a:endParaRPr>
          </a:p>
        </p:txBody>
      </p:sp>
      <p:sp>
        <p:nvSpPr>
          <p:cNvPr id="6" name="Text 9">
            <a:extLst>
              <a:ext uri="{FF2B5EF4-FFF2-40B4-BE49-F238E27FC236}">
                <a16:creationId xmlns:a16="http://schemas.microsoft.com/office/drawing/2014/main" id="{2AB67702-662B-3A07-4856-317654A21309}"/>
              </a:ext>
            </a:extLst>
          </p:cNvPr>
          <p:cNvSpPr/>
          <p:nvPr/>
        </p:nvSpPr>
        <p:spPr>
          <a:xfrm>
            <a:off x="335148" y="1301637"/>
            <a:ext cx="214808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FFF00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pre-2000s</a:t>
            </a:r>
            <a:endParaRPr lang="en-US" sz="1500" dirty="0">
              <a:solidFill>
                <a:srgbClr val="FFFF00"/>
              </a:solidFill>
              <a:latin typeface="Space Mono" panose="02010509030202000204" pitchFamily="49" charset="77"/>
            </a:endParaRPr>
          </a:p>
        </p:txBody>
      </p:sp>
      <p:sp>
        <p:nvSpPr>
          <p:cNvPr id="7" name="Text 10">
            <a:extLst>
              <a:ext uri="{FF2B5EF4-FFF2-40B4-BE49-F238E27FC236}">
                <a16:creationId xmlns:a16="http://schemas.microsoft.com/office/drawing/2014/main" id="{DBAFE88B-E1AD-13EC-A074-488B58533947}"/>
              </a:ext>
            </a:extLst>
          </p:cNvPr>
          <p:cNvSpPr/>
          <p:nvPr/>
        </p:nvSpPr>
        <p:spPr>
          <a:xfrm>
            <a:off x="327711" y="1565694"/>
            <a:ext cx="214808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Waterfall</a:t>
            </a:r>
            <a:endParaRPr lang="en-US" sz="2200" dirty="0">
              <a:latin typeface="Space Mono" panose="02010509030202000204" pitchFamily="49" charset="77"/>
            </a:endParaRPr>
          </a:p>
        </p:txBody>
      </p:sp>
      <p:sp>
        <p:nvSpPr>
          <p:cNvPr id="8" name="Shape 11">
            <a:extLst>
              <a:ext uri="{FF2B5EF4-FFF2-40B4-BE49-F238E27FC236}">
                <a16:creationId xmlns:a16="http://schemas.microsoft.com/office/drawing/2014/main" id="{69BD0FC1-10FB-F4EC-A101-944758DF1A43}"/>
              </a:ext>
            </a:extLst>
          </p:cNvPr>
          <p:cNvSpPr/>
          <p:nvPr/>
        </p:nvSpPr>
        <p:spPr>
          <a:xfrm>
            <a:off x="431400" y="1985556"/>
            <a:ext cx="358015" cy="0"/>
          </a:xfrm>
          <a:prstGeom prst="line">
            <a:avLst/>
          </a:prstGeom>
          <a:noFill/>
          <a:ln w="19050">
            <a:solidFill>
              <a:srgbClr val="F5E14E"/>
            </a:solidFill>
            <a:prstDash val="solid"/>
          </a:ln>
        </p:spPr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3010DC19-33E4-2AEC-D8A6-4A868C5B6BBE}"/>
              </a:ext>
            </a:extLst>
          </p:cNvPr>
          <p:cNvSpPr/>
          <p:nvPr/>
        </p:nvSpPr>
        <p:spPr>
          <a:xfrm>
            <a:off x="3477176" y="1301637"/>
            <a:ext cx="214808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i="1" dirty="0">
                <a:solidFill>
                  <a:srgbClr val="FFFF00"/>
                </a:solidFill>
                <a:latin typeface="Space Mono" panose="02010509030202000204" pitchFamily="49" charset="77"/>
              </a:rPr>
              <a:t>2010s</a:t>
            </a: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9AA60181-D3DD-4512-F8DD-D556F813C82C}"/>
              </a:ext>
            </a:extLst>
          </p:cNvPr>
          <p:cNvSpPr/>
          <p:nvPr/>
        </p:nvSpPr>
        <p:spPr>
          <a:xfrm>
            <a:off x="3469739" y="1565694"/>
            <a:ext cx="214808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DevOps</a:t>
            </a:r>
            <a:endParaRPr lang="en-US" sz="2200" dirty="0">
              <a:latin typeface="Space Mono" panose="02010509030202000204" pitchFamily="49" charset="77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C248047B-CD45-CA64-9181-B1E1887764FA}"/>
              </a:ext>
            </a:extLst>
          </p:cNvPr>
          <p:cNvSpPr/>
          <p:nvPr/>
        </p:nvSpPr>
        <p:spPr>
          <a:xfrm>
            <a:off x="3593852" y="1985556"/>
            <a:ext cx="358015" cy="0"/>
          </a:xfrm>
          <a:prstGeom prst="line">
            <a:avLst/>
          </a:prstGeom>
          <a:noFill/>
          <a:ln w="19050">
            <a:solidFill>
              <a:srgbClr val="F5E14E"/>
            </a:solidFill>
            <a:prstDash val="solid"/>
          </a:ln>
        </p:spPr>
      </p:sp>
      <p:sp>
        <p:nvSpPr>
          <p:cNvPr id="16" name="Text 19">
            <a:extLst>
              <a:ext uri="{FF2B5EF4-FFF2-40B4-BE49-F238E27FC236}">
                <a16:creationId xmlns:a16="http://schemas.microsoft.com/office/drawing/2014/main" id="{AB54E1CC-95A3-CAAB-802A-3229F47A30CF}"/>
              </a:ext>
            </a:extLst>
          </p:cNvPr>
          <p:cNvSpPr/>
          <p:nvPr/>
        </p:nvSpPr>
        <p:spPr>
          <a:xfrm>
            <a:off x="6389992" y="1301637"/>
            <a:ext cx="214808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FFF00"/>
                </a:solidFill>
                <a:latin typeface="Space Mono" panose="02010509030202000204" pitchFamily="49" charset="77"/>
              </a:rPr>
              <a:t>2020s</a:t>
            </a:r>
          </a:p>
        </p:txBody>
      </p:sp>
      <p:sp>
        <p:nvSpPr>
          <p:cNvPr id="17" name="Text 20">
            <a:extLst>
              <a:ext uri="{FF2B5EF4-FFF2-40B4-BE49-F238E27FC236}">
                <a16:creationId xmlns:a16="http://schemas.microsoft.com/office/drawing/2014/main" id="{A1AA4A4E-4E04-960B-6172-A4D5D4CBC983}"/>
              </a:ext>
            </a:extLst>
          </p:cNvPr>
          <p:cNvSpPr/>
          <p:nvPr/>
        </p:nvSpPr>
        <p:spPr>
          <a:xfrm>
            <a:off x="6380570" y="1570867"/>
            <a:ext cx="255133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Platform Eng.</a:t>
            </a:r>
            <a:endParaRPr lang="en-US" sz="2200" dirty="0">
              <a:latin typeface="Space Mono" panose="02010509030202000204" pitchFamily="49" charset="77"/>
            </a:endParaRPr>
          </a:p>
        </p:txBody>
      </p:sp>
      <p:sp>
        <p:nvSpPr>
          <p:cNvPr id="18" name="Shape 21">
            <a:extLst>
              <a:ext uri="{FF2B5EF4-FFF2-40B4-BE49-F238E27FC236}">
                <a16:creationId xmlns:a16="http://schemas.microsoft.com/office/drawing/2014/main" id="{30B19D21-5A6B-510A-D937-88803751C20E}"/>
              </a:ext>
            </a:extLst>
          </p:cNvPr>
          <p:cNvSpPr/>
          <p:nvPr/>
        </p:nvSpPr>
        <p:spPr>
          <a:xfrm>
            <a:off x="6486245" y="1991243"/>
            <a:ext cx="358015" cy="0"/>
          </a:xfrm>
          <a:prstGeom prst="line">
            <a:avLst/>
          </a:prstGeom>
          <a:noFill/>
          <a:ln w="19050">
            <a:solidFill>
              <a:srgbClr val="F5E14E"/>
            </a:solidFill>
            <a:prstDash val="solid"/>
          </a:ln>
        </p:spPr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848AB12E-2870-550C-2D26-498937A4C9D3}"/>
              </a:ext>
            </a:extLst>
          </p:cNvPr>
          <p:cNvSpPr/>
          <p:nvPr/>
        </p:nvSpPr>
        <p:spPr>
          <a:xfrm>
            <a:off x="2571039" y="2026851"/>
            <a:ext cx="385011" cy="39570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pace Mono" panose="02010509030202000204" pitchFamily="49" charset="77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1788AA23-D51E-3196-B7BF-69ACB19B4991}"/>
              </a:ext>
            </a:extLst>
          </p:cNvPr>
          <p:cNvSpPr/>
          <p:nvPr/>
        </p:nvSpPr>
        <p:spPr>
          <a:xfrm>
            <a:off x="5559635" y="2030527"/>
            <a:ext cx="385011" cy="39570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pace Mono" panose="02010509030202000204" pitchFamily="49" charset="77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CF945511-0BA9-5118-9F99-B8D03CD59658}"/>
              </a:ext>
            </a:extLst>
          </p:cNvPr>
          <p:cNvSpPr/>
          <p:nvPr/>
        </p:nvSpPr>
        <p:spPr>
          <a:xfrm>
            <a:off x="327710" y="2161498"/>
            <a:ext cx="214808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“Code over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the wall”</a:t>
            </a:r>
            <a:endParaRPr lang="en-US" sz="1800" dirty="0">
              <a:latin typeface="Space Mono" panose="02010509030202000204" pitchFamily="49" charset="77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7C38F900-A50C-6758-580E-07610455CBA2}"/>
              </a:ext>
            </a:extLst>
          </p:cNvPr>
          <p:cNvSpPr/>
          <p:nvPr/>
        </p:nvSpPr>
        <p:spPr>
          <a:xfrm>
            <a:off x="3469738" y="2161265"/>
            <a:ext cx="214808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Dev + Ops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Space Mono" panose="02010509030202000204" pitchFamily="49" charset="77"/>
              </a:rPr>
              <a:t>→ Agility</a:t>
            </a:r>
            <a:endParaRPr lang="en-US" sz="1800" dirty="0">
              <a:latin typeface="Space Mono" panose="02010509030202000204" pitchFamily="49" charset="77"/>
            </a:endParaRP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3F2D0CD3-C824-AFA8-33B9-27C2B8400066}"/>
              </a:ext>
            </a:extLst>
          </p:cNvPr>
          <p:cNvSpPr/>
          <p:nvPr/>
        </p:nvSpPr>
        <p:spPr>
          <a:xfrm>
            <a:off x="6389992" y="2161265"/>
            <a:ext cx="214808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Space Mono" panose="02010509030202000204" pitchFamily="49" charset="77"/>
                <a:ea typeface="Helvetica" pitchFamily="34" charset="-122"/>
                <a:cs typeface="Helvetica" pitchFamily="34" charset="-120"/>
              </a:rPr>
              <a:t>Self-Service IDP</a:t>
            </a:r>
            <a:endParaRPr lang="en-US" sz="1800" dirty="0">
              <a:latin typeface="Space Mono" panose="02010509030202000204" pitchFamily="49" charset="77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797C315C-048D-93C8-E88A-03291E12D708}"/>
              </a:ext>
            </a:extLst>
          </p:cNvPr>
          <p:cNvSpPr/>
          <p:nvPr/>
        </p:nvSpPr>
        <p:spPr>
          <a:xfrm>
            <a:off x="335148" y="3945020"/>
            <a:ext cx="8520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Space Mono" panose="02010509030202000204" pitchFamily="49" charset="77"/>
              </a:rPr>
              <a:t>“By 2026, 80% of large software engineering organizations</a:t>
            </a:r>
            <a:br>
              <a:rPr lang="en-US" sz="1800" dirty="0">
                <a:solidFill>
                  <a:schemeClr val="bg1"/>
                </a:solidFill>
                <a:latin typeface="Space Mono" panose="02010509030202000204" pitchFamily="49" charset="77"/>
              </a:rPr>
            </a:br>
            <a:r>
              <a:rPr lang="en-US" sz="1800" dirty="0">
                <a:solidFill>
                  <a:schemeClr val="bg1"/>
                </a:solidFill>
                <a:latin typeface="Space Mono" panose="02010509030202000204" pitchFamily="49" charset="77"/>
              </a:rPr>
              <a:t> will establish platform engineering teams as internal</a:t>
            </a:r>
            <a:br>
              <a:rPr lang="en-US" sz="1800" dirty="0">
                <a:solidFill>
                  <a:schemeClr val="bg1"/>
                </a:solidFill>
                <a:latin typeface="Space Mono" panose="02010509030202000204" pitchFamily="49" charset="77"/>
              </a:rPr>
            </a:br>
            <a:r>
              <a:rPr lang="en-US" sz="1800" dirty="0">
                <a:solidFill>
                  <a:schemeClr val="bg1"/>
                </a:solidFill>
                <a:latin typeface="Space Mono" panose="02010509030202000204" pitchFamily="49" charset="77"/>
              </a:rPr>
              <a:t> providers of reusable services […] — up from 45</a:t>
            </a:r>
            <a:r>
              <a:rPr lang="en-US" sz="1800">
                <a:solidFill>
                  <a:schemeClr val="bg1"/>
                </a:solidFill>
                <a:latin typeface="Space Mono" panose="02010509030202000204" pitchFamily="49" charset="77"/>
              </a:rPr>
              <a:t>% in 2022</a:t>
            </a:r>
            <a:r>
              <a:rPr lang="en-US" sz="1800" dirty="0">
                <a:solidFill>
                  <a:schemeClr val="bg1"/>
                </a:solidFill>
                <a:latin typeface="Space Mono" panose="02010509030202000204" pitchFamily="49" charset="77"/>
              </a:rPr>
              <a:t>.”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i="1" dirty="0">
                <a:solidFill>
                  <a:srgbClr val="FFFF00"/>
                </a:solidFill>
                <a:latin typeface="Space Mono" panose="02010509030202000204" pitchFamily="49" charset="77"/>
              </a:rPr>
              <a:t>- Gartner</a:t>
            </a:r>
          </a:p>
        </p:txBody>
      </p:sp>
    </p:spTree>
    <p:extLst>
      <p:ext uri="{BB962C8B-B14F-4D97-AF65-F5344CB8AC3E}">
        <p14:creationId xmlns:p14="http://schemas.microsoft.com/office/powerpoint/2010/main" val="80872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6" grpId="0" animBg="1"/>
      <p:bldP spid="28" grpId="0" animBg="1"/>
      <p:bldP spid="21" grpId="0" animBg="1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13">
            <a:extLst>
              <a:ext uri="{FF2B5EF4-FFF2-40B4-BE49-F238E27FC236}">
                <a16:creationId xmlns:a16="http://schemas.microsoft.com/office/drawing/2014/main" id="{87E7785D-202D-D358-4AC2-8D720E9995FA}"/>
              </a:ext>
            </a:extLst>
          </p:cNvPr>
          <p:cNvSpPr/>
          <p:nvPr/>
        </p:nvSpPr>
        <p:spPr>
          <a:xfrm>
            <a:off x="1824517" y="3047497"/>
            <a:ext cx="2499487" cy="1344977"/>
          </a:xfrm>
          <a:custGeom>
            <a:avLst/>
            <a:gdLst/>
            <a:ahLst/>
            <a:cxnLst/>
            <a:rect l="l" t="t" r="r" b="b"/>
            <a:pathLst>
              <a:path w="1178864" h="634349">
                <a:moveTo>
                  <a:pt x="25389" y="0"/>
                </a:moveTo>
                <a:lnTo>
                  <a:pt x="1153476" y="0"/>
                </a:lnTo>
                <a:cubicBezTo>
                  <a:pt x="1167497" y="0"/>
                  <a:pt x="1178864" y="11367"/>
                  <a:pt x="1178864" y="25389"/>
                </a:cubicBezTo>
                <a:lnTo>
                  <a:pt x="1178864" y="608960"/>
                </a:lnTo>
                <a:cubicBezTo>
                  <a:pt x="1178864" y="622982"/>
                  <a:pt x="1167497" y="634349"/>
                  <a:pt x="1153476" y="634349"/>
                </a:cubicBezTo>
                <a:lnTo>
                  <a:pt x="25389" y="634349"/>
                </a:lnTo>
                <a:cubicBezTo>
                  <a:pt x="11367" y="634349"/>
                  <a:pt x="0" y="622982"/>
                  <a:pt x="0" y="608960"/>
                </a:cubicBezTo>
                <a:lnTo>
                  <a:pt x="0" y="25389"/>
                </a:lnTo>
                <a:cubicBezTo>
                  <a:pt x="0" y="11367"/>
                  <a:pt x="11367" y="0"/>
                  <a:pt x="25389" y="0"/>
                </a:cubicBezTo>
                <a:close/>
              </a:path>
            </a:pathLst>
          </a:custGeom>
          <a:gradFill rotWithShape="1">
            <a:gsLst>
              <a:gs pos="0">
                <a:srgbClr val="004AAD">
                  <a:alpha val="10000"/>
                </a:srgbClr>
              </a:gs>
              <a:gs pos="100000">
                <a:srgbClr val="CB6CE6">
                  <a:alpha val="10000"/>
                </a:srgbClr>
              </a:gs>
            </a:gsLst>
            <a:lin ang="5400000"/>
          </a:gradFill>
        </p:spPr>
        <p:txBody>
          <a:bodyPr/>
          <a:lstStyle/>
          <a:p>
            <a:pPr defTabSz="457200">
              <a:buClrTx/>
              <a:defRPr/>
            </a:pPr>
            <a:r>
              <a:rPr lang="en-US" sz="1800" kern="1200" dirty="0">
                <a:solidFill>
                  <a:srgbClr val="FFFF00"/>
                </a:solidFill>
                <a:latin typeface="Space Mono" panose="02010509030202000204" pitchFamily="49" charset="77"/>
                <a:ea typeface="+mn-ea"/>
                <a:cs typeface="+mn-cs"/>
              </a:rPr>
              <a:t>Unified Visibility</a:t>
            </a:r>
          </a:p>
          <a:p>
            <a:pPr defTabSz="457200">
              <a:buClrTx/>
              <a:defRPr/>
            </a:pPr>
            <a:r>
              <a:rPr lang="en-US" sz="1500" kern="1200" dirty="0">
                <a:solidFill>
                  <a:schemeClr val="bg1"/>
                </a:solidFill>
                <a:latin typeface="Space Mono" panose="02010509030202000204" pitchFamily="49" charset="77"/>
                <a:ea typeface="+mn-ea"/>
                <a:cs typeface="+mn-cs"/>
              </a:rPr>
              <a:t>&amp; Accountability</a:t>
            </a:r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 err="1">
                <a:latin typeface="Space Mono" panose="02010509030202000204" pitchFamily="49" charset="77"/>
              </a:rPr>
              <a:t>Requirements</a:t>
            </a:r>
            <a:endParaRPr dirty="0">
              <a:latin typeface="Space Mono" panose="02010509030202000204" pitchFamily="49" charset="77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F62CB0E-3E3F-B187-E12B-728A7EA99447}"/>
              </a:ext>
            </a:extLst>
          </p:cNvPr>
          <p:cNvSpPr txBox="1"/>
          <p:nvPr/>
        </p:nvSpPr>
        <p:spPr>
          <a:xfrm>
            <a:off x="422221" y="1100472"/>
            <a:ext cx="8115300" cy="227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buClrTx/>
              <a:defRPr/>
            </a:pPr>
            <a:r>
              <a:rPr lang="en-US" sz="1700" kern="1200" spc="7" dirty="0">
                <a:solidFill>
                  <a:schemeClr val="bg1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A governing layer that renders, encodes, and reconciles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1A2D8FBE-1CCA-0CAD-FFF9-0478009731F0}"/>
              </a:ext>
            </a:extLst>
          </p:cNvPr>
          <p:cNvGrpSpPr/>
          <p:nvPr/>
        </p:nvGrpSpPr>
        <p:grpSpPr>
          <a:xfrm>
            <a:off x="514350" y="1535339"/>
            <a:ext cx="7738754" cy="2857135"/>
            <a:chOff x="0" y="-161563"/>
            <a:chExt cx="20636677" cy="7619028"/>
          </a:xfrm>
        </p:grpSpPr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664EAB80-9813-1547-9081-EF8C93ACD606}"/>
                </a:ext>
              </a:extLst>
            </p:cNvPr>
            <p:cNvGrpSpPr/>
            <p:nvPr/>
          </p:nvGrpSpPr>
          <p:grpSpPr>
            <a:xfrm>
              <a:off x="0" y="-161563"/>
              <a:ext cx="6665298" cy="3748170"/>
              <a:chOff x="0" y="-28575"/>
              <a:chExt cx="1178864" cy="662924"/>
            </a:xfrm>
          </p:grpSpPr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6AA2E1AA-DCBB-640C-4441-FE17CB510865}"/>
                  </a:ext>
                </a:extLst>
              </p:cNvPr>
              <p:cNvSpPr/>
              <p:nvPr/>
            </p:nvSpPr>
            <p:spPr>
              <a:xfrm>
                <a:off x="0" y="0"/>
                <a:ext cx="1178864" cy="634349"/>
              </a:xfrm>
              <a:custGeom>
                <a:avLst/>
                <a:gdLst/>
                <a:ahLst/>
                <a:cxnLst/>
                <a:rect l="l" t="t" r="r" b="b"/>
                <a:pathLst>
                  <a:path w="1178864" h="634349">
                    <a:moveTo>
                      <a:pt x="25389" y="0"/>
                    </a:moveTo>
                    <a:lnTo>
                      <a:pt x="1153476" y="0"/>
                    </a:lnTo>
                    <a:cubicBezTo>
                      <a:pt x="1167497" y="0"/>
                      <a:pt x="1178864" y="11367"/>
                      <a:pt x="1178864" y="25389"/>
                    </a:cubicBezTo>
                    <a:lnTo>
                      <a:pt x="1178864" y="608960"/>
                    </a:lnTo>
                    <a:cubicBezTo>
                      <a:pt x="1178864" y="622982"/>
                      <a:pt x="1167497" y="634349"/>
                      <a:pt x="1153476" y="634349"/>
                    </a:cubicBezTo>
                    <a:lnTo>
                      <a:pt x="25389" y="634349"/>
                    </a:lnTo>
                    <a:cubicBezTo>
                      <a:pt x="11367" y="634349"/>
                      <a:pt x="0" y="622982"/>
                      <a:pt x="0" y="608960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4AAD">
                      <a:alpha val="10000"/>
                    </a:srgbClr>
                  </a:gs>
                  <a:gs pos="100000">
                    <a:srgbClr val="CB6CE6">
                      <a:alpha val="1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pPr defTabSz="457200">
                  <a:buClrTx/>
                  <a:defRPr/>
                </a:pPr>
                <a:r>
                  <a:rPr lang="en-US" sz="1800" kern="1200" dirty="0">
                    <a:solidFill>
                      <a:srgbClr val="FFFF00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System of Record</a:t>
                </a:r>
              </a:p>
              <a:p>
                <a:pPr defTabSz="457200">
                  <a:buClrTx/>
                  <a:defRPr/>
                </a:pPr>
                <a:r>
                  <a:rPr lang="en-US" sz="1500" kern="1200" dirty="0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(Model-Driven Control Plane)</a:t>
                </a:r>
              </a:p>
            </p:txBody>
          </p:sp>
          <p:sp>
            <p:nvSpPr>
              <p:cNvPr id="37" name="TextBox 11">
                <a:extLst>
                  <a:ext uri="{FF2B5EF4-FFF2-40B4-BE49-F238E27FC236}">
                    <a16:creationId xmlns:a16="http://schemas.microsoft.com/office/drawing/2014/main" id="{4148F0B3-431A-7072-8FCE-606DB0A463D6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178864" cy="662924"/>
              </a:xfrm>
              <a:prstGeom prst="rect">
                <a:avLst/>
              </a:prstGeom>
            </p:spPr>
            <p:txBody>
              <a:bodyPr lIns="25724" tIns="25724" rIns="25724" bIns="25724" rtlCol="0" anchor="ctr"/>
              <a:lstStyle/>
              <a:p>
                <a:pPr algn="ctr" defTabSz="457200">
                  <a:lnSpc>
                    <a:spcPts val="1345"/>
                  </a:lnSpc>
                  <a:buClrTx/>
                  <a:defRPr/>
                </a:pPr>
                <a:endParaRPr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5FDFC795-6B94-E193-79D6-572DACD70B12}"/>
                </a:ext>
              </a:extLst>
            </p:cNvPr>
            <p:cNvSpPr txBox="1"/>
            <p:nvPr/>
          </p:nvSpPr>
          <p:spPr>
            <a:xfrm>
              <a:off x="3493778" y="3709296"/>
              <a:ext cx="6665298" cy="3748169"/>
            </a:xfrm>
            <a:prstGeom prst="rect">
              <a:avLst/>
            </a:prstGeom>
          </p:spPr>
          <p:txBody>
            <a:bodyPr lIns="25724" tIns="25724" rIns="25724" bIns="25724" rtlCol="0" anchor="ctr"/>
            <a:lstStyle/>
            <a:p>
              <a:pPr algn="ctr" defTabSz="457200">
                <a:lnSpc>
                  <a:spcPts val="1345"/>
                </a:lnSpc>
                <a:buClrTx/>
                <a:defRPr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5767E520-03CB-4D7B-E2E0-46C9E2DDFF10}"/>
                </a:ext>
              </a:extLst>
            </p:cNvPr>
            <p:cNvGrpSpPr/>
            <p:nvPr/>
          </p:nvGrpSpPr>
          <p:grpSpPr>
            <a:xfrm>
              <a:off x="6987555" y="-161563"/>
              <a:ext cx="6665298" cy="3748170"/>
              <a:chOff x="0" y="-28575"/>
              <a:chExt cx="1178864" cy="662924"/>
            </a:xfrm>
          </p:grpSpPr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94164D64-6DBF-6349-9337-4AB08151CAF7}"/>
                  </a:ext>
                </a:extLst>
              </p:cNvPr>
              <p:cNvSpPr/>
              <p:nvPr/>
            </p:nvSpPr>
            <p:spPr>
              <a:xfrm>
                <a:off x="0" y="0"/>
                <a:ext cx="1178864" cy="634349"/>
              </a:xfrm>
              <a:custGeom>
                <a:avLst/>
                <a:gdLst/>
                <a:ahLst/>
                <a:cxnLst/>
                <a:rect l="l" t="t" r="r" b="b"/>
                <a:pathLst>
                  <a:path w="1178864" h="634349">
                    <a:moveTo>
                      <a:pt x="25389" y="0"/>
                    </a:moveTo>
                    <a:lnTo>
                      <a:pt x="1153476" y="0"/>
                    </a:lnTo>
                    <a:cubicBezTo>
                      <a:pt x="1167497" y="0"/>
                      <a:pt x="1178864" y="11367"/>
                      <a:pt x="1178864" y="25389"/>
                    </a:cubicBezTo>
                    <a:lnTo>
                      <a:pt x="1178864" y="608960"/>
                    </a:lnTo>
                    <a:cubicBezTo>
                      <a:pt x="1178864" y="622982"/>
                      <a:pt x="1167497" y="634349"/>
                      <a:pt x="1153476" y="634349"/>
                    </a:cubicBezTo>
                    <a:lnTo>
                      <a:pt x="25389" y="634349"/>
                    </a:lnTo>
                    <a:cubicBezTo>
                      <a:pt x="11367" y="634349"/>
                      <a:pt x="0" y="622982"/>
                      <a:pt x="0" y="608960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4AAD">
                      <a:alpha val="10000"/>
                    </a:srgbClr>
                  </a:gs>
                  <a:gs pos="100000">
                    <a:srgbClr val="CB6CE6">
                      <a:alpha val="1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pPr defTabSz="457200">
                  <a:buClrTx/>
                  <a:defRPr/>
                </a:pPr>
                <a:r>
                  <a:rPr lang="en-US" sz="1800" kern="1200" dirty="0">
                    <a:solidFill>
                      <a:srgbClr val="FFFF00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Compliance</a:t>
                </a:r>
              </a:p>
              <a:p>
                <a:pPr defTabSz="457200">
                  <a:buClrTx/>
                  <a:defRPr/>
                </a:pPr>
                <a:r>
                  <a:rPr lang="en-US" sz="1500" kern="1200" dirty="0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&amp; Governance</a:t>
                </a:r>
              </a:p>
            </p:txBody>
          </p:sp>
          <p:sp>
            <p:nvSpPr>
              <p:cNvPr id="33" name="TextBox 17">
                <a:extLst>
                  <a:ext uri="{FF2B5EF4-FFF2-40B4-BE49-F238E27FC236}">
                    <a16:creationId xmlns:a16="http://schemas.microsoft.com/office/drawing/2014/main" id="{DDC99C6E-3F4B-5DED-8FA7-ABF989430B6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178864" cy="662924"/>
              </a:xfrm>
              <a:prstGeom prst="rect">
                <a:avLst/>
              </a:prstGeom>
            </p:spPr>
            <p:txBody>
              <a:bodyPr lIns="25724" tIns="25724" rIns="25724" bIns="25724" rtlCol="0" anchor="ctr"/>
              <a:lstStyle/>
              <a:p>
                <a:pPr algn="ctr" defTabSz="457200">
                  <a:lnSpc>
                    <a:spcPts val="1345"/>
                  </a:lnSpc>
                  <a:buClrTx/>
                  <a:defRPr/>
                </a:pPr>
                <a:endParaRPr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E26512E0-406A-E8F1-1AB8-07892CFD4335}"/>
                </a:ext>
              </a:extLst>
            </p:cNvPr>
            <p:cNvGrpSpPr/>
            <p:nvPr/>
          </p:nvGrpSpPr>
          <p:grpSpPr>
            <a:xfrm>
              <a:off x="10481333" y="3709295"/>
              <a:ext cx="6665298" cy="3748170"/>
              <a:chOff x="0" y="-28575"/>
              <a:chExt cx="1178864" cy="662924"/>
            </a:xfrm>
          </p:grpSpPr>
          <p:sp>
            <p:nvSpPr>
              <p:cNvPr id="30" name="Freeform 19">
                <a:extLst>
                  <a:ext uri="{FF2B5EF4-FFF2-40B4-BE49-F238E27FC236}">
                    <a16:creationId xmlns:a16="http://schemas.microsoft.com/office/drawing/2014/main" id="{6005F970-C050-D335-AC30-79AC89DEED90}"/>
                  </a:ext>
                </a:extLst>
              </p:cNvPr>
              <p:cNvSpPr/>
              <p:nvPr/>
            </p:nvSpPr>
            <p:spPr>
              <a:xfrm>
                <a:off x="0" y="0"/>
                <a:ext cx="1178864" cy="634349"/>
              </a:xfrm>
              <a:custGeom>
                <a:avLst/>
                <a:gdLst/>
                <a:ahLst/>
                <a:cxnLst/>
                <a:rect l="l" t="t" r="r" b="b"/>
                <a:pathLst>
                  <a:path w="1178864" h="634349">
                    <a:moveTo>
                      <a:pt x="25389" y="0"/>
                    </a:moveTo>
                    <a:lnTo>
                      <a:pt x="1153476" y="0"/>
                    </a:lnTo>
                    <a:cubicBezTo>
                      <a:pt x="1167497" y="0"/>
                      <a:pt x="1178864" y="11367"/>
                      <a:pt x="1178864" y="25389"/>
                    </a:cubicBezTo>
                    <a:lnTo>
                      <a:pt x="1178864" y="608960"/>
                    </a:lnTo>
                    <a:cubicBezTo>
                      <a:pt x="1178864" y="622982"/>
                      <a:pt x="1167497" y="634349"/>
                      <a:pt x="1153476" y="634349"/>
                    </a:cubicBezTo>
                    <a:lnTo>
                      <a:pt x="25389" y="634349"/>
                    </a:lnTo>
                    <a:cubicBezTo>
                      <a:pt x="11367" y="634349"/>
                      <a:pt x="0" y="622982"/>
                      <a:pt x="0" y="608960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4AAD">
                      <a:alpha val="10000"/>
                    </a:srgbClr>
                  </a:gs>
                  <a:gs pos="100000">
                    <a:srgbClr val="CB6CE6">
                      <a:alpha val="1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pPr defTabSz="457200">
                  <a:buClrTx/>
                  <a:defRPr/>
                </a:pPr>
                <a:r>
                  <a:rPr lang="en-US" sz="1800" kern="1200" dirty="0">
                    <a:solidFill>
                      <a:srgbClr val="FFFF00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AI-Assisted</a:t>
                </a:r>
                <a:br>
                  <a:rPr lang="en-US" sz="2000" kern="1200" dirty="0">
                    <a:solidFill>
                      <a:srgbClr val="FFFF00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</a:br>
                <a:r>
                  <a:rPr lang="en-US" sz="1500" kern="1200" dirty="0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(</a:t>
                </a:r>
                <a:r>
                  <a:rPr lang="en-US" sz="1500" kern="1200" dirty="0" err="1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Guardrailed</a:t>
                </a:r>
                <a:r>
                  <a:rPr lang="en-US" sz="1500" kern="1200" dirty="0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)</a:t>
                </a:r>
              </a:p>
            </p:txBody>
          </p:sp>
          <p:sp>
            <p:nvSpPr>
              <p:cNvPr id="31" name="TextBox 20">
                <a:extLst>
                  <a:ext uri="{FF2B5EF4-FFF2-40B4-BE49-F238E27FC236}">
                    <a16:creationId xmlns:a16="http://schemas.microsoft.com/office/drawing/2014/main" id="{899343BA-5E08-ADAE-89E1-16DEC672D211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178864" cy="662924"/>
              </a:xfrm>
              <a:prstGeom prst="rect">
                <a:avLst/>
              </a:prstGeom>
            </p:spPr>
            <p:txBody>
              <a:bodyPr lIns="25724" tIns="25724" rIns="25724" bIns="25724" rtlCol="0" anchor="ctr"/>
              <a:lstStyle/>
              <a:p>
                <a:pPr algn="ctr" defTabSz="457200">
                  <a:lnSpc>
                    <a:spcPts val="1345"/>
                  </a:lnSpc>
                  <a:buClrTx/>
                  <a:defRPr/>
                </a:pPr>
                <a:endParaRPr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21">
              <a:extLst>
                <a:ext uri="{FF2B5EF4-FFF2-40B4-BE49-F238E27FC236}">
                  <a16:creationId xmlns:a16="http://schemas.microsoft.com/office/drawing/2014/main" id="{FB208594-D391-6151-0068-90D836743141}"/>
                </a:ext>
              </a:extLst>
            </p:cNvPr>
            <p:cNvGrpSpPr/>
            <p:nvPr/>
          </p:nvGrpSpPr>
          <p:grpSpPr>
            <a:xfrm>
              <a:off x="13971379" y="0"/>
              <a:ext cx="6665298" cy="3586607"/>
              <a:chOff x="0" y="0"/>
              <a:chExt cx="1178864" cy="634349"/>
            </a:xfrm>
          </p:grpSpPr>
          <p:sp>
            <p:nvSpPr>
              <p:cNvPr id="28" name="Freeform 22">
                <a:extLst>
                  <a:ext uri="{FF2B5EF4-FFF2-40B4-BE49-F238E27FC236}">
                    <a16:creationId xmlns:a16="http://schemas.microsoft.com/office/drawing/2014/main" id="{98923429-BBB5-590B-DCBA-458F33E4D224}"/>
                  </a:ext>
                </a:extLst>
              </p:cNvPr>
              <p:cNvSpPr/>
              <p:nvPr/>
            </p:nvSpPr>
            <p:spPr>
              <a:xfrm>
                <a:off x="0" y="0"/>
                <a:ext cx="1178864" cy="634349"/>
              </a:xfrm>
              <a:custGeom>
                <a:avLst/>
                <a:gdLst/>
                <a:ahLst/>
                <a:cxnLst/>
                <a:rect l="l" t="t" r="r" b="b"/>
                <a:pathLst>
                  <a:path w="1178864" h="634349">
                    <a:moveTo>
                      <a:pt x="25389" y="0"/>
                    </a:moveTo>
                    <a:lnTo>
                      <a:pt x="1153476" y="0"/>
                    </a:lnTo>
                    <a:cubicBezTo>
                      <a:pt x="1167497" y="0"/>
                      <a:pt x="1178864" y="11367"/>
                      <a:pt x="1178864" y="25389"/>
                    </a:cubicBezTo>
                    <a:lnTo>
                      <a:pt x="1178864" y="608960"/>
                    </a:lnTo>
                    <a:cubicBezTo>
                      <a:pt x="1178864" y="622982"/>
                      <a:pt x="1167497" y="634349"/>
                      <a:pt x="1153476" y="634349"/>
                    </a:cubicBezTo>
                    <a:lnTo>
                      <a:pt x="25389" y="634349"/>
                    </a:lnTo>
                    <a:cubicBezTo>
                      <a:pt x="11367" y="634349"/>
                      <a:pt x="0" y="622982"/>
                      <a:pt x="0" y="608960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4AAD">
                      <a:alpha val="10000"/>
                    </a:srgbClr>
                  </a:gs>
                  <a:gs pos="100000">
                    <a:srgbClr val="CB6CE6">
                      <a:alpha val="1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pPr defTabSz="457200">
                  <a:buClrTx/>
                  <a:defRPr/>
                </a:pPr>
                <a:r>
                  <a:rPr lang="en-US" sz="1800" kern="1200" dirty="0">
                    <a:solidFill>
                      <a:srgbClr val="FFFF00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Visual Design</a:t>
                </a:r>
              </a:p>
              <a:p>
                <a:pPr defTabSz="457200">
                  <a:buClrTx/>
                  <a:defRPr/>
                </a:pPr>
                <a:r>
                  <a:rPr lang="en-US" sz="1500" kern="1200" dirty="0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+ </a:t>
                </a:r>
                <a:r>
                  <a:rPr lang="en-US" sz="1500" kern="1200" dirty="0" err="1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IaC</a:t>
                </a:r>
                <a:r>
                  <a:rPr lang="en-US" sz="1500" kern="1200" dirty="0">
                    <a:solidFill>
                      <a:schemeClr val="bg1"/>
                    </a:solidFill>
                    <a:latin typeface="Space Mono" panose="02010509030202000204" pitchFamily="49" charset="77"/>
                    <a:ea typeface="+mn-ea"/>
                    <a:cs typeface="+mn-cs"/>
                  </a:rPr>
                  <a:t> Execution</a:t>
                </a:r>
              </a:p>
            </p:txBody>
          </p:sp>
          <p:sp>
            <p:nvSpPr>
              <p:cNvPr id="29" name="TextBox 23">
                <a:extLst>
                  <a:ext uri="{FF2B5EF4-FFF2-40B4-BE49-F238E27FC236}">
                    <a16:creationId xmlns:a16="http://schemas.microsoft.com/office/drawing/2014/main" id="{D95B9A89-CB05-9156-070C-32EABC48415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1178864" cy="662924"/>
              </a:xfrm>
              <a:prstGeom prst="rect">
                <a:avLst/>
              </a:prstGeom>
            </p:spPr>
            <p:txBody>
              <a:bodyPr lIns="25724" tIns="25724" rIns="25724" bIns="25724" rtlCol="0" anchor="ctr"/>
              <a:lstStyle/>
              <a:p>
                <a:pPr algn="ctr" defTabSz="457200">
                  <a:lnSpc>
                    <a:spcPts val="1345"/>
                  </a:lnSpc>
                  <a:buClrTx/>
                  <a:defRPr/>
                </a:pPr>
                <a:endParaRPr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2" name="Picture 41" descr="A group of icons on a black background&#10;&#10;Description automatically generated">
            <a:extLst>
              <a:ext uri="{FF2B5EF4-FFF2-40B4-BE49-F238E27FC236}">
                <a16:creationId xmlns:a16="http://schemas.microsoft.com/office/drawing/2014/main" id="{65363528-0422-FF71-0711-FEAD4EA3EF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63" t="37115" r="7652" b="42229"/>
          <a:stretch/>
        </p:blipFill>
        <p:spPr>
          <a:xfrm>
            <a:off x="6348677" y="3855260"/>
            <a:ext cx="501798" cy="461140"/>
          </a:xfrm>
          <a:prstGeom prst="rect">
            <a:avLst/>
          </a:prstGeom>
        </p:spPr>
      </p:pic>
      <p:pic>
        <p:nvPicPr>
          <p:cNvPr id="3" name="Picture 2" descr="A group of icons on a black background&#10;&#10;Description automatically generated">
            <a:extLst>
              <a:ext uri="{FF2B5EF4-FFF2-40B4-BE49-F238E27FC236}">
                <a16:creationId xmlns:a16="http://schemas.microsoft.com/office/drawing/2014/main" id="{A0EBA835-6349-D0E0-BBC4-C69B23F156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1" t="37115" r="77495" b="42229"/>
          <a:stretch/>
        </p:blipFill>
        <p:spPr>
          <a:xfrm>
            <a:off x="2424062" y="2389682"/>
            <a:ext cx="488162" cy="491629"/>
          </a:xfrm>
          <a:prstGeom prst="rect">
            <a:avLst/>
          </a:prstGeom>
        </p:spPr>
      </p:pic>
      <p:pic>
        <p:nvPicPr>
          <p:cNvPr id="40" name="Picture 39" descr="A group of icons on a black background&#10;&#10;Description automatically generated">
            <a:extLst>
              <a:ext uri="{FF2B5EF4-FFF2-40B4-BE49-F238E27FC236}">
                <a16:creationId xmlns:a16="http://schemas.microsoft.com/office/drawing/2014/main" id="{A0085A2E-2C67-6B7F-7251-8AE2A34581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49" t="37115" r="60796" b="42229"/>
          <a:stretch/>
        </p:blipFill>
        <p:spPr>
          <a:xfrm>
            <a:off x="5031935" y="2382184"/>
            <a:ext cx="480563" cy="454684"/>
          </a:xfrm>
          <a:prstGeom prst="rect">
            <a:avLst/>
          </a:prstGeom>
        </p:spPr>
      </p:pic>
      <p:pic>
        <p:nvPicPr>
          <p:cNvPr id="41" name="Picture 40" descr="A group of icons on a black background&#10;&#10;Description automatically generated">
            <a:extLst>
              <a:ext uri="{FF2B5EF4-FFF2-40B4-BE49-F238E27FC236}">
                <a16:creationId xmlns:a16="http://schemas.microsoft.com/office/drawing/2014/main" id="{A08F91D9-A604-5E7A-B404-F06839000D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20" t="37115" r="23330" b="42229"/>
          <a:stretch/>
        </p:blipFill>
        <p:spPr>
          <a:xfrm>
            <a:off x="7704736" y="2446678"/>
            <a:ext cx="475820" cy="384315"/>
          </a:xfrm>
          <a:prstGeom prst="rect">
            <a:avLst/>
          </a:prstGeom>
        </p:spPr>
      </p:pic>
      <p:pic>
        <p:nvPicPr>
          <p:cNvPr id="43" name="Picture 42" descr="A group of icons on a black background&#10;&#10;Description automatically generated">
            <a:extLst>
              <a:ext uri="{FF2B5EF4-FFF2-40B4-BE49-F238E27FC236}">
                <a16:creationId xmlns:a16="http://schemas.microsoft.com/office/drawing/2014/main" id="{EF494FE7-D5F8-B4AA-1F9C-3FCD94F7A4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968" t="37115" r="41879" b="42229"/>
          <a:stretch/>
        </p:blipFill>
        <p:spPr>
          <a:xfrm>
            <a:off x="3671793" y="3914345"/>
            <a:ext cx="545449" cy="437906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259041DB-5905-8F26-808C-FD13EC2831A1}"/>
              </a:ext>
            </a:extLst>
          </p:cNvPr>
          <p:cNvSpPr txBox="1"/>
          <p:nvPr/>
        </p:nvSpPr>
        <p:spPr>
          <a:xfrm>
            <a:off x="426424" y="4574348"/>
            <a:ext cx="8579645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spcBef>
                <a:spcPct val="0"/>
              </a:spcBef>
              <a:buClrTx/>
              <a:defRPr/>
            </a:pPr>
            <a:r>
              <a:rPr lang="en-US" sz="2000" kern="1200" spc="-5" dirty="0">
                <a:solidFill>
                  <a:srgbClr val="FFFF00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Infrastructure → AI-ready intent</a:t>
            </a:r>
          </a:p>
        </p:txBody>
      </p:sp>
    </p:spTree>
    <p:extLst>
      <p:ext uri="{BB962C8B-B14F-4D97-AF65-F5344CB8AC3E}">
        <p14:creationId xmlns:p14="http://schemas.microsoft.com/office/powerpoint/2010/main" val="402387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touching a computer screen&#10;&#10;Description automatically generated">
            <a:extLst>
              <a:ext uri="{FF2B5EF4-FFF2-40B4-BE49-F238E27FC236}">
                <a16:creationId xmlns:a16="http://schemas.microsoft.com/office/drawing/2014/main" id="{5E19A883-47D0-7926-3A42-1FF126901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84" y="923628"/>
            <a:ext cx="7416239" cy="4169417"/>
          </a:xfrm>
          <a:prstGeom prst="rect">
            <a:avLst/>
          </a:prstGeom>
        </p:spPr>
      </p:pic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Infrastructure </a:t>
            </a:r>
            <a:r>
              <a:rPr lang="de-DE" dirty="0" err="1"/>
              <a:t>Intent</a:t>
            </a:r>
            <a:r>
              <a:rPr lang="de-DE" dirty="0"/>
              <a:t> Control Plane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8AED38-F8B2-7655-3DA9-9C610CC561A8}"/>
              </a:ext>
            </a:extLst>
          </p:cNvPr>
          <p:cNvSpPr txBox="1"/>
          <p:nvPr/>
        </p:nvSpPr>
        <p:spPr>
          <a:xfrm>
            <a:off x="4122296" y="2810656"/>
            <a:ext cx="11913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00"/>
              </a:buClr>
              <a:buSzPct val="111111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>
              <a:buClr>
                <a:srgbClr val="FFFF00"/>
              </a:buClr>
              <a:buSzPts val="3200"/>
              <a:buFont typeface="Space Mono"/>
              <a:buNone/>
              <a:defRPr sz="32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US" sz="2500" dirty="0"/>
              <a:t>IICP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 err="1"/>
              <a:t>Advise</a:t>
            </a:r>
            <a:r>
              <a:rPr lang="de-DE" dirty="0"/>
              <a:t>-versus-Act Boundary</a:t>
            </a:r>
            <a:endParaRPr dirty="0"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9773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300" dirty="0"/>
              <a:t>AI MAY ACT:</a:t>
            </a:r>
          </a:p>
          <a:p>
            <a:pPr indent="-457200">
              <a:spcAft>
                <a:spcPts val="1200"/>
              </a:spcAft>
              <a:buSzPct val="100000"/>
            </a:pPr>
            <a:r>
              <a:rPr lang="de-DE" sz="2000" dirty="0" err="1"/>
              <a:t>Intent</a:t>
            </a:r>
            <a:endParaRPr lang="de-DE" sz="2000" dirty="0"/>
          </a:p>
          <a:p>
            <a:pPr indent="-457200">
              <a:spcAft>
                <a:spcPts val="1200"/>
              </a:spcAft>
              <a:buSzPct val="100000"/>
            </a:pPr>
            <a:r>
              <a:rPr lang="de-DE" sz="2000" dirty="0"/>
              <a:t>Ownership</a:t>
            </a:r>
          </a:p>
          <a:p>
            <a:pPr indent="-457200">
              <a:spcAft>
                <a:spcPts val="1200"/>
              </a:spcAft>
              <a:buSzPct val="100000"/>
            </a:pPr>
            <a:r>
              <a:rPr lang="de-DE" sz="2000" dirty="0"/>
              <a:t>Reconciliation</a:t>
            </a:r>
            <a:br>
              <a:rPr lang="de-DE" sz="2000" dirty="0"/>
            </a:br>
            <a:endParaRPr lang="de-DE" sz="2000" dirty="0"/>
          </a:p>
          <a:p>
            <a:pPr marL="0" indent="0">
              <a:spcAft>
                <a:spcPts val="1200"/>
              </a:spcAft>
              <a:buNone/>
            </a:pPr>
            <a:r>
              <a:rPr lang="de-DE" sz="2000" dirty="0" err="1"/>
              <a:t>are</a:t>
            </a:r>
            <a:r>
              <a:rPr lang="de-DE" sz="2000" dirty="0"/>
              <a:t> EXPLICIT &amp; CONTINUOUS</a:t>
            </a:r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300" dirty="0"/>
              <a:t>AI SHOULD EXPLAIN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8625126-82FE-442A-44DC-47CF365946EC}"/>
              </a:ext>
            </a:extLst>
          </p:cNvPr>
          <p:cNvSpPr/>
          <p:nvPr/>
        </p:nvSpPr>
        <p:spPr>
          <a:xfrm>
            <a:off x="4352757" y="1764297"/>
            <a:ext cx="358273" cy="1443790"/>
          </a:xfrm>
          <a:prstGeom prst="rightBrace">
            <a:avLst/>
          </a:prstGeom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90;p19">
            <a:extLst>
              <a:ext uri="{FF2B5EF4-FFF2-40B4-BE49-F238E27FC236}">
                <a16:creationId xmlns:a16="http://schemas.microsoft.com/office/drawing/2014/main" id="{2FD8886A-4837-2A10-EFFA-5B8047944F57}"/>
              </a:ext>
            </a:extLst>
          </p:cNvPr>
          <p:cNvSpPr txBox="1">
            <a:spLocks/>
          </p:cNvSpPr>
          <p:nvPr/>
        </p:nvSpPr>
        <p:spPr>
          <a:xfrm>
            <a:off x="4832400" y="1686308"/>
            <a:ext cx="3999900" cy="199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Font typeface="Space Mono"/>
              <a:buNone/>
            </a:pPr>
            <a:endParaRPr lang="de-DE" sz="2000" dirty="0"/>
          </a:p>
          <a:p>
            <a:pPr marL="0" indent="0">
              <a:spcAft>
                <a:spcPts val="1200"/>
              </a:spcAft>
              <a:buFont typeface="Space Mono"/>
              <a:buNone/>
            </a:pPr>
            <a:r>
              <a:rPr lang="de-DE" sz="2000" dirty="0"/>
              <a:t>Any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3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missing</a:t>
            </a:r>
            <a:r>
              <a:rPr lang="de-DE"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„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migrated</a:t>
            </a:r>
            <a:r>
              <a:rPr lang="de-DE" dirty="0"/>
              <a:t>?“</a:t>
            </a:r>
            <a:endParaRPr dirty="0"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5846785" y="1536050"/>
            <a:ext cx="324720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457200">
              <a:spcAft>
                <a:spcPts val="1200"/>
              </a:spcAft>
              <a:buBlip>
                <a:blip r:embed="rId3"/>
              </a:buBlip>
            </a:pPr>
            <a:r>
              <a:rPr lang="de-DE" sz="2200" dirty="0" err="1"/>
              <a:t>Owner</a:t>
            </a:r>
            <a:r>
              <a:rPr lang="de-DE" sz="2200" dirty="0"/>
              <a:t> </a:t>
            </a:r>
            <a:r>
              <a:rPr lang="de-DE" sz="2200" dirty="0" err="1"/>
              <a:t>unknown</a:t>
            </a:r>
            <a:endParaRPr lang="de-DE" sz="2200" dirty="0"/>
          </a:p>
          <a:p>
            <a:pPr indent="-457200">
              <a:spcAft>
                <a:spcPts val="1200"/>
              </a:spcAft>
              <a:buBlip>
                <a:blip r:embed="rId3"/>
              </a:buBlip>
            </a:pPr>
            <a:r>
              <a:rPr lang="de-DE" sz="2200" dirty="0" err="1"/>
              <a:t>Dependency</a:t>
            </a:r>
            <a:r>
              <a:rPr lang="de-DE" sz="2200" dirty="0"/>
              <a:t> </a:t>
            </a:r>
            <a:r>
              <a:rPr lang="de-DE" sz="2200" dirty="0" err="1"/>
              <a:t>unknown</a:t>
            </a:r>
            <a:endParaRPr lang="de-DE" sz="2200" dirty="0"/>
          </a:p>
          <a:p>
            <a:pPr indent="-457200">
              <a:spcAft>
                <a:spcPts val="1200"/>
              </a:spcAft>
              <a:buBlip>
                <a:blip r:embed="rId3"/>
              </a:buBlip>
            </a:pPr>
            <a:r>
              <a:rPr lang="de-DE" sz="2200" dirty="0" err="1"/>
              <a:t>Inventory</a:t>
            </a:r>
            <a:r>
              <a:rPr lang="de-DE" sz="2200" dirty="0"/>
              <a:t> </a:t>
            </a:r>
            <a:r>
              <a:rPr lang="de-DE" sz="2200" dirty="0" err="1"/>
              <a:t>conflict</a:t>
            </a:r>
            <a:endParaRPr sz="2200" dirty="0"/>
          </a:p>
        </p:txBody>
      </p:sp>
      <p:pic>
        <p:nvPicPr>
          <p:cNvPr id="3" name="Picture 2" descr="A map of the united states with question marks&#10;&#10;Description automatically generated">
            <a:extLst>
              <a:ext uri="{FF2B5EF4-FFF2-40B4-BE49-F238E27FC236}">
                <a16:creationId xmlns:a16="http://schemas.microsoft.com/office/drawing/2014/main" id="{1A8B1F62-F81E-03AF-10A8-C4DBAF83A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20" y="1388671"/>
            <a:ext cx="5424565" cy="3049696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B50E7275-1A1C-3D28-AF01-57BAF286FDEE}"/>
              </a:ext>
            </a:extLst>
          </p:cNvPr>
          <p:cNvSpPr txBox="1"/>
          <p:nvPr/>
        </p:nvSpPr>
        <p:spPr>
          <a:xfrm>
            <a:off x="422220" y="1157624"/>
            <a:ext cx="8786073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buClrTx/>
              <a:defRPr/>
            </a:pPr>
            <a:r>
              <a:rPr lang="en-US" sz="2000" kern="1200" spc="7" dirty="0">
                <a:solidFill>
                  <a:schemeClr val="bg1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Global Manufacturer, 300+ sites, SD-WAN transformation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3D945-EFEC-EB04-01C4-F20B31480579}"/>
              </a:ext>
            </a:extLst>
          </p:cNvPr>
          <p:cNvSpPr txBox="1"/>
          <p:nvPr/>
        </p:nvSpPr>
        <p:spPr>
          <a:xfrm>
            <a:off x="426424" y="4574348"/>
            <a:ext cx="8579645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spcBef>
                <a:spcPct val="0"/>
              </a:spcBef>
              <a:buClrTx/>
              <a:defRPr/>
            </a:pPr>
            <a:r>
              <a:rPr lang="en-US" sz="2000" kern="1200" spc="-5" dirty="0">
                <a:solidFill>
                  <a:srgbClr val="FFFF00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AI-driven migration requires systemic legibility.</a:t>
            </a:r>
          </a:p>
        </p:txBody>
      </p:sp>
    </p:spTree>
    <p:extLst>
      <p:ext uri="{BB962C8B-B14F-4D97-AF65-F5344CB8AC3E}">
        <p14:creationId xmlns:p14="http://schemas.microsoft.com/office/powerpoint/2010/main" val="359360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uiExpand="1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network&#10;&#10;Description automatically generated">
            <a:extLst>
              <a:ext uri="{FF2B5EF4-FFF2-40B4-BE49-F238E27FC236}">
                <a16:creationId xmlns:a16="http://schemas.microsoft.com/office/drawing/2014/main" id="{1CC8A995-2741-6CEA-F1DD-D58DBCB75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20" y="1421500"/>
            <a:ext cx="4728786" cy="3152524"/>
          </a:xfrm>
          <a:prstGeom prst="rect">
            <a:avLst/>
          </a:prstGeom>
        </p:spPr>
      </p:pic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„Who </a:t>
            </a:r>
            <a:r>
              <a:rPr lang="de-DE" dirty="0" err="1"/>
              <a:t>owns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customer</a:t>
            </a:r>
            <a:r>
              <a:rPr lang="de-DE" dirty="0"/>
              <a:t> </a:t>
            </a:r>
            <a:r>
              <a:rPr lang="de-DE" dirty="0" err="1"/>
              <a:t>outage</a:t>
            </a:r>
            <a:r>
              <a:rPr lang="de-DE" dirty="0"/>
              <a:t>?“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20E59A-4296-2AE2-938D-41489EDC64E9}"/>
              </a:ext>
            </a:extLst>
          </p:cNvPr>
          <p:cNvSpPr txBox="1"/>
          <p:nvPr/>
        </p:nvSpPr>
        <p:spPr>
          <a:xfrm>
            <a:off x="426422" y="4574348"/>
            <a:ext cx="8708232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spcBef>
                <a:spcPct val="0"/>
              </a:spcBef>
              <a:buClrTx/>
              <a:defRPr/>
            </a:pPr>
            <a:r>
              <a:rPr lang="en-US" sz="2000" kern="1200" spc="-5" dirty="0">
                <a:solidFill>
                  <a:srgbClr val="FFFF00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AI-driven incident response requires ownership.</a:t>
            </a:r>
          </a:p>
        </p:txBody>
      </p:sp>
      <p:sp>
        <p:nvSpPr>
          <p:cNvPr id="5" name="Google Shape;101;p21">
            <a:extLst>
              <a:ext uri="{FF2B5EF4-FFF2-40B4-BE49-F238E27FC236}">
                <a16:creationId xmlns:a16="http://schemas.microsoft.com/office/drawing/2014/main" id="{6F4D335D-7059-9C26-FDF0-5A5D59902413}"/>
              </a:ext>
            </a:extLst>
          </p:cNvPr>
          <p:cNvSpPr txBox="1">
            <a:spLocks/>
          </p:cNvSpPr>
          <p:nvPr/>
        </p:nvSpPr>
        <p:spPr>
          <a:xfrm>
            <a:off x="5846785" y="1536050"/>
            <a:ext cx="324720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indent="-457200">
              <a:spcAft>
                <a:spcPts val="1200"/>
              </a:spcAft>
              <a:buFont typeface="Space Mono"/>
              <a:buBlip>
                <a:blip r:embed="rId4"/>
              </a:buBlip>
            </a:pPr>
            <a:r>
              <a:rPr lang="de-DE" sz="2200" dirty="0" err="1"/>
              <a:t>Owner</a:t>
            </a:r>
            <a:r>
              <a:rPr lang="de-DE" sz="2200" dirty="0"/>
              <a:t> </a:t>
            </a:r>
            <a:r>
              <a:rPr lang="de-DE" sz="2200" dirty="0" err="1"/>
              <a:t>fragmented</a:t>
            </a:r>
            <a:endParaRPr lang="de-DE" sz="2200" dirty="0"/>
          </a:p>
          <a:p>
            <a:pPr indent="-457200">
              <a:spcAft>
                <a:spcPts val="1200"/>
              </a:spcAft>
              <a:buFont typeface="Space Mono"/>
              <a:buBlip>
                <a:blip r:embed="rId4"/>
              </a:buBlip>
            </a:pPr>
            <a:r>
              <a:rPr lang="de-DE" sz="2200" dirty="0" err="1"/>
              <a:t>Accountability</a:t>
            </a:r>
            <a:r>
              <a:rPr lang="de-DE" sz="2200" dirty="0"/>
              <a:t> </a:t>
            </a:r>
            <a:r>
              <a:rPr lang="de-DE" sz="2200" dirty="0" err="1"/>
              <a:t>unclear</a:t>
            </a:r>
            <a:endParaRPr lang="de-DE" sz="2200" dirty="0"/>
          </a:p>
          <a:p>
            <a:pPr indent="-457200">
              <a:spcAft>
                <a:spcPts val="1200"/>
              </a:spcAft>
              <a:buFont typeface="Space Mono"/>
              <a:buBlip>
                <a:blip r:embed="rId4"/>
              </a:buBlip>
            </a:pPr>
            <a:r>
              <a:rPr lang="de-DE" sz="2200" dirty="0" err="1"/>
              <a:t>Escalation</a:t>
            </a:r>
            <a:r>
              <a:rPr lang="de-DE" sz="2200" dirty="0"/>
              <a:t> </a:t>
            </a:r>
            <a:r>
              <a:rPr lang="de-DE" sz="2200" dirty="0" err="1"/>
              <a:t>path</a:t>
            </a:r>
            <a:r>
              <a:rPr lang="de-DE" sz="2200" dirty="0"/>
              <a:t> </a:t>
            </a:r>
            <a:r>
              <a:rPr lang="de-DE" sz="2200" dirty="0" err="1"/>
              <a:t>unknown</a:t>
            </a:r>
            <a:endParaRPr lang="de-DE" sz="2200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8DC39CC-B409-4FE4-BD73-71C2CCE3223B}"/>
              </a:ext>
            </a:extLst>
          </p:cNvPr>
          <p:cNvSpPr txBox="1"/>
          <p:nvPr/>
        </p:nvSpPr>
        <p:spPr>
          <a:xfrm>
            <a:off x="422220" y="1157624"/>
            <a:ext cx="8786073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buClrTx/>
              <a:defRPr/>
            </a:pPr>
            <a:r>
              <a:rPr lang="en-US" sz="2000" kern="1200" spc="7" dirty="0">
                <a:solidFill>
                  <a:schemeClr val="bg1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MSP managing 100+ customer environments</a:t>
            </a:r>
          </a:p>
        </p:txBody>
      </p:sp>
    </p:spTree>
    <p:extLst>
      <p:ext uri="{BB962C8B-B14F-4D97-AF65-F5344CB8AC3E}">
        <p14:creationId xmlns:p14="http://schemas.microsoft.com/office/powerpoint/2010/main" val="257854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„</a:t>
            </a:r>
            <a:r>
              <a:rPr lang="de-DE" dirty="0" err="1"/>
              <a:t>Should</a:t>
            </a:r>
            <a:r>
              <a:rPr lang="de-DE" dirty="0"/>
              <a:t> I </a:t>
            </a:r>
            <a:r>
              <a:rPr lang="de-DE" dirty="0" err="1"/>
              <a:t>delete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rule</a:t>
            </a:r>
            <a:r>
              <a:rPr lang="de-DE" dirty="0"/>
              <a:t>?“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C82F8F-5123-071C-AD9B-A39D2A7D1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377892"/>
            <a:ext cx="3818224" cy="3192907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09A9B1B-B6E8-FBEC-D512-07C9C8424BED}"/>
              </a:ext>
            </a:extLst>
          </p:cNvPr>
          <p:cNvSpPr/>
          <p:nvPr/>
        </p:nvSpPr>
        <p:spPr>
          <a:xfrm>
            <a:off x="5613682" y="1506511"/>
            <a:ext cx="2698359" cy="1365306"/>
          </a:xfrm>
          <a:prstGeom prst="roundRect">
            <a:avLst>
              <a:gd name="adj" fmla="val 6170"/>
            </a:avLst>
          </a:prstGeom>
          <a:solidFill>
            <a:srgbClr val="F47D7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700" b="1" dirty="0">
                <a:solidFill>
                  <a:schemeClr val="tx1"/>
                </a:solidFill>
                <a:latin typeface="Space Mono" panose="02010509030202000204" pitchFamily="49" charset="77"/>
              </a:rPr>
              <a:t>“Delete this rule.”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EB2B45-7004-111F-1093-8A7BAB74AA61}"/>
              </a:ext>
            </a:extLst>
          </p:cNvPr>
          <p:cNvSpPr/>
          <p:nvPr/>
        </p:nvSpPr>
        <p:spPr>
          <a:xfrm>
            <a:off x="5613681" y="3026813"/>
            <a:ext cx="2698359" cy="1365306"/>
          </a:xfrm>
          <a:prstGeom prst="roundRect">
            <a:avLst>
              <a:gd name="adj" fmla="val 6170"/>
            </a:avLst>
          </a:prstGeom>
          <a:solidFill>
            <a:srgbClr val="C4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700" b="1" dirty="0">
                <a:solidFill>
                  <a:schemeClr val="tx1"/>
                </a:solidFill>
                <a:latin typeface="Space Mono" panose="02010509030202000204" pitchFamily="49" charset="77"/>
              </a:rPr>
              <a:t>“Maintain until Q2 decommissioning”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A90C2F1-FA6B-9D7C-117C-565AA3F17550}"/>
              </a:ext>
            </a:extLst>
          </p:cNvPr>
          <p:cNvCxnSpPr/>
          <p:nvPr/>
        </p:nvCxnSpPr>
        <p:spPr>
          <a:xfrm>
            <a:off x="4339652" y="2233534"/>
            <a:ext cx="1064302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9BFE60-086A-2D26-6AD7-E174C7AB01EF}"/>
              </a:ext>
            </a:extLst>
          </p:cNvPr>
          <p:cNvCxnSpPr/>
          <p:nvPr/>
        </p:nvCxnSpPr>
        <p:spPr>
          <a:xfrm>
            <a:off x="4339652" y="3667593"/>
            <a:ext cx="1064302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B01038D-8877-13AF-03C6-A7599F6EB6EE}"/>
              </a:ext>
            </a:extLst>
          </p:cNvPr>
          <p:cNvSpPr txBox="1"/>
          <p:nvPr/>
        </p:nvSpPr>
        <p:spPr>
          <a:xfrm>
            <a:off x="4129924" y="1868380"/>
            <a:ext cx="1401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CONFIG ONLY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CF14ED-FEA2-4A2B-340E-7146649AE20C}"/>
              </a:ext>
            </a:extLst>
          </p:cNvPr>
          <p:cNvSpPr txBox="1"/>
          <p:nvPr/>
        </p:nvSpPr>
        <p:spPr>
          <a:xfrm>
            <a:off x="4280713" y="3270364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+ INTENT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5D6660-3B81-B295-1A86-7E9C6B870B94}"/>
              </a:ext>
            </a:extLst>
          </p:cNvPr>
          <p:cNvSpPr txBox="1"/>
          <p:nvPr/>
        </p:nvSpPr>
        <p:spPr>
          <a:xfrm>
            <a:off x="426423" y="4574348"/>
            <a:ext cx="8708232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spcBef>
                <a:spcPct val="0"/>
              </a:spcBef>
              <a:buClrTx/>
              <a:defRPr/>
            </a:pPr>
            <a:r>
              <a:rPr lang="en-US" sz="2000" kern="1200" spc="-5" dirty="0">
                <a:solidFill>
                  <a:srgbClr val="FFFF00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AI-driven remediation requires explicit intent.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31E6729-A765-E3EB-FB1D-B1122517A826}"/>
              </a:ext>
            </a:extLst>
          </p:cNvPr>
          <p:cNvSpPr txBox="1"/>
          <p:nvPr/>
        </p:nvSpPr>
        <p:spPr>
          <a:xfrm>
            <a:off x="422220" y="1157624"/>
            <a:ext cx="8786073" cy="238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00">
              <a:lnSpc>
                <a:spcPts val="1680"/>
              </a:lnSpc>
              <a:buClrTx/>
              <a:defRPr/>
            </a:pPr>
            <a:r>
              <a:rPr lang="en-US" sz="2000" kern="1200" spc="7" dirty="0">
                <a:solidFill>
                  <a:schemeClr val="bg1"/>
                </a:solidFill>
                <a:latin typeface="Space Mono" panose="02010509030202000204" pitchFamily="49" charset="77"/>
                <a:ea typeface="Poppins"/>
                <a:cs typeface="Poppins"/>
                <a:sym typeface="Poppins"/>
              </a:rPr>
              <a:t>Financial institution, 15k+ firewall rules</a:t>
            </a:r>
          </a:p>
        </p:txBody>
      </p:sp>
    </p:spTree>
    <p:extLst>
      <p:ext uri="{BB962C8B-B14F-4D97-AF65-F5344CB8AC3E}">
        <p14:creationId xmlns:p14="http://schemas.microsoft.com/office/powerpoint/2010/main" val="178780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0A66314-D244-C28C-BDCB-99308F6F20C6}"/>
              </a:ext>
            </a:extLst>
          </p:cNvPr>
          <p:cNvSpPr/>
          <p:nvPr/>
        </p:nvSpPr>
        <p:spPr>
          <a:xfrm>
            <a:off x="7175929" y="3564069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Self-service within guardrails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3F699C6-DC2F-BFB6-A6B9-6B41146EB99D}"/>
              </a:ext>
            </a:extLst>
          </p:cNvPr>
          <p:cNvSpPr/>
          <p:nvPr/>
        </p:nvSpPr>
        <p:spPr>
          <a:xfrm>
            <a:off x="5483484" y="3564069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Changes validated before execution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0525B1F-7B0B-2E35-01F2-D93683733123}"/>
              </a:ext>
            </a:extLst>
          </p:cNvPr>
          <p:cNvSpPr/>
          <p:nvPr/>
        </p:nvSpPr>
        <p:spPr>
          <a:xfrm>
            <a:off x="3791039" y="3564069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Migration automation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1DF5A71-1EC3-8964-53FF-C209686CE620}"/>
              </a:ext>
            </a:extLst>
          </p:cNvPr>
          <p:cNvSpPr/>
          <p:nvPr/>
        </p:nvSpPr>
        <p:spPr>
          <a:xfrm>
            <a:off x="2098594" y="3564069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AI reasoning over governed state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9EFC3DBA-45FC-7262-4BF8-940B6111FB37}"/>
              </a:ext>
            </a:extLst>
          </p:cNvPr>
          <p:cNvSpPr/>
          <p:nvPr/>
        </p:nvSpPr>
        <p:spPr>
          <a:xfrm>
            <a:off x="406149" y="3564069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Holistic, live inventory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392FF5F-6306-EF35-69AD-28BBF5DC392C}"/>
              </a:ext>
            </a:extLst>
          </p:cNvPr>
          <p:cNvSpPr/>
          <p:nvPr/>
        </p:nvSpPr>
        <p:spPr>
          <a:xfrm>
            <a:off x="406149" y="1650475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Drift caught in real-time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EE6808A-EE70-F0CC-09C7-D6B5A86F89BE}"/>
              </a:ext>
            </a:extLst>
          </p:cNvPr>
          <p:cNvSpPr/>
          <p:nvPr/>
        </p:nvSpPr>
        <p:spPr>
          <a:xfrm>
            <a:off x="2098594" y="1650475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Security enforced from the model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330D9E6-068C-A86B-971B-6574EDDC9B70}"/>
              </a:ext>
            </a:extLst>
          </p:cNvPr>
          <p:cNvSpPr/>
          <p:nvPr/>
        </p:nvSpPr>
        <p:spPr>
          <a:xfrm>
            <a:off x="3791039" y="1650475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Upgrades validated against intent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8A05273-0833-3FB0-B541-BE883C1C011B}"/>
              </a:ext>
            </a:extLst>
          </p:cNvPr>
          <p:cNvSpPr/>
          <p:nvPr/>
        </p:nvSpPr>
        <p:spPr>
          <a:xfrm>
            <a:off x="5483484" y="1650475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Onboarding without tribal knowledge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B4DBF7D-00CC-A496-B045-416DE043938B}"/>
              </a:ext>
            </a:extLst>
          </p:cNvPr>
          <p:cNvSpPr/>
          <p:nvPr/>
        </p:nvSpPr>
        <p:spPr>
          <a:xfrm>
            <a:off x="7175929" y="1654347"/>
            <a:ext cx="1603906" cy="1134406"/>
          </a:xfrm>
          <a:prstGeom prst="roundRect">
            <a:avLst>
              <a:gd name="adj" fmla="val 609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6350"/>
            <a:r>
              <a:rPr lang="en-US" dirty="0">
                <a:solidFill>
                  <a:schemeClr val="bg1"/>
                </a:solidFill>
                <a:latin typeface="Space Mono" panose="02010509030202000204" pitchFamily="49" charset="77"/>
              </a:rPr>
              <a:t>Cross-domain connectivity</a:t>
            </a:r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 err="1"/>
              <a:t>What</a:t>
            </a:r>
            <a:r>
              <a:rPr lang="de-DE" dirty="0"/>
              <a:t> an IICP </a:t>
            </a:r>
            <a:r>
              <a:rPr lang="de-DE" dirty="0" err="1"/>
              <a:t>unlocks</a:t>
            </a:r>
            <a:endParaRPr dirty="0"/>
          </a:p>
        </p:txBody>
      </p:sp>
      <p:pic>
        <p:nvPicPr>
          <p:cNvPr id="36" name="Picture 35" descr="A diagram with white squares and rectangles&#10;&#10;Description automatically generated">
            <a:extLst>
              <a:ext uri="{FF2B5EF4-FFF2-40B4-BE49-F238E27FC236}">
                <a16:creationId xmlns:a16="http://schemas.microsoft.com/office/drawing/2014/main" id="{75DA8286-D8CF-DED6-C791-F42D1A319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50" y="3106018"/>
            <a:ext cx="418371" cy="418371"/>
          </a:xfrm>
          <a:prstGeom prst="rect">
            <a:avLst/>
          </a:prstGeom>
        </p:spPr>
      </p:pic>
      <p:pic>
        <p:nvPicPr>
          <p:cNvPr id="38" name="Picture 37" descr="A white circle with a point and a point&#10;&#10;Description automatically generated">
            <a:extLst>
              <a:ext uri="{FF2B5EF4-FFF2-40B4-BE49-F238E27FC236}">
                <a16:creationId xmlns:a16="http://schemas.microsoft.com/office/drawing/2014/main" id="{A9B4F45B-921B-FF74-1DD8-4521D3714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369" y="3106017"/>
            <a:ext cx="418371" cy="418371"/>
          </a:xfrm>
          <a:prstGeom prst="rect">
            <a:avLst/>
          </a:prstGeom>
        </p:spPr>
      </p:pic>
      <p:pic>
        <p:nvPicPr>
          <p:cNvPr id="40" name="Picture 39" descr="A white and grey logo&#10;&#10;Description automatically generated">
            <a:extLst>
              <a:ext uri="{FF2B5EF4-FFF2-40B4-BE49-F238E27FC236}">
                <a16:creationId xmlns:a16="http://schemas.microsoft.com/office/drawing/2014/main" id="{B725B3C0-EAA1-3388-1DCA-0984FCE6B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89" y="3106016"/>
            <a:ext cx="401636" cy="418371"/>
          </a:xfrm>
          <a:prstGeom prst="rect">
            <a:avLst/>
          </a:prstGeom>
        </p:spPr>
      </p:pic>
      <p:pic>
        <p:nvPicPr>
          <p:cNvPr id="42" name="Picture 41" descr="A white and grey logo&#10;&#10;Description automatically generated">
            <a:extLst>
              <a:ext uri="{FF2B5EF4-FFF2-40B4-BE49-F238E27FC236}">
                <a16:creationId xmlns:a16="http://schemas.microsoft.com/office/drawing/2014/main" id="{8B8C8DD1-E67C-AC06-8A6E-45E1AA535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3064" y="3135988"/>
            <a:ext cx="418371" cy="418371"/>
          </a:xfrm>
          <a:prstGeom prst="rect">
            <a:avLst/>
          </a:prstGeom>
        </p:spPr>
      </p:pic>
      <p:pic>
        <p:nvPicPr>
          <p:cNvPr id="44" name="Picture 43" descr="A black and white cloud with a cloud and a cloud upload arrow&#10;&#10;Description automatically generated with medium confidence">
            <a:extLst>
              <a:ext uri="{FF2B5EF4-FFF2-40B4-BE49-F238E27FC236}">
                <a16:creationId xmlns:a16="http://schemas.microsoft.com/office/drawing/2014/main" id="{AF539B5D-CA05-C037-3F61-03AB07323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7881" y="3106015"/>
            <a:ext cx="301227" cy="418371"/>
          </a:xfrm>
          <a:prstGeom prst="rect">
            <a:avLst/>
          </a:prstGeom>
        </p:spPr>
      </p:pic>
      <p:pic>
        <p:nvPicPr>
          <p:cNvPr id="46" name="Picture 45" descr="A white and grey cloud with circuit lines&#10;&#10;Description automatically generated">
            <a:extLst>
              <a:ext uri="{FF2B5EF4-FFF2-40B4-BE49-F238E27FC236}">
                <a16:creationId xmlns:a16="http://schemas.microsoft.com/office/drawing/2014/main" id="{589A1B9E-C232-64E7-60FE-35F87469D8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9310" y="1156101"/>
            <a:ext cx="418371" cy="418371"/>
          </a:xfrm>
          <a:prstGeom prst="rect">
            <a:avLst/>
          </a:prstGeom>
        </p:spPr>
      </p:pic>
      <p:pic>
        <p:nvPicPr>
          <p:cNvPr id="48" name="Picture 47" descr="A logo of a play button&#10;&#10;Description automatically generated">
            <a:extLst>
              <a:ext uri="{FF2B5EF4-FFF2-40B4-BE49-F238E27FC236}">
                <a16:creationId xmlns:a16="http://schemas.microsoft.com/office/drawing/2014/main" id="{E2D27E19-EF92-FA57-F512-AB6EAA123C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3064" y="1156101"/>
            <a:ext cx="451841" cy="418371"/>
          </a:xfrm>
          <a:prstGeom prst="rect">
            <a:avLst/>
          </a:prstGeom>
        </p:spPr>
      </p:pic>
      <p:pic>
        <p:nvPicPr>
          <p:cNvPr id="50" name="Picture 49" descr="A black and white logo&#10;&#10;Description automatically generated">
            <a:extLst>
              <a:ext uri="{FF2B5EF4-FFF2-40B4-BE49-F238E27FC236}">
                <a16:creationId xmlns:a16="http://schemas.microsoft.com/office/drawing/2014/main" id="{7492EDF8-BBB5-E8F0-36E7-5CEDF537A8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0029" y="1166856"/>
            <a:ext cx="627557" cy="418371"/>
          </a:xfrm>
          <a:prstGeom prst="rect">
            <a:avLst/>
          </a:prstGeom>
        </p:spPr>
      </p:pic>
      <p:pic>
        <p:nvPicPr>
          <p:cNvPr id="52" name="Picture 51" descr="A shield with a brick wall&#10;&#10;Description automatically generated">
            <a:extLst>
              <a:ext uri="{FF2B5EF4-FFF2-40B4-BE49-F238E27FC236}">
                <a16:creationId xmlns:a16="http://schemas.microsoft.com/office/drawing/2014/main" id="{ED9C7A12-4932-EFC3-E1C7-052355C652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0326" y="1163802"/>
            <a:ext cx="426738" cy="418371"/>
          </a:xfrm>
          <a:prstGeom prst="rect">
            <a:avLst/>
          </a:prstGeom>
        </p:spPr>
      </p:pic>
      <p:pic>
        <p:nvPicPr>
          <p:cNvPr id="54" name="Picture 53" descr="A white gear and a check mark&#10;&#10;Description automatically generated">
            <a:extLst>
              <a:ext uri="{FF2B5EF4-FFF2-40B4-BE49-F238E27FC236}">
                <a16:creationId xmlns:a16="http://schemas.microsoft.com/office/drawing/2014/main" id="{841E8F65-3479-2895-BE05-A096287329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448" y="1174996"/>
            <a:ext cx="443473" cy="41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00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dirty="0"/>
              <a:t>Takeaways</a:t>
            </a:r>
            <a:endParaRPr dirty="0"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indent="-457200">
              <a:lnSpc>
                <a:spcPct val="160000"/>
              </a:lnSpc>
              <a:spcAft>
                <a:spcPts val="1200"/>
              </a:spcAft>
              <a:buSzPct val="110000"/>
              <a:buFont typeface="+mj-lt"/>
              <a:buAutoNum type="arabicPeriod"/>
            </a:pPr>
            <a:r>
              <a:rPr lang="de-DE" sz="2000" dirty="0" err="1"/>
              <a:t>We</a:t>
            </a:r>
            <a:r>
              <a:rPr lang="de-DE" sz="2000" dirty="0"/>
              <a:t> </a:t>
            </a:r>
            <a:r>
              <a:rPr lang="de-DE" sz="2000" dirty="0" err="1"/>
              <a:t>have</a:t>
            </a:r>
            <a:r>
              <a:rPr lang="de-DE" sz="2000" dirty="0"/>
              <a:t> an </a:t>
            </a:r>
            <a:r>
              <a:rPr lang="de-DE" sz="2000" dirty="0" err="1"/>
              <a:t>execution</a:t>
            </a:r>
            <a:r>
              <a:rPr lang="de-DE" sz="2000" dirty="0"/>
              <a:t> </a:t>
            </a:r>
            <a:r>
              <a:rPr lang="de-DE" sz="2000" dirty="0" err="1"/>
              <a:t>surplus</a:t>
            </a:r>
            <a:r>
              <a:rPr lang="de-DE" sz="2000" dirty="0"/>
              <a:t> and an </a:t>
            </a:r>
            <a:r>
              <a:rPr lang="de-DE" sz="2000" dirty="0" err="1"/>
              <a:t>understanding</a:t>
            </a:r>
            <a:r>
              <a:rPr lang="de-DE" sz="2000" dirty="0"/>
              <a:t> </a:t>
            </a:r>
            <a:r>
              <a:rPr lang="de-DE" sz="2000" dirty="0" err="1"/>
              <a:t>deficit</a:t>
            </a:r>
            <a:r>
              <a:rPr lang="de-DE" sz="2000" dirty="0"/>
              <a:t>.</a:t>
            </a:r>
          </a:p>
          <a:p>
            <a:pPr indent="-457200">
              <a:lnSpc>
                <a:spcPct val="160000"/>
              </a:lnSpc>
              <a:spcAft>
                <a:spcPts val="1200"/>
              </a:spcAft>
              <a:buSzPct val="110000"/>
              <a:buFont typeface="+mj-lt"/>
              <a:buAutoNum type="arabicPeriod"/>
            </a:pPr>
            <a:r>
              <a:rPr lang="de-DE" sz="2000" dirty="0" err="1"/>
              <a:t>Adding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tools</a:t>
            </a:r>
            <a:r>
              <a:rPr lang="de-DE" sz="2000" dirty="0"/>
              <a:t> </a:t>
            </a:r>
            <a:r>
              <a:rPr lang="de-DE" sz="2000" dirty="0" err="1"/>
              <a:t>makes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problem</a:t>
            </a:r>
            <a:r>
              <a:rPr lang="de-DE" sz="2000" dirty="0"/>
              <a:t> </a:t>
            </a:r>
            <a:r>
              <a:rPr lang="de-DE" sz="2000" dirty="0" err="1"/>
              <a:t>worse</a:t>
            </a:r>
            <a:r>
              <a:rPr lang="de-DE" sz="2000" dirty="0"/>
              <a:t>.</a:t>
            </a:r>
          </a:p>
          <a:p>
            <a:pPr indent="-457200">
              <a:lnSpc>
                <a:spcPct val="160000"/>
              </a:lnSpc>
              <a:spcAft>
                <a:spcPts val="1200"/>
              </a:spcAft>
              <a:buSzPct val="110000"/>
              <a:buFont typeface="+mj-lt"/>
              <a:buAutoNum type="arabicPeriod"/>
            </a:pPr>
            <a:r>
              <a:rPr lang="de-DE" sz="2000" dirty="0"/>
              <a:t>AI </a:t>
            </a:r>
            <a:r>
              <a:rPr lang="de-DE" sz="2000" dirty="0" err="1"/>
              <a:t>requires</a:t>
            </a:r>
            <a:r>
              <a:rPr lang="de-DE" sz="2000" dirty="0"/>
              <a:t> a </a:t>
            </a:r>
            <a:r>
              <a:rPr lang="de-DE" sz="2000" dirty="0" err="1"/>
              <a:t>holistic</a:t>
            </a:r>
            <a:r>
              <a:rPr lang="de-DE" sz="2000" dirty="0"/>
              <a:t>, </a:t>
            </a:r>
            <a:r>
              <a:rPr lang="de-DE" sz="2000" dirty="0" err="1"/>
              <a:t>intent-based</a:t>
            </a:r>
            <a:r>
              <a:rPr lang="de-DE" sz="2000" dirty="0"/>
              <a:t> </a:t>
            </a:r>
            <a:r>
              <a:rPr lang="de-DE" sz="2000" dirty="0" err="1"/>
              <a:t>control</a:t>
            </a:r>
            <a:r>
              <a:rPr lang="de-DE" sz="2000" dirty="0"/>
              <a:t> plane.</a:t>
            </a:r>
          </a:p>
          <a:p>
            <a:pPr indent="-457200">
              <a:lnSpc>
                <a:spcPct val="160000"/>
              </a:lnSpc>
              <a:spcAft>
                <a:spcPts val="1200"/>
              </a:spcAft>
              <a:buSzPct val="110000"/>
              <a:buFont typeface="+mj-lt"/>
              <a:buAutoNum type="arabicPeriod"/>
            </a:pPr>
            <a:r>
              <a:rPr lang="de-DE" sz="2000" dirty="0"/>
              <a:t>Compliance </a:t>
            </a:r>
            <a:r>
              <a:rPr lang="de-DE" sz="2000" dirty="0" err="1"/>
              <a:t>becomes</a:t>
            </a:r>
            <a:r>
              <a:rPr lang="de-DE" sz="2000" dirty="0"/>
              <a:t> a </a:t>
            </a:r>
            <a:r>
              <a:rPr lang="de-DE" sz="2000" dirty="0" err="1"/>
              <a:t>byproduct</a:t>
            </a:r>
            <a:r>
              <a:rPr lang="de-DE" sz="2000" dirty="0"/>
              <a:t>.</a:t>
            </a:r>
          </a:p>
          <a:p>
            <a:pPr indent="-457200">
              <a:lnSpc>
                <a:spcPct val="160000"/>
              </a:lnSpc>
              <a:spcAft>
                <a:spcPts val="1200"/>
              </a:spcAft>
              <a:buSzPct val="110000"/>
              <a:buFont typeface="+mj-lt"/>
              <a:buAutoNum type="arabicPeriod"/>
            </a:pPr>
            <a:r>
              <a:rPr lang="de-DE" sz="2000" dirty="0" err="1"/>
              <a:t>Build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IICP </a:t>
            </a:r>
            <a:r>
              <a:rPr lang="de-DE" sz="2000" dirty="0" err="1"/>
              <a:t>incrementally</a:t>
            </a:r>
            <a:r>
              <a:rPr lang="de-DE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764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953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sz="2500" dirty="0"/>
              <a:t>A </a:t>
            </a:r>
            <a:r>
              <a:rPr lang="de-DE" sz="2500" dirty="0" err="1"/>
              <a:t>computer</a:t>
            </a:r>
            <a:r>
              <a:rPr lang="de-DE" sz="2500" dirty="0"/>
              <a:t> </a:t>
            </a:r>
            <a:r>
              <a:rPr lang="de-DE" sz="2500" dirty="0" err="1"/>
              <a:t>can</a:t>
            </a:r>
            <a:r>
              <a:rPr lang="de-DE" sz="2500" dirty="0"/>
              <a:t> </a:t>
            </a:r>
            <a:r>
              <a:rPr lang="de-DE" sz="2500" dirty="0" err="1"/>
              <a:t>make</a:t>
            </a:r>
            <a:r>
              <a:rPr lang="de-DE" sz="2500" dirty="0"/>
              <a:t> a </a:t>
            </a:r>
            <a:r>
              <a:rPr lang="de-DE" sz="2500" dirty="0" err="1"/>
              <a:t>management</a:t>
            </a:r>
            <a:r>
              <a:rPr lang="de-DE" sz="2500" dirty="0"/>
              <a:t> </a:t>
            </a:r>
            <a:r>
              <a:rPr lang="de-DE" sz="2500" dirty="0" err="1"/>
              <a:t>decision</a:t>
            </a:r>
            <a:r>
              <a:rPr lang="de-DE" sz="2500" dirty="0"/>
              <a:t>.</a:t>
            </a:r>
            <a:endParaRPr sz="2500" dirty="0"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638020"/>
            <a:ext cx="8520600" cy="314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500" dirty="0"/>
              <a:t>(</a:t>
            </a:r>
            <a:r>
              <a:rPr lang="de-DE" sz="2500" dirty="0" err="1"/>
              <a:t>if</a:t>
            </a:r>
            <a:r>
              <a:rPr lang="de-DE" sz="2500" dirty="0"/>
              <a:t> </a:t>
            </a:r>
            <a:r>
              <a:rPr lang="de-DE" sz="2500" dirty="0" err="1"/>
              <a:t>given</a:t>
            </a:r>
            <a:r>
              <a:rPr lang="de-DE" sz="2500" dirty="0"/>
              <a:t> </a:t>
            </a:r>
            <a:r>
              <a:rPr lang="de-DE" sz="2500" dirty="0" err="1"/>
              <a:t>ground</a:t>
            </a:r>
            <a:r>
              <a:rPr lang="de-DE" sz="2500" dirty="0"/>
              <a:t> </a:t>
            </a:r>
            <a:r>
              <a:rPr lang="de-DE" sz="2500" dirty="0" err="1"/>
              <a:t>to</a:t>
            </a:r>
            <a:r>
              <a:rPr lang="de-DE" sz="2500" dirty="0"/>
              <a:t> stand on)</a:t>
            </a:r>
            <a:br>
              <a:rPr lang="de-DE" sz="2500" dirty="0"/>
            </a:br>
            <a:endParaRPr lang="de-DE" sz="25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lang="de-DE" sz="2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de-DE" sz="2000" dirty="0" err="1"/>
              <a:t>Marc.Stadtherr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de-DE" sz="2000" dirty="0" err="1"/>
              <a:t>kumorai.io</a:t>
            </a:r>
            <a:endParaRPr lang="de-DE" sz="2000" dirty="0"/>
          </a:p>
          <a:p>
            <a:pPr marL="0" lvl="0" indent="0">
              <a:spcAft>
                <a:spcPts val="1200"/>
              </a:spcAft>
              <a:buNone/>
            </a:pPr>
            <a:r>
              <a:rPr lang="de-DE" sz="2000" dirty="0"/>
              <a:t>+1 347 501 6424</a:t>
            </a:r>
          </a:p>
          <a:p>
            <a:pPr marL="0" lvl="0" indent="0">
              <a:spcAft>
                <a:spcPts val="1200"/>
              </a:spcAft>
              <a:buNone/>
            </a:pPr>
            <a:endParaRPr lang="de-DE" sz="2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lang="de-DE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lang="de-DE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lang="de-DE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dirty="0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DF8E82C-874D-8BA4-B775-00BF5A539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4416677"/>
            <a:ext cx="1934307" cy="331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Questions?</a:t>
            </a:r>
            <a:endParaRPr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C395B1D7-B1E4-8B7E-CB77-0619577CB3CE}"/>
              </a:ext>
            </a:extLst>
          </p:cNvPr>
          <p:cNvGrpSpPr/>
          <p:nvPr/>
        </p:nvGrpSpPr>
        <p:grpSpPr>
          <a:xfrm>
            <a:off x="6154870" y="226228"/>
            <a:ext cx="2677430" cy="466361"/>
            <a:chOff x="0" y="0"/>
            <a:chExt cx="3639352" cy="633910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0419175-8B06-BE0C-7E42-4ABEBE03A8D1}"/>
                </a:ext>
              </a:extLst>
            </p:cNvPr>
            <p:cNvSpPr/>
            <p:nvPr/>
          </p:nvSpPr>
          <p:spPr>
            <a:xfrm>
              <a:off x="0" y="0"/>
              <a:ext cx="3639394" cy="633857"/>
            </a:xfrm>
            <a:custGeom>
              <a:avLst/>
              <a:gdLst/>
              <a:ahLst/>
              <a:cxnLst/>
              <a:rect l="l" t="t" r="r" b="b"/>
              <a:pathLst>
                <a:path w="3639394" h="633857">
                  <a:moveTo>
                    <a:pt x="0" y="0"/>
                  </a:moveTo>
                  <a:lnTo>
                    <a:pt x="3639394" y="0"/>
                  </a:lnTo>
                  <a:lnTo>
                    <a:pt x="3639394" y="633857"/>
                  </a:lnTo>
                  <a:lnTo>
                    <a:pt x="0" y="633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-108" b="-116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9221</TotalTime>
  <Words>529</Words>
  <Application>Microsoft Macintosh PowerPoint</Application>
  <PresentationFormat>On-screen Show (16:9)</PresentationFormat>
  <Paragraphs>141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Space Mono</vt:lpstr>
      <vt:lpstr>Calibri</vt:lpstr>
      <vt:lpstr>Helvetica Neue Light</vt:lpstr>
      <vt:lpstr>Arial</vt:lpstr>
      <vt:lpstr>NAF AC0</vt:lpstr>
      <vt:lpstr>“A Computer Must Never Make a Management Decision”  Can We Let AI Run Our Infrastructure?</vt:lpstr>
      <vt:lpstr>1979 (IBM)</vt:lpstr>
      <vt:lpstr>What could possibly go wrong?</vt:lpstr>
      <vt:lpstr>Infrastructure Complexity Increases </vt:lpstr>
      <vt:lpstr>The Complexity Ceiling</vt:lpstr>
      <vt:lpstr>Reality on the Ground</vt:lpstr>
      <vt:lpstr>(the property of being intelligible at system level)</vt:lpstr>
      <vt:lpstr>Two halves of a missing whole</vt:lpstr>
      <vt:lpstr>PowerPoint Presentation</vt:lpstr>
      <vt:lpstr>Evolution to Platform Engineering</vt:lpstr>
      <vt:lpstr>Requirements</vt:lpstr>
      <vt:lpstr>Infrastructure Intent Control Plane</vt:lpstr>
      <vt:lpstr>Advise-versus-Act Boundary</vt:lpstr>
      <vt:lpstr>„Which sites can be migrated?“</vt:lpstr>
      <vt:lpstr>„Who owns the customer outage?“</vt:lpstr>
      <vt:lpstr>„Should I delete this rule?“</vt:lpstr>
      <vt:lpstr>What an IICP unlocks</vt:lpstr>
      <vt:lpstr>Takeaways</vt:lpstr>
      <vt:lpstr>A computer can make a management decision.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We Let AI Run Our Infrastructure?</dc:title>
  <cp:lastModifiedBy>Marc Stadtherr</cp:lastModifiedBy>
  <cp:revision>99</cp:revision>
  <dcterms:modified xsi:type="dcterms:W3CDTF">2026-06-04T19:04:34Z</dcterms:modified>
</cp:coreProperties>
</file>