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Lst>
  <p:notesMasterIdLst>
    <p:notesMasterId r:id="rId50"/>
  </p:notesMasterIdLst>
  <p:sldIdLst>
    <p:sldId id="256" r:id="rId2"/>
    <p:sldId id="257" r:id="rId3"/>
    <p:sldId id="259" r:id="rId4"/>
    <p:sldId id="303" r:id="rId5"/>
    <p:sldId id="300" r:id="rId6"/>
    <p:sldId id="304" r:id="rId7"/>
    <p:sldId id="305" r:id="rId8"/>
    <p:sldId id="261" r:id="rId9"/>
    <p:sldId id="262" r:id="rId10"/>
    <p:sldId id="292" r:id="rId11"/>
    <p:sldId id="263" r:id="rId12"/>
    <p:sldId id="264" r:id="rId13"/>
    <p:sldId id="265" r:id="rId14"/>
    <p:sldId id="266" r:id="rId15"/>
    <p:sldId id="267" r:id="rId16"/>
    <p:sldId id="294" r:id="rId17"/>
    <p:sldId id="297" r:id="rId18"/>
    <p:sldId id="293" r:id="rId19"/>
    <p:sldId id="270" r:id="rId20"/>
    <p:sldId id="271" r:id="rId21"/>
    <p:sldId id="272" r:id="rId22"/>
    <p:sldId id="273" r:id="rId23"/>
    <p:sldId id="295" r:id="rId24"/>
    <p:sldId id="275" r:id="rId25"/>
    <p:sldId id="276" r:id="rId26"/>
    <p:sldId id="277" r:id="rId27"/>
    <p:sldId id="298" r:id="rId28"/>
    <p:sldId id="306" r:id="rId29"/>
    <p:sldId id="278" r:id="rId30"/>
    <p:sldId id="279" r:id="rId31"/>
    <p:sldId id="309" r:id="rId32"/>
    <p:sldId id="313" r:id="rId33"/>
    <p:sldId id="310" r:id="rId34"/>
    <p:sldId id="280" r:id="rId35"/>
    <p:sldId id="281" r:id="rId36"/>
    <p:sldId id="315" r:id="rId37"/>
    <p:sldId id="316" r:id="rId38"/>
    <p:sldId id="282" r:id="rId39"/>
    <p:sldId id="283" r:id="rId40"/>
    <p:sldId id="284" r:id="rId41"/>
    <p:sldId id="285" r:id="rId42"/>
    <p:sldId id="286" r:id="rId43"/>
    <p:sldId id="287" r:id="rId44"/>
    <p:sldId id="288" r:id="rId45"/>
    <p:sldId id="268" r:id="rId46"/>
    <p:sldId id="289" r:id="rId47"/>
    <p:sldId id="290" r:id="rId48"/>
    <p:sldId id="291" r:id="rId49"/>
  </p:sldIdLst>
  <p:sldSz cx="9144000" cy="5143500" type="screen16x9"/>
  <p:notesSz cx="6858000" cy="9144000"/>
  <p:embeddedFontLst>
    <p:embeddedFont>
      <p:font typeface="DM Sans 14pt" pitchFamily="2" charset="0"/>
      <p:regular r:id="rId51"/>
      <p:bold r:id="rId52"/>
      <p:italic r:id="rId53"/>
      <p:boldItalic r:id="rId54"/>
    </p:embeddedFont>
    <p:embeddedFont>
      <p:font typeface="Open Sans" pitchFamily="2" charset="0"/>
      <p:regular r:id="rId55"/>
      <p:bold r:id="rId56"/>
      <p:italic r:id="rId57"/>
      <p:boldItalic r:id="rId58"/>
    </p:embeddedFont>
    <p:embeddedFont>
      <p:font typeface="Space Mono" panose="02010509030202000204" pitchFamily="49" charset="77"/>
      <p:regular r:id="rId59"/>
      <p:bold r:id="rId60"/>
      <p:italic r:id="rId61"/>
      <p:boldItalic r:id="rId6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12"/>
    <p:restoredTop sz="94569"/>
  </p:normalViewPr>
  <p:slideViewPr>
    <p:cSldViewPr snapToGrid="0">
      <p:cViewPr varScale="1">
        <p:scale>
          <a:sx n="170" d="100"/>
          <a:sy n="170" d="100"/>
        </p:scale>
        <p:origin x="200" y="2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font" Target="fonts/font8.fntdata"/><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11.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9.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4.fntdata"/><Relationship Id="rId62"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7.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font" Target="fonts/font10.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53246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5" name="Google Shape;7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889300"/>
            <a:ext cx="8520600" cy="1920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44115"/>
            <a:ext cx="8520600" cy="741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13" name="Google Shape;13;p2"/>
          <p:cNvPicPr preferRelativeResize="0"/>
          <p:nvPr/>
        </p:nvPicPr>
        <p:blipFill rotWithShape="1">
          <a:blip r:embed="rId2">
            <a:alphaModFix/>
          </a:blip>
          <a:srcRect/>
          <a:stretch/>
        </p:blipFill>
        <p:spPr>
          <a:xfrm>
            <a:off x="169400" y="249325"/>
            <a:ext cx="2125249" cy="423550"/>
          </a:xfrm>
          <a:prstGeom prst="rect">
            <a:avLst/>
          </a:prstGeom>
          <a:noFill/>
          <a:ln>
            <a:noFill/>
          </a:ln>
        </p:spPr>
      </p:pic>
      <p:pic>
        <p:nvPicPr>
          <p:cNvPr id="14" name="Google Shape;14;p2" title="AC5 dark-bg tagline.png"/>
          <p:cNvPicPr preferRelativeResize="0"/>
          <p:nvPr/>
        </p:nvPicPr>
        <p:blipFill rotWithShape="1">
          <a:blip r:embed="rId3">
            <a:alphaModFix/>
          </a:blip>
          <a:srcRect l="5583" t="31029" r="6350" b="34541"/>
          <a:stretch/>
        </p:blipFill>
        <p:spPr>
          <a:xfrm>
            <a:off x="124100" y="3665900"/>
            <a:ext cx="8897050" cy="139092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
        <p:nvSpPr>
          <p:cNvPr id="17" name="Google Shape;17;p3"/>
          <p:cNvSpPr txBox="1">
            <a:spLocks noGrp="1"/>
          </p:cNvSpPr>
          <p:nvPr>
            <p:ph type="body" idx="1"/>
          </p:nvPr>
        </p:nvSpPr>
        <p:spPr>
          <a:xfrm>
            <a:off x="311700" y="1132275"/>
            <a:ext cx="8520600" cy="3416400"/>
          </a:xfrm>
          <a:prstGeom prst="rect">
            <a:avLst/>
          </a:prstGeom>
          <a:noFill/>
          <a:ln>
            <a:noFill/>
          </a:ln>
        </p:spPr>
        <p:txBody>
          <a:bodyPr spcFirstLastPara="1" wrap="square" lIns="91425" tIns="91425" rIns="91425" bIns="91425" anchor="t" anchorCtr="0">
            <a:normAutofit/>
          </a:bodyPr>
          <a:lstStyle>
            <a:lvl1pPr marL="457200" lvl="0" indent="-406400" algn="l">
              <a:lnSpc>
                <a:spcPct val="115000"/>
              </a:lnSpc>
              <a:spcBef>
                <a:spcPts val="0"/>
              </a:spcBef>
              <a:spcAft>
                <a:spcPts val="0"/>
              </a:spcAft>
              <a:buSzPts val="2800"/>
              <a:buChar char="●"/>
              <a:defRPr/>
            </a:lvl1pPr>
            <a:lvl2pPr marL="914400" lvl="1" indent="-381000" algn="l">
              <a:lnSpc>
                <a:spcPct val="115000"/>
              </a:lnSpc>
              <a:spcBef>
                <a:spcPts val="0"/>
              </a:spcBef>
              <a:spcAft>
                <a:spcPts val="0"/>
              </a:spcAft>
              <a:buSzPts val="2400"/>
              <a:buChar char="○"/>
              <a:defRPr/>
            </a:lvl2pPr>
            <a:lvl3pPr marL="1371600" lvl="2" indent="-368300" algn="l">
              <a:lnSpc>
                <a:spcPct val="115000"/>
              </a:lnSpc>
              <a:spcBef>
                <a:spcPts val="0"/>
              </a:spcBef>
              <a:spcAft>
                <a:spcPts val="0"/>
              </a:spcAft>
              <a:buSzPts val="2200"/>
              <a:buChar char="■"/>
              <a:defRPr/>
            </a:lvl3pPr>
            <a:lvl4pPr marL="1828800" lvl="3" indent="-355600" algn="l">
              <a:lnSpc>
                <a:spcPct val="115000"/>
              </a:lnSpc>
              <a:spcBef>
                <a:spcPts val="0"/>
              </a:spcBef>
              <a:spcAft>
                <a:spcPts val="0"/>
              </a:spcAft>
              <a:buSzPts val="2000"/>
              <a:buChar char="●"/>
              <a:defRPr/>
            </a:lvl4pPr>
            <a:lvl5pPr marL="2286000" lvl="4" indent="-355600" algn="l">
              <a:lnSpc>
                <a:spcPct val="115000"/>
              </a:lnSpc>
              <a:spcBef>
                <a:spcPts val="0"/>
              </a:spcBef>
              <a:spcAft>
                <a:spcPts val="0"/>
              </a:spcAft>
              <a:buSzPts val="2000"/>
              <a:buChar char="○"/>
              <a:defRPr/>
            </a:lvl5pPr>
            <a:lvl6pPr marL="2743200" lvl="5" indent="-355600" algn="l">
              <a:lnSpc>
                <a:spcPct val="115000"/>
              </a:lnSpc>
              <a:spcBef>
                <a:spcPts val="0"/>
              </a:spcBef>
              <a:spcAft>
                <a:spcPts val="0"/>
              </a:spcAft>
              <a:buSzPts val="2000"/>
              <a:buChar char="■"/>
              <a:defRPr/>
            </a:lvl6pPr>
            <a:lvl7pPr marL="3200400" lvl="6" indent="-355600" algn="l">
              <a:lnSpc>
                <a:spcPct val="115000"/>
              </a:lnSpc>
              <a:spcBef>
                <a:spcPts val="0"/>
              </a:spcBef>
              <a:spcAft>
                <a:spcPts val="0"/>
              </a:spcAft>
              <a:buSzPts val="2000"/>
              <a:buChar char="●"/>
              <a:defRPr/>
            </a:lvl7pPr>
            <a:lvl8pPr marL="3657600" lvl="7" indent="-355600" algn="l">
              <a:lnSpc>
                <a:spcPct val="115000"/>
              </a:lnSpc>
              <a:spcBef>
                <a:spcPts val="0"/>
              </a:spcBef>
              <a:spcAft>
                <a:spcPts val="0"/>
              </a:spcAft>
              <a:buSzPts val="2000"/>
              <a:buChar char="○"/>
              <a:defRPr/>
            </a:lvl8pPr>
            <a:lvl9pPr marL="4114800" lvl="8" indent="-355600" algn="l">
              <a:lnSpc>
                <a:spcPct val="115000"/>
              </a:lnSpc>
              <a:spcBef>
                <a:spcPts val="0"/>
              </a:spcBef>
              <a:spcAft>
                <a:spcPts val="0"/>
              </a:spcAft>
              <a:buSzPts val="2000"/>
              <a:buChar char="■"/>
              <a:defRPr/>
            </a:lvl9pPr>
          </a:lstStyle>
          <a:p>
            <a:endParaRPr/>
          </a:p>
        </p:txBody>
      </p:sp>
      <p:sp>
        <p:nvSpPr>
          <p:cNvPr id="18" name="Google Shape;18;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1" type="secHead">
  <p:cSld name="SECTION_HEADER">
    <p:bg>
      <p:bgPr>
        <a:blipFill>
          <a:blip r:embed="rId2">
            <a:alphaModFix/>
          </a:blip>
          <a:stretch>
            <a:fillRect/>
          </a:stretch>
        </a:blipFill>
        <a:effectLst/>
      </p:bgPr>
    </p:bg>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rgbClr val="FFFF00"/>
              </a:buClr>
              <a:buSzPts val="4200"/>
              <a:buNone/>
              <a:defRPr sz="4200">
                <a:solidFill>
                  <a:srgbClr val="FFFF00"/>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1" name="Google Shape;21;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22" name="Google Shape;22;p4"/>
          <p:cNvPicPr preferRelativeResize="0"/>
          <p:nvPr/>
        </p:nvPicPr>
        <p:blipFill rotWithShape="1">
          <a:blip r:embed="rId3">
            <a:alphaModFix/>
          </a:blip>
          <a:srcRect/>
          <a:stretch/>
        </p:blipFill>
        <p:spPr>
          <a:xfrm>
            <a:off x="169400" y="249325"/>
            <a:ext cx="2125249" cy="4235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
        <p:nvSpPr>
          <p:cNvPr id="25" name="Google Shape;25;p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406400" algn="l">
              <a:lnSpc>
                <a:spcPct val="115000"/>
              </a:lnSpc>
              <a:spcBef>
                <a:spcPts val="0"/>
              </a:spcBef>
              <a:spcAft>
                <a:spcPts val="0"/>
              </a:spcAft>
              <a:buSzPts val="2800"/>
              <a:buChar char="●"/>
              <a:defRPr/>
            </a:lvl1pPr>
            <a:lvl2pPr marL="914400" lvl="1" indent="-381000" algn="l">
              <a:lnSpc>
                <a:spcPct val="115000"/>
              </a:lnSpc>
              <a:spcBef>
                <a:spcPts val="0"/>
              </a:spcBef>
              <a:spcAft>
                <a:spcPts val="0"/>
              </a:spcAft>
              <a:buSzPts val="2400"/>
              <a:buChar char="○"/>
              <a:defRPr/>
            </a:lvl2pPr>
            <a:lvl3pPr marL="1371600" lvl="2" indent="-368300" algn="l">
              <a:lnSpc>
                <a:spcPct val="115000"/>
              </a:lnSpc>
              <a:spcBef>
                <a:spcPts val="0"/>
              </a:spcBef>
              <a:spcAft>
                <a:spcPts val="0"/>
              </a:spcAft>
              <a:buSzPts val="2200"/>
              <a:buChar char="■"/>
              <a:defRPr/>
            </a:lvl3pPr>
            <a:lvl4pPr marL="1828800" lvl="3" indent="-355600" algn="l">
              <a:lnSpc>
                <a:spcPct val="115000"/>
              </a:lnSpc>
              <a:spcBef>
                <a:spcPts val="0"/>
              </a:spcBef>
              <a:spcAft>
                <a:spcPts val="0"/>
              </a:spcAft>
              <a:buSzPts val="2000"/>
              <a:buChar char="●"/>
              <a:defRPr/>
            </a:lvl4pPr>
            <a:lvl5pPr marL="2286000" lvl="4" indent="-355600" algn="l">
              <a:lnSpc>
                <a:spcPct val="115000"/>
              </a:lnSpc>
              <a:spcBef>
                <a:spcPts val="0"/>
              </a:spcBef>
              <a:spcAft>
                <a:spcPts val="0"/>
              </a:spcAft>
              <a:buSzPts val="2000"/>
              <a:buChar char="○"/>
              <a:defRPr/>
            </a:lvl5pPr>
            <a:lvl6pPr marL="2743200" lvl="5" indent="-355600" algn="l">
              <a:lnSpc>
                <a:spcPct val="115000"/>
              </a:lnSpc>
              <a:spcBef>
                <a:spcPts val="0"/>
              </a:spcBef>
              <a:spcAft>
                <a:spcPts val="0"/>
              </a:spcAft>
              <a:buSzPts val="2000"/>
              <a:buChar char="■"/>
              <a:defRPr/>
            </a:lvl6pPr>
            <a:lvl7pPr marL="3200400" lvl="6" indent="-355600" algn="l">
              <a:lnSpc>
                <a:spcPct val="115000"/>
              </a:lnSpc>
              <a:spcBef>
                <a:spcPts val="0"/>
              </a:spcBef>
              <a:spcAft>
                <a:spcPts val="0"/>
              </a:spcAft>
              <a:buSzPts val="2000"/>
              <a:buChar char="●"/>
              <a:defRPr/>
            </a:lvl7pPr>
            <a:lvl8pPr marL="3657600" lvl="7" indent="-355600" algn="l">
              <a:lnSpc>
                <a:spcPct val="115000"/>
              </a:lnSpc>
              <a:spcBef>
                <a:spcPts val="0"/>
              </a:spcBef>
              <a:spcAft>
                <a:spcPts val="0"/>
              </a:spcAft>
              <a:buSzPts val="2000"/>
              <a:buChar char="○"/>
              <a:defRPr/>
            </a:lvl8pPr>
            <a:lvl9pPr marL="4114800" lvl="8" indent="-355600" algn="l">
              <a:lnSpc>
                <a:spcPct val="115000"/>
              </a:lnSpc>
              <a:spcBef>
                <a:spcPts val="0"/>
              </a:spcBef>
              <a:spcAft>
                <a:spcPts val="0"/>
              </a:spcAft>
              <a:buSzPts val="2000"/>
              <a:buChar char="■"/>
              <a:defRPr/>
            </a:lvl9pPr>
          </a:lstStyle>
          <a:p>
            <a:endParaRPr/>
          </a:p>
        </p:txBody>
      </p:sp>
      <p:sp>
        <p:nvSpPr>
          <p:cNvPr id="26" name="Google Shape;26;p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406400" algn="l">
              <a:lnSpc>
                <a:spcPct val="115000"/>
              </a:lnSpc>
              <a:spcBef>
                <a:spcPts val="0"/>
              </a:spcBef>
              <a:spcAft>
                <a:spcPts val="0"/>
              </a:spcAft>
              <a:buSzPts val="2800"/>
              <a:buChar char="●"/>
              <a:defRPr/>
            </a:lvl1pPr>
            <a:lvl2pPr marL="914400" lvl="1" indent="-381000" algn="l">
              <a:lnSpc>
                <a:spcPct val="115000"/>
              </a:lnSpc>
              <a:spcBef>
                <a:spcPts val="0"/>
              </a:spcBef>
              <a:spcAft>
                <a:spcPts val="0"/>
              </a:spcAft>
              <a:buSzPts val="2400"/>
              <a:buChar char="○"/>
              <a:defRPr/>
            </a:lvl2pPr>
            <a:lvl3pPr marL="1371600" lvl="2" indent="-368300" algn="l">
              <a:lnSpc>
                <a:spcPct val="115000"/>
              </a:lnSpc>
              <a:spcBef>
                <a:spcPts val="0"/>
              </a:spcBef>
              <a:spcAft>
                <a:spcPts val="0"/>
              </a:spcAft>
              <a:buSzPts val="2200"/>
              <a:buChar char="■"/>
              <a:defRPr/>
            </a:lvl3pPr>
            <a:lvl4pPr marL="1828800" lvl="3" indent="-355600" algn="l">
              <a:lnSpc>
                <a:spcPct val="115000"/>
              </a:lnSpc>
              <a:spcBef>
                <a:spcPts val="0"/>
              </a:spcBef>
              <a:spcAft>
                <a:spcPts val="0"/>
              </a:spcAft>
              <a:buSzPts val="2000"/>
              <a:buChar char="●"/>
              <a:defRPr/>
            </a:lvl4pPr>
            <a:lvl5pPr marL="2286000" lvl="4" indent="-355600" algn="l">
              <a:lnSpc>
                <a:spcPct val="115000"/>
              </a:lnSpc>
              <a:spcBef>
                <a:spcPts val="0"/>
              </a:spcBef>
              <a:spcAft>
                <a:spcPts val="0"/>
              </a:spcAft>
              <a:buSzPts val="2000"/>
              <a:buChar char="○"/>
              <a:defRPr/>
            </a:lvl5pPr>
            <a:lvl6pPr marL="2743200" lvl="5" indent="-355600" algn="l">
              <a:lnSpc>
                <a:spcPct val="115000"/>
              </a:lnSpc>
              <a:spcBef>
                <a:spcPts val="0"/>
              </a:spcBef>
              <a:spcAft>
                <a:spcPts val="0"/>
              </a:spcAft>
              <a:buSzPts val="2000"/>
              <a:buChar char="■"/>
              <a:defRPr/>
            </a:lvl6pPr>
            <a:lvl7pPr marL="3200400" lvl="6" indent="-355600" algn="l">
              <a:lnSpc>
                <a:spcPct val="115000"/>
              </a:lnSpc>
              <a:spcBef>
                <a:spcPts val="0"/>
              </a:spcBef>
              <a:spcAft>
                <a:spcPts val="0"/>
              </a:spcAft>
              <a:buSzPts val="2000"/>
              <a:buChar char="●"/>
              <a:defRPr/>
            </a:lvl7pPr>
            <a:lvl8pPr marL="3657600" lvl="7" indent="-355600" algn="l">
              <a:lnSpc>
                <a:spcPct val="115000"/>
              </a:lnSpc>
              <a:spcBef>
                <a:spcPts val="0"/>
              </a:spcBef>
              <a:spcAft>
                <a:spcPts val="0"/>
              </a:spcAft>
              <a:buSzPts val="2000"/>
              <a:buChar char="○"/>
              <a:defRPr/>
            </a:lvl8pPr>
            <a:lvl9pPr marL="4114800" lvl="8" indent="-355600" algn="l">
              <a:lnSpc>
                <a:spcPct val="115000"/>
              </a:lnSpc>
              <a:spcBef>
                <a:spcPts val="0"/>
              </a:spcBef>
              <a:spcAft>
                <a:spcPts val="0"/>
              </a:spcAft>
              <a:buSzPts val="2000"/>
              <a:buChar char="■"/>
              <a:defRPr/>
            </a:lvl9pPr>
          </a:lstStyle>
          <a:p>
            <a:endParaRPr/>
          </a:p>
        </p:txBody>
      </p:sp>
      <p:sp>
        <p:nvSpPr>
          <p:cNvPr id="27" name="Google Shape;27;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2">
  <p:cSld name="SECTION_HEADER_2">
    <p:bg>
      <p:bgPr>
        <a:blipFill>
          <a:blip r:embed="rId2">
            <a:alphaModFix/>
          </a:blip>
          <a:stretch>
            <a:fillRect/>
          </a:stretch>
        </a:blipFill>
        <a:effectLst/>
      </p:bgPr>
    </p:bg>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1293925"/>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rgbClr val="FFFF00"/>
              </a:buClr>
              <a:buSzPts val="4200"/>
              <a:buNone/>
              <a:defRPr sz="4200">
                <a:solidFill>
                  <a:srgbClr val="FFFF00"/>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30" name="Google Shape;30;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31" name="Google Shape;31;p6"/>
          <p:cNvPicPr preferRelativeResize="0"/>
          <p:nvPr/>
        </p:nvPicPr>
        <p:blipFill rotWithShape="1">
          <a:blip r:embed="rId3">
            <a:alphaModFix/>
          </a:blip>
          <a:srcRect/>
          <a:stretch/>
        </p:blipFill>
        <p:spPr>
          <a:xfrm>
            <a:off x="169400" y="249325"/>
            <a:ext cx="2125249" cy="42355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3">
  <p:cSld name="SECTION_HEADER_2_1">
    <p:bg>
      <p:bgPr>
        <a:blipFill>
          <a:blip r:embed="rId2">
            <a:alphaModFix/>
          </a:blip>
          <a:stretch>
            <a:fillRect/>
          </a:stretch>
        </a:blipFill>
        <a:effectLst/>
      </p:bgPr>
    </p:bg>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311700" y="29906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rgbClr val="FFFF00"/>
              </a:buClr>
              <a:buSzPts val="4200"/>
              <a:buNone/>
              <a:defRPr sz="4200">
                <a:solidFill>
                  <a:srgbClr val="FFFF00"/>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34" name="Google Shape;34;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35" name="Google Shape;35;p7"/>
          <p:cNvPicPr preferRelativeResize="0"/>
          <p:nvPr/>
        </p:nvPicPr>
        <p:blipFill rotWithShape="1">
          <a:blip r:embed="rId3">
            <a:alphaModFix/>
          </a:blip>
          <a:srcRect/>
          <a:stretch/>
        </p:blipFill>
        <p:spPr>
          <a:xfrm>
            <a:off x="169400" y="249325"/>
            <a:ext cx="2125249" cy="42355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6"/>
        <p:cNvGrpSpPr/>
        <p:nvPr/>
      </p:nvGrpSpPr>
      <p:grpSpPr>
        <a:xfrm>
          <a:off x="0" y="0"/>
          <a:ext cx="0" cy="0"/>
          <a:chOff x="0" y="0"/>
          <a:chExt cx="0" cy="0"/>
        </a:xfrm>
      </p:grpSpPr>
      <p:sp>
        <p:nvSpPr>
          <p:cNvPr id="37" name="Google Shape;37;p8"/>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38" name="Google Shape;38;p8"/>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406400" algn="ctr">
              <a:lnSpc>
                <a:spcPct val="115000"/>
              </a:lnSpc>
              <a:spcBef>
                <a:spcPts val="0"/>
              </a:spcBef>
              <a:spcAft>
                <a:spcPts val="0"/>
              </a:spcAft>
              <a:buSzPts val="2800"/>
              <a:buChar char="●"/>
              <a:defRPr/>
            </a:lvl1pPr>
            <a:lvl2pPr marL="914400" lvl="1" indent="-381000" algn="ctr">
              <a:lnSpc>
                <a:spcPct val="115000"/>
              </a:lnSpc>
              <a:spcBef>
                <a:spcPts val="0"/>
              </a:spcBef>
              <a:spcAft>
                <a:spcPts val="0"/>
              </a:spcAft>
              <a:buSzPts val="2400"/>
              <a:buChar char="○"/>
              <a:defRPr/>
            </a:lvl2pPr>
            <a:lvl3pPr marL="1371600" lvl="2" indent="-368300" algn="ctr">
              <a:lnSpc>
                <a:spcPct val="115000"/>
              </a:lnSpc>
              <a:spcBef>
                <a:spcPts val="0"/>
              </a:spcBef>
              <a:spcAft>
                <a:spcPts val="0"/>
              </a:spcAft>
              <a:buSzPts val="2200"/>
              <a:buChar char="■"/>
              <a:defRPr/>
            </a:lvl3pPr>
            <a:lvl4pPr marL="1828800" lvl="3" indent="-355600" algn="ctr">
              <a:lnSpc>
                <a:spcPct val="115000"/>
              </a:lnSpc>
              <a:spcBef>
                <a:spcPts val="0"/>
              </a:spcBef>
              <a:spcAft>
                <a:spcPts val="0"/>
              </a:spcAft>
              <a:buSzPts val="2000"/>
              <a:buChar char="●"/>
              <a:defRPr/>
            </a:lvl4pPr>
            <a:lvl5pPr marL="2286000" lvl="4" indent="-355600" algn="ctr">
              <a:lnSpc>
                <a:spcPct val="115000"/>
              </a:lnSpc>
              <a:spcBef>
                <a:spcPts val="0"/>
              </a:spcBef>
              <a:spcAft>
                <a:spcPts val="0"/>
              </a:spcAft>
              <a:buSzPts val="2000"/>
              <a:buChar char="○"/>
              <a:defRPr/>
            </a:lvl5pPr>
            <a:lvl6pPr marL="2743200" lvl="5" indent="-355600" algn="ctr">
              <a:lnSpc>
                <a:spcPct val="115000"/>
              </a:lnSpc>
              <a:spcBef>
                <a:spcPts val="0"/>
              </a:spcBef>
              <a:spcAft>
                <a:spcPts val="0"/>
              </a:spcAft>
              <a:buSzPts val="2000"/>
              <a:buChar char="■"/>
              <a:defRPr/>
            </a:lvl6pPr>
            <a:lvl7pPr marL="3200400" lvl="6" indent="-355600" algn="ctr">
              <a:lnSpc>
                <a:spcPct val="115000"/>
              </a:lnSpc>
              <a:spcBef>
                <a:spcPts val="0"/>
              </a:spcBef>
              <a:spcAft>
                <a:spcPts val="0"/>
              </a:spcAft>
              <a:buSzPts val="2000"/>
              <a:buChar char="●"/>
              <a:defRPr/>
            </a:lvl7pPr>
            <a:lvl8pPr marL="3657600" lvl="7" indent="-355600" algn="ctr">
              <a:lnSpc>
                <a:spcPct val="115000"/>
              </a:lnSpc>
              <a:spcBef>
                <a:spcPts val="0"/>
              </a:spcBef>
              <a:spcAft>
                <a:spcPts val="0"/>
              </a:spcAft>
              <a:buSzPts val="2000"/>
              <a:buChar char="○"/>
              <a:defRPr/>
            </a:lvl8pPr>
            <a:lvl9pPr marL="4114800" lvl="8" indent="-355600" algn="ctr">
              <a:lnSpc>
                <a:spcPct val="115000"/>
              </a:lnSpc>
              <a:spcBef>
                <a:spcPts val="0"/>
              </a:spcBef>
              <a:spcAft>
                <a:spcPts val="0"/>
              </a:spcAft>
              <a:buSzPts val="2000"/>
              <a:buChar char="■"/>
              <a:defRPr/>
            </a:lvl9pPr>
          </a:lstStyle>
          <a:p>
            <a:endParaRPr/>
          </a:p>
        </p:txBody>
      </p:sp>
      <p:sp>
        <p:nvSpPr>
          <p:cNvPr id="39" name="Google Shape;39;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Questions">
  <p:cSld name="SECTION_HEADER_1">
    <p:bg>
      <p:bgPr>
        <a:blipFill>
          <a:blip r:embed="rId2">
            <a:alphaModFix/>
          </a:blip>
          <a:stretch>
            <a:fillRect/>
          </a:stretch>
        </a:blipFill>
        <a:effectLst/>
      </p:bgPr>
    </p:bg>
    <p:spTree>
      <p:nvGrpSpPr>
        <p:cNvPr id="1" name="Shape 40"/>
        <p:cNvGrpSpPr/>
        <p:nvPr/>
      </p:nvGrpSpPr>
      <p:grpSpPr>
        <a:xfrm>
          <a:off x="0" y="0"/>
          <a:ext cx="0" cy="0"/>
          <a:chOff x="0" y="0"/>
          <a:chExt cx="0" cy="0"/>
        </a:xfrm>
      </p:grpSpPr>
      <p:sp>
        <p:nvSpPr>
          <p:cNvPr id="41" name="Google Shape;41;p9"/>
          <p:cNvSpPr txBox="1">
            <a:spLocks noGrp="1"/>
          </p:cNvSpPr>
          <p:nvPr>
            <p:ph type="title"/>
          </p:nvPr>
        </p:nvSpPr>
        <p:spPr>
          <a:xfrm>
            <a:off x="311700" y="392400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rgbClr val="FFFF00"/>
              </a:buClr>
              <a:buSzPts val="4800"/>
              <a:buNone/>
              <a:defRPr sz="4800">
                <a:solidFill>
                  <a:srgbClr val="FFFF00"/>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42" name="Google Shape;42;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43" name="Google Shape;43;p9"/>
          <p:cNvPicPr preferRelativeResize="0"/>
          <p:nvPr/>
        </p:nvPicPr>
        <p:blipFill rotWithShape="1">
          <a:blip r:embed="rId3">
            <a:alphaModFix/>
          </a:blip>
          <a:srcRect/>
          <a:stretch/>
        </p:blipFill>
        <p:spPr>
          <a:xfrm>
            <a:off x="169400" y="249325"/>
            <a:ext cx="2125249" cy="42355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4"/>
        <p:cNvGrpSpPr/>
        <p:nvPr/>
      </p:nvGrpSpPr>
      <p:grpSpPr>
        <a:xfrm>
          <a:off x="0" y="0"/>
          <a:ext cx="0" cy="0"/>
          <a:chOff x="0" y="0"/>
          <a:chExt cx="0" cy="0"/>
        </a:xfrm>
      </p:grpSpPr>
      <p:sp>
        <p:nvSpPr>
          <p:cNvPr id="45" name="Google Shape;45;p1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
        <p:nvSpPr>
          <p:cNvPr id="46" name="Google Shape;46;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47" name="Google Shape;47;p10"/>
          <p:cNvPicPr preferRelativeResize="0"/>
          <p:nvPr/>
        </p:nvPicPr>
        <p:blipFill rotWithShape="1">
          <a:blip r:embed="rId2">
            <a:alphaModFix/>
          </a:blip>
          <a:srcRect/>
          <a:stretch/>
        </p:blipFill>
        <p:spPr>
          <a:xfrm>
            <a:off x="136375" y="4828424"/>
            <a:ext cx="1374125" cy="2284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8"/>
        <p:cNvGrpSpPr/>
        <p:nvPr/>
      </p:nvGrpSpPr>
      <p:grpSpPr>
        <a:xfrm>
          <a:off x="0" y="0"/>
          <a:ext cx="0" cy="0"/>
          <a:chOff x="0" y="0"/>
          <a:chExt cx="0" cy="0"/>
        </a:xfrm>
      </p:grpSpPr>
      <p:sp>
        <p:nvSpPr>
          <p:cNvPr id="49" name="Google Shape;49;p11"/>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50" name="Google Shape;50;p11"/>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68300" algn="l">
              <a:lnSpc>
                <a:spcPct val="115000"/>
              </a:lnSpc>
              <a:spcBef>
                <a:spcPts val="0"/>
              </a:spcBef>
              <a:spcAft>
                <a:spcPts val="0"/>
              </a:spcAft>
              <a:buSzPts val="2200"/>
              <a:buChar char="●"/>
              <a:defRPr sz="2200"/>
            </a:lvl1pPr>
            <a:lvl2pPr marL="914400" lvl="1" indent="-355600" algn="l">
              <a:lnSpc>
                <a:spcPct val="115000"/>
              </a:lnSpc>
              <a:spcBef>
                <a:spcPts val="0"/>
              </a:spcBef>
              <a:spcAft>
                <a:spcPts val="0"/>
              </a:spcAft>
              <a:buSzPts val="2000"/>
              <a:buChar char="○"/>
              <a:defRPr sz="2000"/>
            </a:lvl2pPr>
            <a:lvl3pPr marL="1371600" lvl="2" indent="-342900" algn="l">
              <a:lnSpc>
                <a:spcPct val="115000"/>
              </a:lnSpc>
              <a:spcBef>
                <a:spcPts val="0"/>
              </a:spcBef>
              <a:spcAft>
                <a:spcPts val="0"/>
              </a:spcAft>
              <a:buSzPts val="1800"/>
              <a:buChar char="■"/>
              <a:defRPr sz="1800"/>
            </a:lvl3pPr>
            <a:lvl4pPr marL="1828800" lvl="3" indent="-342900" algn="l">
              <a:lnSpc>
                <a:spcPct val="115000"/>
              </a:lnSpc>
              <a:spcBef>
                <a:spcPts val="0"/>
              </a:spcBef>
              <a:spcAft>
                <a:spcPts val="0"/>
              </a:spcAft>
              <a:buSzPts val="1800"/>
              <a:buChar char="●"/>
              <a:defRPr sz="1800"/>
            </a:lvl4pPr>
            <a:lvl5pPr marL="2286000" lvl="4" indent="-342900" algn="l">
              <a:lnSpc>
                <a:spcPct val="115000"/>
              </a:lnSpc>
              <a:spcBef>
                <a:spcPts val="0"/>
              </a:spcBef>
              <a:spcAft>
                <a:spcPts val="0"/>
              </a:spcAft>
              <a:buSzPts val="1800"/>
              <a:buChar char="○"/>
              <a:defRPr sz="1800"/>
            </a:lvl5pPr>
            <a:lvl6pPr marL="2743200" lvl="5" indent="-342900" algn="l">
              <a:lnSpc>
                <a:spcPct val="115000"/>
              </a:lnSpc>
              <a:spcBef>
                <a:spcPts val="0"/>
              </a:spcBef>
              <a:spcAft>
                <a:spcPts val="0"/>
              </a:spcAft>
              <a:buSzPts val="1800"/>
              <a:buChar char="■"/>
              <a:defRPr sz="1800"/>
            </a:lvl6pPr>
            <a:lvl7pPr marL="3200400" lvl="6" indent="-342900" algn="l">
              <a:lnSpc>
                <a:spcPct val="115000"/>
              </a:lnSpc>
              <a:spcBef>
                <a:spcPts val="0"/>
              </a:spcBef>
              <a:spcAft>
                <a:spcPts val="0"/>
              </a:spcAft>
              <a:buSzPts val="1800"/>
              <a:buChar char="●"/>
              <a:defRPr sz="1800"/>
            </a:lvl7pPr>
            <a:lvl8pPr marL="3657600" lvl="7" indent="-342900" algn="l">
              <a:lnSpc>
                <a:spcPct val="115000"/>
              </a:lnSpc>
              <a:spcBef>
                <a:spcPts val="0"/>
              </a:spcBef>
              <a:spcAft>
                <a:spcPts val="0"/>
              </a:spcAft>
              <a:buSzPts val="1800"/>
              <a:buChar char="○"/>
              <a:defRPr sz="1800"/>
            </a:lvl8pPr>
            <a:lvl9pPr marL="4114800" lvl="8" indent="-342900" algn="l">
              <a:lnSpc>
                <a:spcPct val="115000"/>
              </a:lnSpc>
              <a:spcBef>
                <a:spcPts val="0"/>
              </a:spcBef>
              <a:spcAft>
                <a:spcPts val="0"/>
              </a:spcAft>
              <a:buSzPts val="1800"/>
              <a:buChar char="■"/>
              <a:defRPr sz="1800"/>
            </a:lvl9pPr>
          </a:lstStyle>
          <a:p>
            <a:endParaRPr/>
          </a:p>
        </p:txBody>
      </p:sp>
      <p:sp>
        <p:nvSpPr>
          <p:cNvPr id="51" name="Google Shape;51;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2"/>
        <p:cNvGrpSpPr/>
        <p:nvPr/>
      </p:nvGrpSpPr>
      <p:grpSpPr>
        <a:xfrm>
          <a:off x="0" y="0"/>
          <a:ext cx="0" cy="0"/>
          <a:chOff x="0" y="0"/>
          <a:chExt cx="0" cy="0"/>
        </a:xfrm>
      </p:grpSpPr>
      <p:sp>
        <p:nvSpPr>
          <p:cNvPr id="53" name="Google Shape;53;p12"/>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54" name="Google Shape;54;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5"/>
        <p:cNvGrpSpPr/>
        <p:nvPr/>
      </p:nvGrpSpPr>
      <p:grpSpPr>
        <a:xfrm>
          <a:off x="0" y="0"/>
          <a:ext cx="0" cy="0"/>
          <a:chOff x="0" y="0"/>
          <a:chExt cx="0" cy="0"/>
        </a:xfrm>
      </p:grpSpPr>
      <p:sp>
        <p:nvSpPr>
          <p:cNvPr id="56" name="Google Shape;56;p13"/>
          <p:cNvSpPr/>
          <p:nvPr/>
        </p:nvSpPr>
        <p:spPr>
          <a:xfrm>
            <a:off x="4572000" y="-3285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 name="Google Shape;57;p13"/>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58" name="Google Shape;58;p13"/>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9" name="Google Shape;59;p13"/>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406400" algn="l">
              <a:lnSpc>
                <a:spcPct val="115000"/>
              </a:lnSpc>
              <a:spcBef>
                <a:spcPts val="0"/>
              </a:spcBef>
              <a:spcAft>
                <a:spcPts val="0"/>
              </a:spcAft>
              <a:buClr>
                <a:schemeClr val="dk1"/>
              </a:buClr>
              <a:buSzPts val="2800"/>
              <a:buChar char="●"/>
              <a:defRPr>
                <a:solidFill>
                  <a:schemeClr val="dk1"/>
                </a:solidFill>
              </a:defRPr>
            </a:lvl1pPr>
            <a:lvl2pPr marL="914400" lvl="1" indent="-381000" algn="l">
              <a:lnSpc>
                <a:spcPct val="115000"/>
              </a:lnSpc>
              <a:spcBef>
                <a:spcPts val="0"/>
              </a:spcBef>
              <a:spcAft>
                <a:spcPts val="0"/>
              </a:spcAft>
              <a:buClr>
                <a:schemeClr val="dk1"/>
              </a:buClr>
              <a:buSzPts val="2400"/>
              <a:buChar char="○"/>
              <a:defRPr>
                <a:solidFill>
                  <a:schemeClr val="dk1"/>
                </a:solidFill>
              </a:defRPr>
            </a:lvl2pPr>
            <a:lvl3pPr marL="1371600" lvl="2" indent="-368300" algn="l">
              <a:lnSpc>
                <a:spcPct val="115000"/>
              </a:lnSpc>
              <a:spcBef>
                <a:spcPts val="0"/>
              </a:spcBef>
              <a:spcAft>
                <a:spcPts val="0"/>
              </a:spcAft>
              <a:buClr>
                <a:schemeClr val="dk1"/>
              </a:buClr>
              <a:buSzPts val="2200"/>
              <a:buChar char="■"/>
              <a:defRPr>
                <a:solidFill>
                  <a:schemeClr val="dk1"/>
                </a:solidFill>
              </a:defRPr>
            </a:lvl3pPr>
            <a:lvl4pPr marL="1828800" lvl="3" indent="-355600" algn="l">
              <a:lnSpc>
                <a:spcPct val="115000"/>
              </a:lnSpc>
              <a:spcBef>
                <a:spcPts val="0"/>
              </a:spcBef>
              <a:spcAft>
                <a:spcPts val="0"/>
              </a:spcAft>
              <a:buClr>
                <a:schemeClr val="dk1"/>
              </a:buClr>
              <a:buSzPts val="2000"/>
              <a:buChar char="●"/>
              <a:defRPr>
                <a:solidFill>
                  <a:schemeClr val="dk1"/>
                </a:solidFill>
              </a:defRPr>
            </a:lvl4pPr>
            <a:lvl5pPr marL="2286000" lvl="4" indent="-355600" algn="l">
              <a:lnSpc>
                <a:spcPct val="115000"/>
              </a:lnSpc>
              <a:spcBef>
                <a:spcPts val="0"/>
              </a:spcBef>
              <a:spcAft>
                <a:spcPts val="0"/>
              </a:spcAft>
              <a:buClr>
                <a:schemeClr val="dk1"/>
              </a:buClr>
              <a:buSzPts val="2000"/>
              <a:buChar char="○"/>
              <a:defRPr>
                <a:solidFill>
                  <a:schemeClr val="dk1"/>
                </a:solidFill>
              </a:defRPr>
            </a:lvl5pPr>
            <a:lvl6pPr marL="2743200" lvl="5" indent="-355600" algn="l">
              <a:lnSpc>
                <a:spcPct val="115000"/>
              </a:lnSpc>
              <a:spcBef>
                <a:spcPts val="0"/>
              </a:spcBef>
              <a:spcAft>
                <a:spcPts val="0"/>
              </a:spcAft>
              <a:buClr>
                <a:schemeClr val="dk1"/>
              </a:buClr>
              <a:buSzPts val="2000"/>
              <a:buChar char="■"/>
              <a:defRPr>
                <a:solidFill>
                  <a:schemeClr val="dk1"/>
                </a:solidFill>
              </a:defRPr>
            </a:lvl6pPr>
            <a:lvl7pPr marL="3200400" lvl="6" indent="-355600" algn="l">
              <a:lnSpc>
                <a:spcPct val="115000"/>
              </a:lnSpc>
              <a:spcBef>
                <a:spcPts val="0"/>
              </a:spcBef>
              <a:spcAft>
                <a:spcPts val="0"/>
              </a:spcAft>
              <a:buClr>
                <a:schemeClr val="dk1"/>
              </a:buClr>
              <a:buSzPts val="2000"/>
              <a:buChar char="●"/>
              <a:defRPr>
                <a:solidFill>
                  <a:schemeClr val="dk1"/>
                </a:solidFill>
              </a:defRPr>
            </a:lvl7pPr>
            <a:lvl8pPr marL="3657600" lvl="7" indent="-355600" algn="l">
              <a:lnSpc>
                <a:spcPct val="115000"/>
              </a:lnSpc>
              <a:spcBef>
                <a:spcPts val="0"/>
              </a:spcBef>
              <a:spcAft>
                <a:spcPts val="0"/>
              </a:spcAft>
              <a:buClr>
                <a:schemeClr val="dk1"/>
              </a:buClr>
              <a:buSzPts val="2000"/>
              <a:buChar char="○"/>
              <a:defRPr>
                <a:solidFill>
                  <a:schemeClr val="dk1"/>
                </a:solidFill>
              </a:defRPr>
            </a:lvl8pPr>
            <a:lvl9pPr marL="4114800" lvl="8" indent="-355600" algn="l">
              <a:lnSpc>
                <a:spcPct val="115000"/>
              </a:lnSpc>
              <a:spcBef>
                <a:spcPts val="0"/>
              </a:spcBef>
              <a:spcAft>
                <a:spcPts val="0"/>
              </a:spcAft>
              <a:buClr>
                <a:schemeClr val="dk1"/>
              </a:buClr>
              <a:buSzPts val="2000"/>
              <a:buChar char="■"/>
              <a:defRPr>
                <a:solidFill>
                  <a:schemeClr val="dk1"/>
                </a:solidFill>
              </a:defRPr>
            </a:lvl9pPr>
          </a:lstStyle>
          <a:p>
            <a:endParaRPr/>
          </a:p>
        </p:txBody>
      </p:sp>
      <p:sp>
        <p:nvSpPr>
          <p:cNvPr id="60" name="Google Shape;60;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1"/>
        <p:cNvGrpSpPr/>
        <p:nvPr/>
      </p:nvGrpSpPr>
      <p:grpSpPr>
        <a:xfrm>
          <a:off x="0" y="0"/>
          <a:ext cx="0" cy="0"/>
          <a:chOff x="0" y="0"/>
          <a:chExt cx="0" cy="0"/>
        </a:xfrm>
      </p:grpSpPr>
      <p:sp>
        <p:nvSpPr>
          <p:cNvPr id="62" name="Google Shape;62;p14"/>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3200"/>
              <a:buNone/>
              <a:defRPr sz="3200"/>
            </a:lvl1pPr>
          </a:lstStyle>
          <a:p>
            <a:endParaRPr/>
          </a:p>
        </p:txBody>
      </p:sp>
      <p:sp>
        <p:nvSpPr>
          <p:cNvPr id="63" name="Google Shape;63;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4"/>
        <p:cNvGrpSpPr/>
        <p:nvPr/>
      </p:nvGrpSpPr>
      <p:grpSpPr>
        <a:xfrm>
          <a:off x="0" y="0"/>
          <a:ext cx="0" cy="0"/>
          <a:chOff x="0" y="0"/>
          <a:chExt cx="0" cy="0"/>
        </a:xfrm>
      </p:grpSpPr>
      <p:sp>
        <p:nvSpPr>
          <p:cNvPr id="65" name="Google Shape;65;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1pPr>
            <a:lvl2pPr marR="0" lvl="1"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2pPr>
            <a:lvl3pPr marR="0" lvl="2"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3pPr>
            <a:lvl4pPr marR="0" lvl="3"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4pPr>
            <a:lvl5pPr marR="0" lvl="4"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5pPr>
            <a:lvl6pPr marR="0" lvl="5"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6pPr>
            <a:lvl7pPr marR="0" lvl="6"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7pPr>
            <a:lvl8pPr marR="0" lvl="7"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8pPr>
            <a:lvl9pPr marR="0" lvl="8"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9pPr>
          </a:lstStyle>
          <a:p>
            <a:endParaRPr/>
          </a:p>
        </p:txBody>
      </p:sp>
      <p:sp>
        <p:nvSpPr>
          <p:cNvPr id="7" name="Google Shape;7;p1"/>
          <p:cNvSpPr txBox="1">
            <a:spLocks noGrp="1"/>
          </p:cNvSpPr>
          <p:nvPr>
            <p:ph type="body" idx="1"/>
          </p:nvPr>
        </p:nvSpPr>
        <p:spPr>
          <a:xfrm>
            <a:off x="311700" y="1132275"/>
            <a:ext cx="8520600" cy="3416400"/>
          </a:xfrm>
          <a:prstGeom prst="rect">
            <a:avLst/>
          </a:prstGeom>
          <a:noFill/>
          <a:ln>
            <a:noFill/>
          </a:ln>
        </p:spPr>
        <p:txBody>
          <a:bodyPr spcFirstLastPara="1" wrap="square" lIns="91425" tIns="91425" rIns="91425" bIns="91425" anchor="t" anchorCtr="0">
            <a:normAutofit/>
          </a:bodyPr>
          <a:lstStyle>
            <a:lvl1pPr marL="457200" marR="0" lvl="0" indent="-406400" algn="l" rtl="0">
              <a:lnSpc>
                <a:spcPct val="115000"/>
              </a:lnSpc>
              <a:spcBef>
                <a:spcPts val="0"/>
              </a:spcBef>
              <a:spcAft>
                <a:spcPts val="0"/>
              </a:spcAft>
              <a:buClr>
                <a:schemeClr val="lt1"/>
              </a:buClr>
              <a:buSzPts val="2800"/>
              <a:buFont typeface="Space Mono"/>
              <a:buChar char="●"/>
              <a:defRPr sz="2800" b="0" i="0" u="none" strike="noStrike" cap="none">
                <a:solidFill>
                  <a:schemeClr val="lt1"/>
                </a:solidFill>
                <a:latin typeface="Space Mono"/>
                <a:ea typeface="Space Mono"/>
                <a:cs typeface="Space Mono"/>
                <a:sym typeface="Space Mono"/>
              </a:defRPr>
            </a:lvl1pPr>
            <a:lvl2pPr marL="914400" marR="0" lvl="1" indent="-381000" algn="l" rtl="0">
              <a:lnSpc>
                <a:spcPct val="115000"/>
              </a:lnSpc>
              <a:spcBef>
                <a:spcPts val="0"/>
              </a:spcBef>
              <a:spcAft>
                <a:spcPts val="0"/>
              </a:spcAft>
              <a:buClr>
                <a:schemeClr val="lt1"/>
              </a:buClr>
              <a:buSzPts val="2400"/>
              <a:buFont typeface="Space Mono"/>
              <a:buChar char="○"/>
              <a:defRPr sz="2400" b="0" i="0" u="none" strike="noStrike" cap="none">
                <a:solidFill>
                  <a:schemeClr val="lt1"/>
                </a:solidFill>
                <a:latin typeface="Space Mono"/>
                <a:ea typeface="Space Mono"/>
                <a:cs typeface="Space Mono"/>
                <a:sym typeface="Space Mono"/>
              </a:defRPr>
            </a:lvl2pPr>
            <a:lvl3pPr marL="1371600" marR="0" lvl="2" indent="-368300" algn="l" rtl="0">
              <a:lnSpc>
                <a:spcPct val="115000"/>
              </a:lnSpc>
              <a:spcBef>
                <a:spcPts val="0"/>
              </a:spcBef>
              <a:spcAft>
                <a:spcPts val="0"/>
              </a:spcAft>
              <a:buClr>
                <a:schemeClr val="lt1"/>
              </a:buClr>
              <a:buSzPts val="2200"/>
              <a:buFont typeface="Space Mono"/>
              <a:buChar char="■"/>
              <a:defRPr sz="2200" b="0" i="0" u="none" strike="noStrike" cap="none">
                <a:solidFill>
                  <a:schemeClr val="lt1"/>
                </a:solidFill>
                <a:latin typeface="Space Mono"/>
                <a:ea typeface="Space Mono"/>
                <a:cs typeface="Space Mono"/>
                <a:sym typeface="Space Mono"/>
              </a:defRPr>
            </a:lvl3pPr>
            <a:lvl4pPr marL="1828800" marR="0" lvl="3"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4pPr>
            <a:lvl5pPr marL="2286000" marR="0" lvl="4"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5pPr>
            <a:lvl6pPr marL="2743200" marR="0" lvl="5"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6pPr>
            <a:lvl7pPr marL="3200400" marR="0" lvl="6"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7pPr>
            <a:lvl8pPr marL="3657600" marR="0" lvl="7"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8pPr>
            <a:lvl9pPr marL="4114800" marR="0" lvl="8"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svg"/></Relationships>
</file>

<file path=ppt/slides/_rels/slide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slides/_rels/slide7.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6.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9.svg"/><Relationship Id="rId4" Type="http://schemas.openxmlformats.org/officeDocument/2006/relationships/image" Target="../media/image28.svg"/></Relationships>
</file>

<file path=ppt/slides/_rels/slide17.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svg"/><Relationship Id="rId1" Type="http://schemas.openxmlformats.org/officeDocument/2006/relationships/slideLayout" Target="../slideLayouts/slideLayout2.xml"/><Relationship Id="rId6" Type="http://schemas.openxmlformats.org/officeDocument/2006/relationships/image" Target="../media/image27.svg"/><Relationship Id="rId5" Type="http://schemas.openxmlformats.org/officeDocument/2006/relationships/image" Target="../media/image33.svg"/><Relationship Id="rId4" Type="http://schemas.openxmlformats.org/officeDocument/2006/relationships/image" Target="../media/image32.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sv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0.sv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36.svg"/><Relationship Id="rId1" Type="http://schemas.openxmlformats.org/officeDocument/2006/relationships/slideLayout" Target="../slideLayouts/slideLayout2.xml"/><Relationship Id="rId6" Type="http://schemas.openxmlformats.org/officeDocument/2006/relationships/image" Target="../media/image28.svg"/><Relationship Id="rId5" Type="http://schemas.openxmlformats.org/officeDocument/2006/relationships/image" Target="../media/image29.svg"/><Relationship Id="rId4" Type="http://schemas.openxmlformats.org/officeDocument/2006/relationships/image" Target="../media/image31.sv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0.sv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31.svg"/><Relationship Id="rId1" Type="http://schemas.openxmlformats.org/officeDocument/2006/relationships/slideLayout" Target="../slideLayouts/slideLayout2.xml"/><Relationship Id="rId5" Type="http://schemas.openxmlformats.org/officeDocument/2006/relationships/image" Target="../media/image36.svg"/><Relationship Id="rId4" Type="http://schemas.openxmlformats.org/officeDocument/2006/relationships/image" Target="../media/image28.sv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image" Target="../media/image37.sv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svg"/><Relationship Id="rId1" Type="http://schemas.openxmlformats.org/officeDocument/2006/relationships/slideLayout" Target="../slideLayouts/slideLayout14.xml"/><Relationship Id="rId4" Type="http://schemas.openxmlformats.org/officeDocument/2006/relationships/image" Target="../media/image39.sv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sz="3600" b="1" dirty="0">
                <a:solidFill>
                  <a:srgbClr val="FFFF00"/>
                </a:solidFill>
                <a:latin typeface="Space Mono"/>
              </a:rPr>
              <a:t>The Intelligence Layer</a:t>
            </a:r>
          </a:p>
        </p:txBody>
      </p:sp>
      <p:sp>
        <p:nvSpPr>
          <p:cNvPr id="3" name="Subtitle 2"/>
          <p:cNvSpPr>
            <a:spLocks noGrp="1"/>
          </p:cNvSpPr>
          <p:nvPr>
            <p:ph type="subTitle" idx="1"/>
          </p:nvPr>
        </p:nvSpPr>
        <p:spPr/>
        <p:txBody>
          <a:bodyPr/>
          <a:lstStyle/>
          <a:p>
            <a:r>
              <a:rPr lang="en-US" sz="1800" dirty="0">
                <a:solidFill>
                  <a:srgbClr val="FFFFFF"/>
                </a:solidFill>
                <a:latin typeface="Space Mono"/>
              </a:rPr>
              <a:t>How AI will reshape</a:t>
            </a:r>
            <a:r>
              <a:rPr lang="en-US" sz="1800" dirty="0">
                <a:solidFill>
                  <a:srgbClr val="FFFFFF"/>
                </a:solidFill>
              </a:rPr>
              <a:t> N</a:t>
            </a:r>
            <a:r>
              <a:rPr sz="1800" dirty="0">
                <a:solidFill>
                  <a:srgbClr val="FFFFFF"/>
                </a:solidFill>
                <a:latin typeface="Space Mono"/>
              </a:rPr>
              <a:t>etwork Automation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181" y="515907"/>
            <a:ext cx="8520600" cy="651113"/>
          </a:xfrm>
        </p:spPr>
        <p:txBody>
          <a:bodyPr/>
          <a:lstStyle/>
          <a:p>
            <a:r>
              <a:rPr sz="2000" b="1" dirty="0">
                <a:solidFill>
                  <a:srgbClr val="FFFF00"/>
                </a:solidFill>
                <a:latin typeface="Space Mono"/>
              </a:rPr>
              <a:t>THESIS</a:t>
            </a:r>
          </a:p>
        </p:txBody>
      </p:sp>
      <p:sp>
        <p:nvSpPr>
          <p:cNvPr id="3" name="Text Placeholder 2"/>
          <p:cNvSpPr>
            <a:spLocks noGrp="1"/>
          </p:cNvSpPr>
          <p:nvPr>
            <p:ph type="body" idx="1"/>
          </p:nvPr>
        </p:nvSpPr>
        <p:spPr>
          <a:xfrm>
            <a:off x="403140" y="1455838"/>
            <a:ext cx="8116682" cy="1300800"/>
          </a:xfrm>
        </p:spPr>
        <p:txBody>
          <a:bodyPr>
            <a:noAutofit/>
          </a:bodyPr>
          <a:lstStyle/>
          <a:p>
            <a:pPr marL="50800" indent="0">
              <a:spcAft>
                <a:spcPts val="800"/>
              </a:spcAft>
              <a:buNone/>
            </a:pPr>
            <a:r>
              <a:rPr lang="en-US" sz="1400" dirty="0">
                <a:solidFill>
                  <a:srgbClr val="FFFFFF"/>
                </a:solidFill>
                <a:latin typeface="Space Mono"/>
              </a:rPr>
              <a:t>	</a:t>
            </a:r>
            <a:r>
              <a:rPr sz="1800" dirty="0">
                <a:solidFill>
                  <a:srgbClr val="FFFFFF"/>
                </a:solidFill>
                <a:latin typeface="Space Mono"/>
              </a:rPr>
              <a:t>We have not had an intelligence layer to harness network engineer knowledge.</a:t>
            </a:r>
          </a:p>
          <a:p>
            <a:pPr>
              <a:spcAft>
                <a:spcPts val="800"/>
              </a:spcAft>
            </a:pPr>
            <a:endParaRPr sz="1800" dirty="0">
              <a:solidFill>
                <a:srgbClr val="FFFFFF"/>
              </a:solidFill>
              <a:latin typeface="Space Mono"/>
            </a:endParaRPr>
          </a:p>
          <a:p>
            <a:pPr marL="50800" indent="0">
              <a:spcAft>
                <a:spcPts val="800"/>
              </a:spcAft>
              <a:buNone/>
            </a:pPr>
            <a:r>
              <a:rPr lang="en-US" sz="1800" dirty="0">
                <a:solidFill>
                  <a:srgbClr val="FFFFFF"/>
                </a:solidFill>
                <a:latin typeface="Space Mono"/>
              </a:rPr>
              <a:t>	</a:t>
            </a:r>
            <a:r>
              <a:rPr lang="en-US" sz="1800" dirty="0">
                <a:solidFill>
                  <a:srgbClr val="FFFFFF"/>
                </a:solidFill>
              </a:rPr>
              <a:t>The industry will </a:t>
            </a:r>
            <a:r>
              <a:rPr sz="1800" dirty="0">
                <a:solidFill>
                  <a:srgbClr val="FFFFFF"/>
                </a:solidFill>
                <a:latin typeface="Space Mono"/>
              </a:rPr>
              <a:t>embrace AI &amp; Agentic concepts across most activities to reach a more robust Operating Model for Infrastructure.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b="1" dirty="0">
                <a:solidFill>
                  <a:srgbClr val="FFFF00"/>
                </a:solidFill>
                <a:latin typeface="Space Mono"/>
              </a:rPr>
              <a:t>Let’s start with Automation Success</a:t>
            </a:r>
            <a:endParaRPr sz="2800" b="1" dirty="0">
              <a:solidFill>
                <a:srgbClr val="FFFF00"/>
              </a:solidFill>
              <a:latin typeface="Space Mono"/>
            </a:endParaRPr>
          </a:p>
        </p:txBody>
      </p:sp>
      <p:sp>
        <p:nvSpPr>
          <p:cNvPr id="3" name="Text Placeholder 2"/>
          <p:cNvSpPr>
            <a:spLocks noGrp="1"/>
          </p:cNvSpPr>
          <p:nvPr>
            <p:ph type="body" idx="1"/>
          </p:nvPr>
        </p:nvSpPr>
        <p:spPr>
          <a:xfrm>
            <a:off x="340767" y="1140587"/>
            <a:ext cx="8520600" cy="3416400"/>
          </a:xfrm>
        </p:spPr>
        <p:txBody>
          <a:bodyPr/>
          <a:lstStyle/>
          <a:p>
            <a:pPr marL="50800" indent="0">
              <a:spcAft>
                <a:spcPts val="600"/>
              </a:spcAft>
              <a:buNone/>
            </a:pPr>
            <a:r>
              <a:rPr sz="1400" dirty="0">
                <a:solidFill>
                  <a:srgbClr val="FFFFFF"/>
                </a:solidFill>
                <a:latin typeface="Space Mono"/>
              </a:rPr>
              <a:t>Typically</a:t>
            </a:r>
            <a:r>
              <a:rPr lang="en-US" sz="1400" dirty="0">
                <a:solidFill>
                  <a:srgbClr val="FFFFFF"/>
                </a:solidFill>
                <a:latin typeface="Space Mono"/>
              </a:rPr>
              <a:t>,</a:t>
            </a:r>
            <a:r>
              <a:rPr sz="1400" dirty="0">
                <a:solidFill>
                  <a:srgbClr val="FFFFFF"/>
                </a:solidFill>
                <a:latin typeface="Space Mono"/>
              </a:rPr>
              <a:t> we reference </a:t>
            </a:r>
            <a:r>
              <a:rPr lang="en-US" sz="1400" dirty="0" err="1">
                <a:solidFill>
                  <a:srgbClr val="FFFFFF"/>
                </a:solidFill>
              </a:rPr>
              <a:t>H</a:t>
            </a:r>
            <a:r>
              <a:rPr sz="1400" dirty="0" err="1">
                <a:solidFill>
                  <a:srgbClr val="FFFFFF"/>
                </a:solidFill>
                <a:latin typeface="Space Mono"/>
              </a:rPr>
              <a:t>yperscalers</a:t>
            </a:r>
            <a:r>
              <a:rPr sz="1400" dirty="0">
                <a:solidFill>
                  <a:srgbClr val="FFFFFF"/>
                </a:solidFill>
                <a:latin typeface="Space Mono"/>
              </a:rPr>
              <a:t>:</a:t>
            </a:r>
          </a:p>
          <a:p>
            <a:pPr>
              <a:spcAft>
                <a:spcPts val="600"/>
              </a:spcAft>
            </a:pPr>
            <a:endParaRPr sz="1400" dirty="0">
              <a:solidFill>
                <a:srgbClr val="FFFFFF"/>
              </a:solidFill>
              <a:latin typeface="Space Mono"/>
            </a:endParaRPr>
          </a:p>
          <a:p>
            <a:pPr>
              <a:spcAft>
                <a:spcPts val="600"/>
              </a:spcAft>
            </a:pPr>
            <a:r>
              <a:rPr sz="1400" dirty="0">
                <a:solidFill>
                  <a:srgbClr val="FFFFFF"/>
                </a:solidFill>
                <a:latin typeface="Space Mono"/>
              </a:rPr>
              <a:t>Highly standardized </a:t>
            </a:r>
            <a:r>
              <a:rPr lang="en-US" sz="1400" dirty="0">
                <a:solidFill>
                  <a:srgbClr val="FFFFFF"/>
                </a:solidFill>
                <a:latin typeface="Space Mono"/>
              </a:rPr>
              <a:t>			</a:t>
            </a:r>
            <a:r>
              <a:rPr lang="en-US" sz="1400" dirty="0">
                <a:solidFill>
                  <a:srgbClr val="FFFFFF"/>
                </a:solidFill>
              </a:rPr>
              <a:t>M</a:t>
            </a:r>
            <a:r>
              <a:rPr sz="1400" dirty="0">
                <a:solidFill>
                  <a:srgbClr val="FFFFFF"/>
                </a:solidFill>
                <a:latin typeface="Space Mono"/>
              </a:rPr>
              <a:t>ostly </a:t>
            </a:r>
            <a:r>
              <a:rPr sz="1400" dirty="0" err="1">
                <a:solidFill>
                  <a:srgbClr val="FFFFFF"/>
                </a:solidFill>
                <a:latin typeface="Space Mono"/>
              </a:rPr>
              <a:t>D</a:t>
            </a:r>
            <a:r>
              <a:rPr lang="en-US" sz="1400" dirty="0" err="1">
                <a:solidFill>
                  <a:srgbClr val="FFFFFF"/>
                </a:solidFill>
                <a:latin typeface="Space Mono"/>
              </a:rPr>
              <a:t>ataCenters</a:t>
            </a:r>
            <a:r>
              <a:rPr lang="en-US" sz="1400" dirty="0">
                <a:solidFill>
                  <a:srgbClr val="FFFFFF"/>
                </a:solidFill>
                <a:latin typeface="Space Mono"/>
              </a:rPr>
              <a:t> at scale</a:t>
            </a:r>
            <a:endParaRPr sz="1400" dirty="0">
              <a:solidFill>
                <a:srgbClr val="FFFFFF"/>
              </a:solidFill>
              <a:latin typeface="Space Mono"/>
            </a:endParaRPr>
          </a:p>
          <a:p>
            <a:pPr>
              <a:spcAft>
                <a:spcPts val="600"/>
              </a:spcAft>
            </a:pPr>
            <a:r>
              <a:rPr sz="1400" dirty="0">
                <a:solidFill>
                  <a:srgbClr val="FFFFFF"/>
                </a:solidFill>
                <a:latin typeface="Space Mono"/>
              </a:rPr>
              <a:t>Replacement lifecycle of 5 years </a:t>
            </a:r>
            <a:r>
              <a:rPr lang="en-US" sz="1400" dirty="0">
                <a:solidFill>
                  <a:srgbClr val="FFFFFF"/>
                </a:solidFill>
                <a:latin typeface="Space Mono"/>
              </a:rPr>
              <a:t>	</a:t>
            </a:r>
            <a:r>
              <a:rPr lang="en-US" sz="1400" dirty="0">
                <a:solidFill>
                  <a:srgbClr val="FFFFFF"/>
                </a:solidFill>
              </a:rPr>
              <a:t>A</a:t>
            </a:r>
            <a:r>
              <a:rPr sz="1400" dirty="0">
                <a:solidFill>
                  <a:srgbClr val="FFFFFF"/>
                </a:solidFill>
                <a:latin typeface="Space Mono"/>
              </a:rPr>
              <a:t>lways new gear</a:t>
            </a:r>
          </a:p>
          <a:p>
            <a:pPr>
              <a:spcAft>
                <a:spcPts val="600"/>
              </a:spcAft>
            </a:pPr>
            <a:r>
              <a:rPr sz="1400" dirty="0">
                <a:solidFill>
                  <a:srgbClr val="FFFFFF"/>
                </a:solidFill>
                <a:latin typeface="Space Mono"/>
              </a:rPr>
              <a:t>Linux-based OS focus</a:t>
            </a:r>
            <a:r>
              <a:rPr lang="en-US" sz="1400" dirty="0">
                <a:solidFill>
                  <a:srgbClr val="FFFFFF"/>
                </a:solidFill>
                <a:latin typeface="Space Mono"/>
              </a:rPr>
              <a:t>			</a:t>
            </a:r>
            <a:r>
              <a:rPr lang="en-US" sz="1400" dirty="0">
                <a:solidFill>
                  <a:srgbClr val="FFFFFF"/>
                </a:solidFill>
              </a:rPr>
              <a:t>A</a:t>
            </a:r>
            <a:r>
              <a:rPr sz="1400" dirty="0">
                <a:solidFill>
                  <a:srgbClr val="FFFFFF"/>
                </a:solidFill>
                <a:latin typeface="Space Mono"/>
              </a:rPr>
              <a:t>pply compute style tooling</a:t>
            </a:r>
          </a:p>
          <a:p>
            <a:pPr>
              <a:spcAft>
                <a:spcPts val="600"/>
              </a:spcAft>
            </a:pPr>
            <a:r>
              <a:rPr sz="1400" dirty="0">
                <a:solidFill>
                  <a:srgbClr val="FFFFFF"/>
                </a:solidFill>
                <a:latin typeface="Space Mono"/>
              </a:rPr>
              <a:t>Software development focus</a:t>
            </a:r>
            <a:r>
              <a:rPr lang="en-US" sz="1400" dirty="0">
                <a:solidFill>
                  <a:srgbClr val="FFFFFF"/>
                </a:solidFill>
                <a:latin typeface="Space Mono"/>
              </a:rPr>
              <a:t>		Software Engineering teams</a:t>
            </a:r>
            <a:endParaRPr sz="1400" dirty="0">
              <a:solidFill>
                <a:srgbClr val="FFFFFF"/>
              </a:solidFill>
              <a:latin typeface="Space Mono"/>
            </a:endParaRPr>
          </a:p>
          <a:p>
            <a:pPr>
              <a:spcAft>
                <a:spcPts val="600"/>
              </a:spcAft>
            </a:pPr>
            <a:endParaRPr sz="1400" dirty="0">
              <a:solidFill>
                <a:srgbClr val="FFFFFF"/>
              </a:solidFill>
              <a:latin typeface="Space Mono"/>
            </a:endParaRPr>
          </a:p>
          <a:p>
            <a:pPr marL="50800" indent="0">
              <a:spcAft>
                <a:spcPts val="600"/>
              </a:spcAft>
              <a:buNone/>
            </a:pPr>
            <a:r>
              <a:rPr sz="1600" i="1" dirty="0">
                <a:solidFill>
                  <a:srgbClr val="FFFFFF"/>
                </a:solidFill>
                <a:latin typeface="Space Mono"/>
              </a:rPr>
              <a:t>How many </a:t>
            </a:r>
            <a:r>
              <a:rPr lang="en-US" sz="1600" i="1" dirty="0">
                <a:solidFill>
                  <a:srgbClr val="FFFFFF"/>
                </a:solidFill>
                <a:latin typeface="Space Mono"/>
              </a:rPr>
              <a:t>of us </a:t>
            </a:r>
            <a:r>
              <a:rPr sz="1600" i="1" dirty="0">
                <a:solidFill>
                  <a:srgbClr val="FFFFFF"/>
                </a:solidFill>
                <a:latin typeface="Space Mono"/>
              </a:rPr>
              <a:t>get to work in this environment?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D92960D5-7F48-E147-8C2B-BABC3484C0F2}"/>
              </a:ext>
            </a:extLst>
          </p:cNvPr>
          <p:cNvSpPr>
            <a:spLocks noGrp="1"/>
          </p:cNvSpPr>
          <p:nvPr>
            <p:ph type="title"/>
          </p:nvPr>
        </p:nvSpPr>
        <p:spPr>
          <a:xfrm>
            <a:off x="319171" y="647845"/>
            <a:ext cx="8520600" cy="572700"/>
          </a:xfrm>
        </p:spPr>
        <p:txBody>
          <a:bodyPr>
            <a:normAutofit/>
          </a:bodyPr>
          <a:lstStyle/>
          <a:p>
            <a:r>
              <a:rPr lang="en-US" sz="2400" dirty="0">
                <a:solidFill>
                  <a:schemeClr val="accent6"/>
                </a:solidFill>
              </a:rPr>
              <a:t>Standards</a:t>
            </a:r>
            <a:endParaRPr lang="en-US" sz="3600" dirty="0">
              <a:solidFill>
                <a:schemeClr val="accent6"/>
              </a:solidFill>
            </a:endParaRPr>
          </a:p>
        </p:txBody>
      </p:sp>
      <p:sp>
        <p:nvSpPr>
          <p:cNvPr id="4" name="Text Placeholder 2">
            <a:extLst>
              <a:ext uri="{FF2B5EF4-FFF2-40B4-BE49-F238E27FC236}">
                <a16:creationId xmlns:a16="http://schemas.microsoft.com/office/drawing/2014/main" id="{D8726861-6633-29C4-3A28-5E7E5EFD91B7}"/>
              </a:ext>
            </a:extLst>
          </p:cNvPr>
          <p:cNvSpPr>
            <a:spLocks noGrp="1"/>
          </p:cNvSpPr>
          <p:nvPr>
            <p:ph type="body" idx="1"/>
          </p:nvPr>
        </p:nvSpPr>
        <p:spPr>
          <a:xfrm>
            <a:off x="319171" y="1324809"/>
            <a:ext cx="3475417" cy="594795"/>
          </a:xfrm>
        </p:spPr>
        <p:txBody>
          <a:bodyPr/>
          <a:lstStyle/>
          <a:p>
            <a:pPr marL="50800" indent="0">
              <a:spcAft>
                <a:spcPts val="600"/>
              </a:spcAft>
              <a:buNone/>
            </a:pPr>
            <a:r>
              <a:rPr sz="1400" dirty="0">
                <a:solidFill>
                  <a:srgbClr val="FFFFFF"/>
                </a:solidFill>
                <a:latin typeface="Space Mono"/>
              </a:rPr>
              <a:t>NETCONF, </a:t>
            </a:r>
            <a:r>
              <a:rPr sz="1400" dirty="0" err="1">
                <a:solidFill>
                  <a:srgbClr val="FFFFFF"/>
                </a:solidFill>
                <a:latin typeface="Space Mono"/>
              </a:rPr>
              <a:t>gNMI</a:t>
            </a:r>
            <a:r>
              <a:rPr sz="1400" dirty="0">
                <a:solidFill>
                  <a:srgbClr val="FFFFFF"/>
                </a:solidFill>
                <a:latin typeface="Space Mono"/>
              </a:rPr>
              <a:t>, etc.</a:t>
            </a:r>
          </a:p>
        </p:txBody>
      </p:sp>
      <p:pic>
        <p:nvPicPr>
          <p:cNvPr id="8" name="Graphic 7">
            <a:extLst>
              <a:ext uri="{FF2B5EF4-FFF2-40B4-BE49-F238E27FC236}">
                <a16:creationId xmlns:a16="http://schemas.microsoft.com/office/drawing/2014/main" id="{53B57147-A5AE-DB74-735E-F14A6530AAF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0803" y="2023869"/>
            <a:ext cx="1458153" cy="771201"/>
          </a:xfrm>
          <a:prstGeom prst="rect">
            <a:avLst/>
          </a:prstGeom>
        </p:spPr>
      </p:pic>
      <p:pic>
        <p:nvPicPr>
          <p:cNvPr id="9" name="Picture 8">
            <a:extLst>
              <a:ext uri="{FF2B5EF4-FFF2-40B4-BE49-F238E27FC236}">
                <a16:creationId xmlns:a16="http://schemas.microsoft.com/office/drawing/2014/main" id="{0001CD9D-9330-C8E2-1475-731557503822}"/>
              </a:ext>
            </a:extLst>
          </p:cNvPr>
          <p:cNvPicPr>
            <a:picLocks noChangeAspect="1"/>
          </p:cNvPicPr>
          <p:nvPr/>
        </p:nvPicPr>
        <p:blipFill>
          <a:blip r:embed="rId3"/>
          <a:stretch>
            <a:fillRect/>
          </a:stretch>
        </p:blipFill>
        <p:spPr>
          <a:xfrm>
            <a:off x="2313822" y="1664992"/>
            <a:ext cx="1385521" cy="1385520"/>
          </a:xfrm>
          <a:prstGeom prst="rect">
            <a:avLst/>
          </a:prstGeom>
        </p:spPr>
      </p:pic>
      <p:pic>
        <p:nvPicPr>
          <p:cNvPr id="10" name="Picture 9">
            <a:extLst>
              <a:ext uri="{FF2B5EF4-FFF2-40B4-BE49-F238E27FC236}">
                <a16:creationId xmlns:a16="http://schemas.microsoft.com/office/drawing/2014/main" id="{A8F08A1F-97EB-9D35-A233-5DC627D08F85}"/>
              </a:ext>
            </a:extLst>
          </p:cNvPr>
          <p:cNvPicPr>
            <a:picLocks noChangeAspect="1"/>
          </p:cNvPicPr>
          <p:nvPr/>
        </p:nvPicPr>
        <p:blipFill>
          <a:blip r:embed="rId4"/>
          <a:stretch>
            <a:fillRect/>
          </a:stretch>
        </p:blipFill>
        <p:spPr>
          <a:xfrm>
            <a:off x="662071" y="3343843"/>
            <a:ext cx="1613162" cy="954657"/>
          </a:xfrm>
          <a:prstGeom prst="rect">
            <a:avLst/>
          </a:prstGeom>
        </p:spPr>
      </p:pic>
      <p:pic>
        <p:nvPicPr>
          <p:cNvPr id="11" name="Picture 10">
            <a:extLst>
              <a:ext uri="{FF2B5EF4-FFF2-40B4-BE49-F238E27FC236}">
                <a16:creationId xmlns:a16="http://schemas.microsoft.com/office/drawing/2014/main" id="{AAA45449-06C1-98F9-445C-EBFC44A05237}"/>
              </a:ext>
            </a:extLst>
          </p:cNvPr>
          <p:cNvPicPr>
            <a:picLocks noChangeAspect="1"/>
          </p:cNvPicPr>
          <p:nvPr/>
        </p:nvPicPr>
        <p:blipFill>
          <a:blip r:embed="rId5"/>
          <a:stretch>
            <a:fillRect/>
          </a:stretch>
        </p:blipFill>
        <p:spPr>
          <a:xfrm>
            <a:off x="2761637" y="3498456"/>
            <a:ext cx="2280601" cy="659321"/>
          </a:xfrm>
          <a:prstGeom prst="rect">
            <a:avLst/>
          </a:prstGeom>
        </p:spPr>
      </p:pic>
      <p:pic>
        <p:nvPicPr>
          <p:cNvPr id="12" name="Picture 11">
            <a:extLst>
              <a:ext uri="{FF2B5EF4-FFF2-40B4-BE49-F238E27FC236}">
                <a16:creationId xmlns:a16="http://schemas.microsoft.com/office/drawing/2014/main" id="{65FAD5C6-9EFA-3601-61DB-812E2E1AFDDB}"/>
              </a:ext>
            </a:extLst>
          </p:cNvPr>
          <p:cNvPicPr>
            <a:picLocks noChangeAspect="1"/>
          </p:cNvPicPr>
          <p:nvPr/>
        </p:nvPicPr>
        <p:blipFill>
          <a:blip r:embed="rId6"/>
          <a:stretch>
            <a:fillRect/>
          </a:stretch>
        </p:blipFill>
        <p:spPr>
          <a:xfrm>
            <a:off x="3984209" y="2006658"/>
            <a:ext cx="1175581" cy="956078"/>
          </a:xfrm>
          <a:prstGeom prst="rect">
            <a:avLst/>
          </a:prstGeom>
        </p:spPr>
      </p:pic>
      <p:sp>
        <p:nvSpPr>
          <p:cNvPr id="3" name="Title 1">
            <a:extLst>
              <a:ext uri="{FF2B5EF4-FFF2-40B4-BE49-F238E27FC236}">
                <a16:creationId xmlns:a16="http://schemas.microsoft.com/office/drawing/2014/main" id="{155A3F4D-FE44-29CC-2E88-382A6FC1C5A7}"/>
              </a:ext>
            </a:extLst>
          </p:cNvPr>
          <p:cNvSpPr txBox="1">
            <a:spLocks/>
          </p:cNvSpPr>
          <p:nvPr/>
        </p:nvSpPr>
        <p:spPr>
          <a:xfrm>
            <a:off x="311700" y="332033"/>
            <a:ext cx="8520600" cy="572700"/>
          </a:xfrm>
          <a:prstGeom prst="rect">
            <a:avLst/>
          </a:prstGeom>
          <a:noFill/>
          <a:ln>
            <a:noFill/>
          </a:ln>
        </p:spPr>
        <p:txBody>
          <a:bodyPr spcFirstLastPara="1" wrap="square" lIns="91425" tIns="91425" rIns="91425" bIns="91425" anchor="t"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1pPr>
            <a:lvl2pPr marR="0" lvl="1"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2pPr>
            <a:lvl3pPr marR="0" lvl="2"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3pPr>
            <a:lvl4pPr marR="0" lvl="3"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4pPr>
            <a:lvl5pPr marR="0" lvl="4"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5pPr>
            <a:lvl6pPr marR="0" lvl="5"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6pPr>
            <a:lvl7pPr marR="0" lvl="6"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7pPr>
            <a:lvl8pPr marR="0" lvl="7"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8pPr>
            <a:lvl9pPr marR="0" lvl="8"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9pPr>
          </a:lstStyle>
          <a:p>
            <a:r>
              <a:rPr lang="en-US" sz="1400" b="1" dirty="0">
                <a:solidFill>
                  <a:schemeClr val="accent3"/>
                </a:solidFill>
              </a:rPr>
              <a:t>Our</a:t>
            </a:r>
            <a:r>
              <a:rPr lang="en-US" sz="1200" b="1" dirty="0">
                <a:solidFill>
                  <a:schemeClr val="accent3"/>
                </a:solidFill>
              </a:rPr>
              <a:t> Attempts to Solve This Problem</a:t>
            </a:r>
          </a:p>
        </p:txBody>
      </p:sp>
    </p:spTree>
    <p:extLst>
      <p:ext uri="{BB962C8B-B14F-4D97-AF65-F5344CB8AC3E}">
        <p14:creationId xmlns:p14="http://schemas.microsoft.com/office/powerpoint/2010/main" val="4019302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AA3D372C-3A37-DFA3-15C2-EE554D1A785E}"/>
              </a:ext>
            </a:extLst>
          </p:cNvPr>
          <p:cNvGrpSpPr/>
          <p:nvPr/>
        </p:nvGrpSpPr>
        <p:grpSpPr>
          <a:xfrm>
            <a:off x="2516336" y="2078644"/>
            <a:ext cx="3538955" cy="2260648"/>
            <a:chOff x="2560593" y="1647118"/>
            <a:chExt cx="4038616" cy="2579826"/>
          </a:xfrm>
        </p:grpSpPr>
        <p:grpSp>
          <p:nvGrpSpPr>
            <p:cNvPr id="46" name="Group 45">
              <a:extLst>
                <a:ext uri="{FF2B5EF4-FFF2-40B4-BE49-F238E27FC236}">
                  <a16:creationId xmlns:a16="http://schemas.microsoft.com/office/drawing/2014/main" id="{3B69513A-F61F-225D-C981-619F0912E29D}"/>
                </a:ext>
              </a:extLst>
            </p:cNvPr>
            <p:cNvGrpSpPr/>
            <p:nvPr/>
          </p:nvGrpSpPr>
          <p:grpSpPr>
            <a:xfrm rot="852307">
              <a:off x="3212037" y="1647118"/>
              <a:ext cx="2702674" cy="2579826"/>
              <a:chOff x="3329797" y="1759525"/>
              <a:chExt cx="2467154" cy="2355011"/>
            </a:xfrm>
          </p:grpSpPr>
          <p:cxnSp>
            <p:nvCxnSpPr>
              <p:cNvPr id="31" name="Curved Connector 30">
                <a:extLst>
                  <a:ext uri="{FF2B5EF4-FFF2-40B4-BE49-F238E27FC236}">
                    <a16:creationId xmlns:a16="http://schemas.microsoft.com/office/drawing/2014/main" id="{E0061F12-FE2B-7769-62B7-10E61097E20D}"/>
                  </a:ext>
                </a:extLst>
              </p:cNvPr>
              <p:cNvCxnSpPr>
                <a:cxnSpLocks/>
              </p:cNvCxnSpPr>
              <p:nvPr/>
            </p:nvCxnSpPr>
            <p:spPr>
              <a:xfrm rot="5400000" flipH="1" flipV="1">
                <a:off x="3371005" y="1718318"/>
                <a:ext cx="1068171" cy="1150586"/>
              </a:xfrm>
              <a:prstGeom prst="curvedConnector2">
                <a:avLst/>
              </a:prstGeom>
              <a:ln w="133350">
                <a:tailEnd type="triangle"/>
              </a:ln>
            </p:spPr>
            <p:style>
              <a:lnRef idx="1">
                <a:schemeClr val="accent1"/>
              </a:lnRef>
              <a:fillRef idx="0">
                <a:schemeClr val="accent1"/>
              </a:fillRef>
              <a:effectRef idx="0">
                <a:schemeClr val="accent1"/>
              </a:effectRef>
              <a:fontRef idx="minor">
                <a:schemeClr val="tx1"/>
              </a:fontRef>
            </p:style>
          </p:cxnSp>
          <p:cxnSp>
            <p:nvCxnSpPr>
              <p:cNvPr id="32" name="Curved Connector 31">
                <a:extLst>
                  <a:ext uri="{FF2B5EF4-FFF2-40B4-BE49-F238E27FC236}">
                    <a16:creationId xmlns:a16="http://schemas.microsoft.com/office/drawing/2014/main" id="{F4B5F03B-7C27-C41D-B049-F3EF75B073C0}"/>
                  </a:ext>
                </a:extLst>
              </p:cNvPr>
              <p:cNvCxnSpPr>
                <a:cxnSpLocks/>
              </p:cNvCxnSpPr>
              <p:nvPr/>
            </p:nvCxnSpPr>
            <p:spPr>
              <a:xfrm>
                <a:off x="4659995" y="1759525"/>
                <a:ext cx="1136956" cy="1068171"/>
              </a:xfrm>
              <a:prstGeom prst="curvedConnector2">
                <a:avLst/>
              </a:prstGeom>
              <a:ln w="1333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urved Connector 34">
                <a:extLst>
                  <a:ext uri="{FF2B5EF4-FFF2-40B4-BE49-F238E27FC236}">
                    <a16:creationId xmlns:a16="http://schemas.microsoft.com/office/drawing/2014/main" id="{A5E8306B-893F-1C29-6749-504BF4C90DC5}"/>
                  </a:ext>
                </a:extLst>
              </p:cNvPr>
              <p:cNvCxnSpPr>
                <a:cxnSpLocks/>
              </p:cNvCxnSpPr>
              <p:nvPr/>
            </p:nvCxnSpPr>
            <p:spPr>
              <a:xfrm rot="5400000">
                <a:off x="4698724" y="3016309"/>
                <a:ext cx="1059498" cy="1136956"/>
              </a:xfrm>
              <a:prstGeom prst="curvedConnector2">
                <a:avLst/>
              </a:prstGeom>
              <a:ln w="1333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urved Connector 37">
                <a:extLst>
                  <a:ext uri="{FF2B5EF4-FFF2-40B4-BE49-F238E27FC236}">
                    <a16:creationId xmlns:a16="http://schemas.microsoft.com/office/drawing/2014/main" id="{9B6DD004-082A-4F8F-C147-0766F97B32D4}"/>
                  </a:ext>
                </a:extLst>
              </p:cNvPr>
              <p:cNvCxnSpPr>
                <a:cxnSpLocks/>
              </p:cNvCxnSpPr>
              <p:nvPr/>
            </p:nvCxnSpPr>
            <p:spPr>
              <a:xfrm rot="10800000">
                <a:off x="3329797" y="3055038"/>
                <a:ext cx="1150586" cy="1059498"/>
              </a:xfrm>
              <a:prstGeom prst="curvedConnector2">
                <a:avLst/>
              </a:prstGeom>
              <a:ln w="1333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sp>
          <p:nvSpPr>
            <p:cNvPr id="2" name="Rounded Rectangle 1">
              <a:extLst>
                <a:ext uri="{FF2B5EF4-FFF2-40B4-BE49-F238E27FC236}">
                  <a16:creationId xmlns:a16="http://schemas.microsoft.com/office/drawing/2014/main" id="{697EED57-BD52-E2EE-DA0E-097B35C5506D}"/>
                </a:ext>
              </a:extLst>
            </p:cNvPr>
            <p:cNvSpPr/>
            <p:nvPr/>
          </p:nvSpPr>
          <p:spPr>
            <a:xfrm>
              <a:off x="2560593" y="2041417"/>
              <a:ext cx="1718110" cy="503495"/>
            </a:xfrm>
            <a:prstGeom prst="roundRect">
              <a:avLst>
                <a:gd name="adj" fmla="val 8854"/>
              </a:avLst>
            </a:prstGeom>
            <a:gradFill>
              <a:gsLst>
                <a:gs pos="34000">
                  <a:srgbClr val="00001E"/>
                </a:gs>
                <a:gs pos="100000">
                  <a:schemeClr val="accent1">
                    <a:lumMod val="50000"/>
                  </a:schemeClr>
                </a:gs>
              </a:gsLst>
              <a:lin ang="2700000" scaled="1"/>
            </a:gradFill>
            <a:ln w="31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 name="Rounded Rectangle 2">
              <a:extLst>
                <a:ext uri="{FF2B5EF4-FFF2-40B4-BE49-F238E27FC236}">
                  <a16:creationId xmlns:a16="http://schemas.microsoft.com/office/drawing/2014/main" id="{31B342FF-1D82-7766-BAC0-8D8D31034DA6}"/>
                </a:ext>
              </a:extLst>
            </p:cNvPr>
            <p:cNvSpPr/>
            <p:nvPr/>
          </p:nvSpPr>
          <p:spPr>
            <a:xfrm>
              <a:off x="4881099" y="2041417"/>
              <a:ext cx="1718110" cy="503495"/>
            </a:xfrm>
            <a:prstGeom prst="roundRect">
              <a:avLst>
                <a:gd name="adj" fmla="val 8854"/>
              </a:avLst>
            </a:prstGeom>
            <a:gradFill>
              <a:gsLst>
                <a:gs pos="34000">
                  <a:srgbClr val="00001E"/>
                </a:gs>
                <a:gs pos="100000">
                  <a:schemeClr val="accent4">
                    <a:lumMod val="50000"/>
                  </a:schemeClr>
                </a:gs>
              </a:gsLst>
              <a:lin ang="2700000" scaled="1"/>
            </a:gradFill>
            <a:ln w="31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 name="Rounded Rectangle 4">
              <a:extLst>
                <a:ext uri="{FF2B5EF4-FFF2-40B4-BE49-F238E27FC236}">
                  <a16:creationId xmlns:a16="http://schemas.microsoft.com/office/drawing/2014/main" id="{ECF5297F-7FBE-9321-0A11-578CD3298B87}"/>
                </a:ext>
              </a:extLst>
            </p:cNvPr>
            <p:cNvSpPr/>
            <p:nvPr/>
          </p:nvSpPr>
          <p:spPr>
            <a:xfrm>
              <a:off x="4881099" y="3320925"/>
              <a:ext cx="1718110" cy="503495"/>
            </a:xfrm>
            <a:prstGeom prst="roundRect">
              <a:avLst>
                <a:gd name="adj" fmla="val 8854"/>
              </a:avLst>
            </a:prstGeom>
            <a:gradFill>
              <a:gsLst>
                <a:gs pos="34000">
                  <a:srgbClr val="00001E"/>
                </a:gs>
                <a:gs pos="100000">
                  <a:schemeClr val="accent5">
                    <a:lumMod val="50000"/>
                  </a:schemeClr>
                </a:gs>
              </a:gsLst>
              <a:lin ang="2700000" scaled="1"/>
            </a:gradFill>
            <a:ln w="31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 name="Rounded Rectangle 5">
              <a:extLst>
                <a:ext uri="{FF2B5EF4-FFF2-40B4-BE49-F238E27FC236}">
                  <a16:creationId xmlns:a16="http://schemas.microsoft.com/office/drawing/2014/main" id="{B4C9E736-25B4-BDB4-5496-D9ECA6B4B522}"/>
                </a:ext>
              </a:extLst>
            </p:cNvPr>
            <p:cNvSpPr/>
            <p:nvPr/>
          </p:nvSpPr>
          <p:spPr>
            <a:xfrm>
              <a:off x="2560593" y="3320925"/>
              <a:ext cx="1718110" cy="503495"/>
            </a:xfrm>
            <a:prstGeom prst="roundRect">
              <a:avLst>
                <a:gd name="adj" fmla="val 8854"/>
              </a:avLst>
            </a:prstGeom>
            <a:gradFill>
              <a:gsLst>
                <a:gs pos="34000">
                  <a:srgbClr val="00001E"/>
                </a:gs>
                <a:gs pos="100000">
                  <a:schemeClr val="accent6">
                    <a:lumMod val="50000"/>
                  </a:schemeClr>
                </a:gs>
              </a:gsLst>
              <a:lin ang="2700000" scaled="1"/>
            </a:gradFill>
            <a:ln w="31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 name="TextBox 6">
              <a:extLst>
                <a:ext uri="{FF2B5EF4-FFF2-40B4-BE49-F238E27FC236}">
                  <a16:creationId xmlns:a16="http://schemas.microsoft.com/office/drawing/2014/main" id="{671A9A6C-B6D2-3841-53D4-F035FE82C274}"/>
                </a:ext>
              </a:extLst>
            </p:cNvPr>
            <p:cNvSpPr txBox="1"/>
            <p:nvPr/>
          </p:nvSpPr>
          <p:spPr>
            <a:xfrm>
              <a:off x="3180045" y="2139276"/>
              <a:ext cx="841857" cy="316108"/>
            </a:xfrm>
            <a:prstGeom prst="rect">
              <a:avLst/>
            </a:prstGeom>
            <a:noFill/>
          </p:spPr>
          <p:txBody>
            <a:bodyPr wrap="none" rtlCol="0">
              <a:spAutoFit/>
            </a:bodyPr>
            <a:lstStyle/>
            <a:p>
              <a:r>
                <a:rPr lang="en-US" sz="1200" dirty="0">
                  <a:solidFill>
                    <a:schemeClr val="bg1"/>
                  </a:solidFill>
                </a:rPr>
                <a:t>Visibility</a:t>
              </a:r>
            </a:p>
          </p:txBody>
        </p:sp>
        <p:sp>
          <p:nvSpPr>
            <p:cNvPr id="8" name="TextBox 7">
              <a:extLst>
                <a:ext uri="{FF2B5EF4-FFF2-40B4-BE49-F238E27FC236}">
                  <a16:creationId xmlns:a16="http://schemas.microsoft.com/office/drawing/2014/main" id="{7CF59EB6-841E-4E50-29E0-6883E796ABAD}"/>
                </a:ext>
              </a:extLst>
            </p:cNvPr>
            <p:cNvSpPr txBox="1"/>
            <p:nvPr/>
          </p:nvSpPr>
          <p:spPr>
            <a:xfrm>
              <a:off x="5569499" y="2139276"/>
              <a:ext cx="677218" cy="316108"/>
            </a:xfrm>
            <a:prstGeom prst="rect">
              <a:avLst/>
            </a:prstGeom>
            <a:noFill/>
          </p:spPr>
          <p:txBody>
            <a:bodyPr wrap="none" rtlCol="0">
              <a:spAutoFit/>
            </a:bodyPr>
            <a:lstStyle/>
            <a:p>
              <a:r>
                <a:rPr lang="en-US" sz="1200" dirty="0">
                  <a:solidFill>
                    <a:schemeClr val="bg1"/>
                  </a:solidFill>
                </a:rPr>
                <a:t>Policy</a:t>
              </a:r>
            </a:p>
          </p:txBody>
        </p:sp>
        <p:sp>
          <p:nvSpPr>
            <p:cNvPr id="9" name="TextBox 8">
              <a:extLst>
                <a:ext uri="{FF2B5EF4-FFF2-40B4-BE49-F238E27FC236}">
                  <a16:creationId xmlns:a16="http://schemas.microsoft.com/office/drawing/2014/main" id="{7EA83C46-865F-8C9B-82A0-54E832B7D1AB}"/>
                </a:ext>
              </a:extLst>
            </p:cNvPr>
            <p:cNvSpPr txBox="1"/>
            <p:nvPr/>
          </p:nvSpPr>
          <p:spPr>
            <a:xfrm>
              <a:off x="3069603" y="3418784"/>
              <a:ext cx="1076012" cy="316108"/>
            </a:xfrm>
            <a:prstGeom prst="rect">
              <a:avLst/>
            </a:prstGeom>
            <a:noFill/>
          </p:spPr>
          <p:txBody>
            <a:bodyPr wrap="none" rtlCol="0">
              <a:spAutoFit/>
            </a:bodyPr>
            <a:lstStyle/>
            <a:p>
              <a:r>
                <a:rPr lang="en-US" sz="1200" dirty="0">
                  <a:solidFill>
                    <a:schemeClr val="bg1"/>
                  </a:solidFill>
                </a:rPr>
                <a:t>Verification</a:t>
              </a:r>
            </a:p>
          </p:txBody>
        </p:sp>
        <p:sp>
          <p:nvSpPr>
            <p:cNvPr id="10" name="TextBox 9">
              <a:extLst>
                <a:ext uri="{FF2B5EF4-FFF2-40B4-BE49-F238E27FC236}">
                  <a16:creationId xmlns:a16="http://schemas.microsoft.com/office/drawing/2014/main" id="{6DC852F2-E4EB-46A2-47DF-5C3151BAF075}"/>
                </a:ext>
              </a:extLst>
            </p:cNvPr>
            <p:cNvSpPr txBox="1"/>
            <p:nvPr/>
          </p:nvSpPr>
          <p:spPr>
            <a:xfrm>
              <a:off x="5419481" y="3418784"/>
              <a:ext cx="1096134" cy="316108"/>
            </a:xfrm>
            <a:prstGeom prst="rect">
              <a:avLst/>
            </a:prstGeom>
            <a:noFill/>
          </p:spPr>
          <p:txBody>
            <a:bodyPr wrap="none" rtlCol="0">
              <a:spAutoFit/>
            </a:bodyPr>
            <a:lstStyle/>
            <a:p>
              <a:r>
                <a:rPr lang="en-US" sz="1200" dirty="0">
                  <a:solidFill>
                    <a:schemeClr val="bg1"/>
                  </a:solidFill>
                </a:rPr>
                <a:t>Automation</a:t>
              </a:r>
            </a:p>
          </p:txBody>
        </p:sp>
        <p:pic>
          <p:nvPicPr>
            <p:cNvPr id="12" name="Graphic 11">
              <a:extLst>
                <a:ext uri="{FF2B5EF4-FFF2-40B4-BE49-F238E27FC236}">
                  <a16:creationId xmlns:a16="http://schemas.microsoft.com/office/drawing/2014/main" id="{02630F14-CE5E-58D3-9757-D268B792247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847477" y="2140180"/>
              <a:ext cx="305969" cy="305969"/>
            </a:xfrm>
            <a:prstGeom prst="rect">
              <a:avLst/>
            </a:prstGeom>
          </p:spPr>
        </p:pic>
        <p:pic>
          <p:nvPicPr>
            <p:cNvPr id="14" name="Graphic 13">
              <a:extLst>
                <a:ext uri="{FF2B5EF4-FFF2-40B4-BE49-F238E27FC236}">
                  <a16:creationId xmlns:a16="http://schemas.microsoft.com/office/drawing/2014/main" id="{2AF72DE6-7AEF-DF39-3D3B-444CD53D41F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94018" y="2160914"/>
              <a:ext cx="264500" cy="264500"/>
            </a:xfrm>
            <a:prstGeom prst="rect">
              <a:avLst/>
            </a:prstGeom>
          </p:spPr>
        </p:pic>
        <p:pic>
          <p:nvPicPr>
            <p:cNvPr id="16" name="Graphic 15">
              <a:extLst>
                <a:ext uri="{FF2B5EF4-FFF2-40B4-BE49-F238E27FC236}">
                  <a16:creationId xmlns:a16="http://schemas.microsoft.com/office/drawing/2014/main" id="{1D9A6B38-3F8E-5582-E64F-8B2EA94FC7C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62600" y="3418784"/>
              <a:ext cx="307777" cy="307777"/>
            </a:xfrm>
            <a:prstGeom prst="rect">
              <a:avLst/>
            </a:prstGeom>
          </p:spPr>
        </p:pic>
        <p:pic>
          <p:nvPicPr>
            <p:cNvPr id="18" name="Graphic 17">
              <a:extLst>
                <a:ext uri="{FF2B5EF4-FFF2-40B4-BE49-F238E27FC236}">
                  <a16:creationId xmlns:a16="http://schemas.microsoft.com/office/drawing/2014/main" id="{5E3A2625-D770-886B-0C9F-38D99F9183A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92613" y="3418784"/>
              <a:ext cx="307777" cy="307777"/>
            </a:xfrm>
            <a:prstGeom prst="rect">
              <a:avLst/>
            </a:prstGeom>
          </p:spPr>
        </p:pic>
      </p:grpSp>
      <p:sp>
        <p:nvSpPr>
          <p:cNvPr id="25" name="Text Placeholder 2">
            <a:extLst>
              <a:ext uri="{FF2B5EF4-FFF2-40B4-BE49-F238E27FC236}">
                <a16:creationId xmlns:a16="http://schemas.microsoft.com/office/drawing/2014/main" id="{3A46AB3A-7ED3-03AD-DED9-5E544FBC114A}"/>
              </a:ext>
            </a:extLst>
          </p:cNvPr>
          <p:cNvSpPr txBox="1">
            <a:spLocks/>
          </p:cNvSpPr>
          <p:nvPr/>
        </p:nvSpPr>
        <p:spPr>
          <a:xfrm>
            <a:off x="211177" y="1362424"/>
            <a:ext cx="8520600" cy="5727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406400" algn="l" rtl="0">
              <a:lnSpc>
                <a:spcPct val="115000"/>
              </a:lnSpc>
              <a:spcBef>
                <a:spcPts val="0"/>
              </a:spcBef>
              <a:spcAft>
                <a:spcPts val="0"/>
              </a:spcAft>
              <a:buClr>
                <a:schemeClr val="lt1"/>
              </a:buClr>
              <a:buSzPts val="2800"/>
              <a:buFont typeface="Space Mono"/>
              <a:buChar char="●"/>
              <a:defRPr sz="2800" b="0" i="0" u="none" strike="noStrike" cap="none">
                <a:solidFill>
                  <a:schemeClr val="lt1"/>
                </a:solidFill>
                <a:latin typeface="Space Mono"/>
                <a:ea typeface="Space Mono"/>
                <a:cs typeface="Space Mono"/>
                <a:sym typeface="Space Mono"/>
              </a:defRPr>
            </a:lvl1pPr>
            <a:lvl2pPr marL="914400" marR="0" lvl="1" indent="-381000" algn="l" rtl="0">
              <a:lnSpc>
                <a:spcPct val="115000"/>
              </a:lnSpc>
              <a:spcBef>
                <a:spcPts val="0"/>
              </a:spcBef>
              <a:spcAft>
                <a:spcPts val="0"/>
              </a:spcAft>
              <a:buClr>
                <a:schemeClr val="lt1"/>
              </a:buClr>
              <a:buSzPts val="2400"/>
              <a:buFont typeface="Space Mono"/>
              <a:buChar char="○"/>
              <a:defRPr sz="2400" b="0" i="0" u="none" strike="noStrike" cap="none">
                <a:solidFill>
                  <a:schemeClr val="lt1"/>
                </a:solidFill>
                <a:latin typeface="Space Mono"/>
                <a:ea typeface="Space Mono"/>
                <a:cs typeface="Space Mono"/>
                <a:sym typeface="Space Mono"/>
              </a:defRPr>
            </a:lvl2pPr>
            <a:lvl3pPr marL="1371600" marR="0" lvl="2" indent="-368300" algn="l" rtl="0">
              <a:lnSpc>
                <a:spcPct val="115000"/>
              </a:lnSpc>
              <a:spcBef>
                <a:spcPts val="0"/>
              </a:spcBef>
              <a:spcAft>
                <a:spcPts val="0"/>
              </a:spcAft>
              <a:buClr>
                <a:schemeClr val="lt1"/>
              </a:buClr>
              <a:buSzPts val="2200"/>
              <a:buFont typeface="Space Mono"/>
              <a:buChar char="■"/>
              <a:defRPr sz="2200" b="0" i="0" u="none" strike="noStrike" cap="none">
                <a:solidFill>
                  <a:schemeClr val="lt1"/>
                </a:solidFill>
                <a:latin typeface="Space Mono"/>
                <a:ea typeface="Space Mono"/>
                <a:cs typeface="Space Mono"/>
                <a:sym typeface="Space Mono"/>
              </a:defRPr>
            </a:lvl3pPr>
            <a:lvl4pPr marL="1828800" marR="0" lvl="3"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4pPr>
            <a:lvl5pPr marL="2286000" marR="0" lvl="4"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5pPr>
            <a:lvl6pPr marL="2743200" marR="0" lvl="5"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6pPr>
            <a:lvl7pPr marL="3200400" marR="0" lvl="6"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7pPr>
            <a:lvl8pPr marL="3657600" marR="0" lvl="7"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8pPr>
            <a:lvl9pPr marL="4114800" marR="0" lvl="8"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9pPr>
          </a:lstStyle>
          <a:p>
            <a:pPr marL="50800" indent="0" algn="ctr">
              <a:spcAft>
                <a:spcPts val="600"/>
              </a:spcAft>
              <a:buFont typeface="Space Mono"/>
              <a:buNone/>
            </a:pPr>
            <a:r>
              <a:rPr lang="en-US" sz="1400" dirty="0">
                <a:solidFill>
                  <a:srgbClr val="FFFFFF"/>
                </a:solidFill>
              </a:rPr>
              <a:t>Continuous Alignment of the Network to the Business Intent</a:t>
            </a:r>
          </a:p>
        </p:txBody>
      </p:sp>
      <p:sp>
        <p:nvSpPr>
          <p:cNvPr id="4" name="Title 13">
            <a:extLst>
              <a:ext uri="{FF2B5EF4-FFF2-40B4-BE49-F238E27FC236}">
                <a16:creationId xmlns:a16="http://schemas.microsoft.com/office/drawing/2014/main" id="{2F1FDF48-172D-BD5D-FF70-2F7904018D05}"/>
              </a:ext>
            </a:extLst>
          </p:cNvPr>
          <p:cNvSpPr txBox="1">
            <a:spLocks/>
          </p:cNvSpPr>
          <p:nvPr/>
        </p:nvSpPr>
        <p:spPr>
          <a:xfrm>
            <a:off x="319171" y="647845"/>
            <a:ext cx="8520600" cy="5727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1pPr>
            <a:lvl2pPr marR="0" lvl="1"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2pPr>
            <a:lvl3pPr marR="0" lvl="2"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3pPr>
            <a:lvl4pPr marR="0" lvl="3"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4pPr>
            <a:lvl5pPr marR="0" lvl="4"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5pPr>
            <a:lvl6pPr marR="0" lvl="5"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6pPr>
            <a:lvl7pPr marR="0" lvl="6"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7pPr>
            <a:lvl8pPr marR="0" lvl="7"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8pPr>
            <a:lvl9pPr marR="0" lvl="8"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9pPr>
          </a:lstStyle>
          <a:p>
            <a:r>
              <a:rPr lang="en-US" sz="2400" dirty="0">
                <a:solidFill>
                  <a:schemeClr val="accent6"/>
                </a:solidFill>
              </a:rPr>
              <a:t>Intent Based Networking Framework</a:t>
            </a:r>
            <a:endParaRPr lang="en-US" sz="3600" dirty="0">
              <a:solidFill>
                <a:schemeClr val="accent6"/>
              </a:solidFill>
            </a:endParaRPr>
          </a:p>
        </p:txBody>
      </p:sp>
      <p:sp>
        <p:nvSpPr>
          <p:cNvPr id="11" name="Title 1">
            <a:extLst>
              <a:ext uri="{FF2B5EF4-FFF2-40B4-BE49-F238E27FC236}">
                <a16:creationId xmlns:a16="http://schemas.microsoft.com/office/drawing/2014/main" id="{291170E8-1A6E-5659-104A-D2A33198D2A2}"/>
              </a:ext>
            </a:extLst>
          </p:cNvPr>
          <p:cNvSpPr txBox="1">
            <a:spLocks/>
          </p:cNvSpPr>
          <p:nvPr/>
        </p:nvSpPr>
        <p:spPr>
          <a:xfrm>
            <a:off x="311700" y="332033"/>
            <a:ext cx="8520600" cy="572700"/>
          </a:xfrm>
          <a:prstGeom prst="rect">
            <a:avLst/>
          </a:prstGeom>
          <a:noFill/>
          <a:ln>
            <a:noFill/>
          </a:ln>
        </p:spPr>
        <p:txBody>
          <a:bodyPr spcFirstLastPara="1" wrap="square" lIns="91425" tIns="91425" rIns="91425" bIns="91425" anchor="t"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1pPr>
            <a:lvl2pPr marR="0" lvl="1"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2pPr>
            <a:lvl3pPr marR="0" lvl="2"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3pPr>
            <a:lvl4pPr marR="0" lvl="3"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4pPr>
            <a:lvl5pPr marR="0" lvl="4"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5pPr>
            <a:lvl6pPr marR="0" lvl="5"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6pPr>
            <a:lvl7pPr marR="0" lvl="6"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7pPr>
            <a:lvl8pPr marR="0" lvl="7"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8pPr>
            <a:lvl9pPr marR="0" lvl="8"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9pPr>
          </a:lstStyle>
          <a:p>
            <a:r>
              <a:rPr lang="en-US" sz="1400" b="1" dirty="0">
                <a:solidFill>
                  <a:schemeClr val="accent3"/>
                </a:solidFill>
              </a:rPr>
              <a:t>Our</a:t>
            </a:r>
            <a:r>
              <a:rPr lang="en-US" sz="1200" b="1" dirty="0">
                <a:solidFill>
                  <a:schemeClr val="accent3"/>
                </a:solidFill>
              </a:rPr>
              <a:t> Attempts to Solve This Problem</a:t>
            </a:r>
          </a:p>
        </p:txBody>
      </p:sp>
    </p:spTree>
    <p:extLst>
      <p:ext uri="{BB962C8B-B14F-4D97-AF65-F5344CB8AC3E}">
        <p14:creationId xmlns:p14="http://schemas.microsoft.com/office/powerpoint/2010/main" val="3570708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FDA6F87C-F7E3-25A5-E043-CFB08CC9CA7A}"/>
              </a:ext>
            </a:extLst>
          </p:cNvPr>
          <p:cNvGrpSpPr/>
          <p:nvPr/>
        </p:nvGrpSpPr>
        <p:grpSpPr>
          <a:xfrm>
            <a:off x="3328675" y="1671537"/>
            <a:ext cx="1505544" cy="1058389"/>
            <a:chOff x="406627" y="1573492"/>
            <a:chExt cx="1505544" cy="1058389"/>
          </a:xfrm>
        </p:grpSpPr>
        <p:sp>
          <p:nvSpPr>
            <p:cNvPr id="8" name="Rounded Rectangle 7">
              <a:extLst>
                <a:ext uri="{FF2B5EF4-FFF2-40B4-BE49-F238E27FC236}">
                  <a16:creationId xmlns:a16="http://schemas.microsoft.com/office/drawing/2014/main" id="{E00CD0C8-40E0-1E1F-6F7D-0F5449940AB7}"/>
                </a:ext>
              </a:extLst>
            </p:cNvPr>
            <p:cNvSpPr/>
            <p:nvPr/>
          </p:nvSpPr>
          <p:spPr>
            <a:xfrm>
              <a:off x="406627" y="1573492"/>
              <a:ext cx="1505544" cy="1058389"/>
            </a:xfrm>
            <a:prstGeom prst="roundRect">
              <a:avLst>
                <a:gd name="adj" fmla="val 8854"/>
              </a:avLst>
            </a:prstGeom>
            <a:gradFill>
              <a:gsLst>
                <a:gs pos="34000">
                  <a:srgbClr val="00001E"/>
                </a:gs>
                <a:gs pos="100000">
                  <a:schemeClr val="accent1">
                    <a:lumMod val="50000"/>
                  </a:schemeClr>
                </a:gs>
              </a:gsLst>
              <a:lin ang="2700000" scaled="1"/>
            </a:gradFill>
            <a:ln w="31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3" name="Graphic 2">
              <a:extLst>
                <a:ext uri="{FF2B5EF4-FFF2-40B4-BE49-F238E27FC236}">
                  <a16:creationId xmlns:a16="http://schemas.microsoft.com/office/drawing/2014/main" id="{09275CA1-8209-82ED-C5D3-A86659633E4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9857" y="1668511"/>
              <a:ext cx="639086" cy="639086"/>
            </a:xfrm>
            <a:prstGeom prst="rect">
              <a:avLst/>
            </a:prstGeom>
          </p:spPr>
        </p:pic>
        <p:sp>
          <p:nvSpPr>
            <p:cNvPr id="7" name="TextBox 6">
              <a:extLst>
                <a:ext uri="{FF2B5EF4-FFF2-40B4-BE49-F238E27FC236}">
                  <a16:creationId xmlns:a16="http://schemas.microsoft.com/office/drawing/2014/main" id="{854F0419-7490-99DB-FDFF-D388410768A5}"/>
                </a:ext>
              </a:extLst>
            </p:cNvPr>
            <p:cNvSpPr txBox="1"/>
            <p:nvPr/>
          </p:nvSpPr>
          <p:spPr>
            <a:xfrm>
              <a:off x="537274" y="2302702"/>
              <a:ext cx="1244251" cy="276999"/>
            </a:xfrm>
            <a:prstGeom prst="rect">
              <a:avLst/>
            </a:prstGeom>
            <a:noFill/>
          </p:spPr>
          <p:txBody>
            <a:bodyPr wrap="none" rtlCol="0">
              <a:spAutoFit/>
            </a:bodyPr>
            <a:lstStyle/>
            <a:p>
              <a:r>
                <a:rPr lang="en-US" sz="1200" dirty="0">
                  <a:solidFill>
                    <a:schemeClr val="bg1"/>
                  </a:solidFill>
                </a:rPr>
                <a:t>Source of Truth</a:t>
              </a:r>
            </a:p>
          </p:txBody>
        </p:sp>
      </p:grpSp>
      <p:pic>
        <p:nvPicPr>
          <p:cNvPr id="9" name="Graphic 8">
            <a:extLst>
              <a:ext uri="{FF2B5EF4-FFF2-40B4-BE49-F238E27FC236}">
                <a16:creationId xmlns:a16="http://schemas.microsoft.com/office/drawing/2014/main" id="{AD8663F0-9CB9-3D39-9251-E9DE3ED8EA0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57045" y="1268152"/>
            <a:ext cx="448255" cy="448255"/>
          </a:xfrm>
          <a:prstGeom prst="rect">
            <a:avLst/>
          </a:prstGeom>
        </p:spPr>
      </p:pic>
      <p:sp>
        <p:nvSpPr>
          <p:cNvPr id="10" name="TextBox 9">
            <a:extLst>
              <a:ext uri="{FF2B5EF4-FFF2-40B4-BE49-F238E27FC236}">
                <a16:creationId xmlns:a16="http://schemas.microsoft.com/office/drawing/2014/main" id="{2DCF80BF-CA36-A0C3-7D36-D6BD38E53F35}"/>
              </a:ext>
            </a:extLst>
          </p:cNvPr>
          <p:cNvSpPr txBox="1"/>
          <p:nvPr/>
        </p:nvSpPr>
        <p:spPr>
          <a:xfrm>
            <a:off x="7074406" y="1237593"/>
            <a:ext cx="849913" cy="461665"/>
          </a:xfrm>
          <a:prstGeom prst="rect">
            <a:avLst/>
          </a:prstGeom>
          <a:noFill/>
        </p:spPr>
        <p:txBody>
          <a:bodyPr wrap="none" rtlCol="0">
            <a:spAutoFit/>
          </a:bodyPr>
          <a:lstStyle/>
          <a:p>
            <a:r>
              <a:rPr lang="en-US" sz="1200" dirty="0">
                <a:solidFill>
                  <a:schemeClr val="bg1"/>
                </a:solidFill>
              </a:rPr>
              <a:t>System</a:t>
            </a:r>
            <a:br>
              <a:rPr lang="en-US" sz="1200" dirty="0">
                <a:solidFill>
                  <a:schemeClr val="bg1"/>
                </a:solidFill>
              </a:rPr>
            </a:br>
            <a:r>
              <a:rPr lang="en-US" sz="1200" dirty="0">
                <a:solidFill>
                  <a:schemeClr val="bg1"/>
                </a:solidFill>
              </a:rPr>
              <a:t>of Record</a:t>
            </a:r>
          </a:p>
        </p:txBody>
      </p:sp>
      <p:pic>
        <p:nvPicPr>
          <p:cNvPr id="11" name="Graphic 10">
            <a:extLst>
              <a:ext uri="{FF2B5EF4-FFF2-40B4-BE49-F238E27FC236}">
                <a16:creationId xmlns:a16="http://schemas.microsoft.com/office/drawing/2014/main" id="{03D5A85F-4369-05BE-B6BD-60FAB21D058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57045" y="1824741"/>
            <a:ext cx="448255" cy="448255"/>
          </a:xfrm>
          <a:prstGeom prst="rect">
            <a:avLst/>
          </a:prstGeom>
        </p:spPr>
      </p:pic>
      <p:sp>
        <p:nvSpPr>
          <p:cNvPr id="12" name="TextBox 11">
            <a:extLst>
              <a:ext uri="{FF2B5EF4-FFF2-40B4-BE49-F238E27FC236}">
                <a16:creationId xmlns:a16="http://schemas.microsoft.com/office/drawing/2014/main" id="{E72710B6-835B-0720-810A-B605D9D0EA62}"/>
              </a:ext>
            </a:extLst>
          </p:cNvPr>
          <p:cNvSpPr txBox="1"/>
          <p:nvPr/>
        </p:nvSpPr>
        <p:spPr>
          <a:xfrm>
            <a:off x="7074406" y="1794182"/>
            <a:ext cx="849913" cy="461665"/>
          </a:xfrm>
          <a:prstGeom prst="rect">
            <a:avLst/>
          </a:prstGeom>
          <a:noFill/>
        </p:spPr>
        <p:txBody>
          <a:bodyPr wrap="none" rtlCol="0">
            <a:spAutoFit/>
          </a:bodyPr>
          <a:lstStyle/>
          <a:p>
            <a:r>
              <a:rPr lang="en-US" sz="1200" dirty="0">
                <a:solidFill>
                  <a:schemeClr val="bg1"/>
                </a:solidFill>
              </a:rPr>
              <a:t>System</a:t>
            </a:r>
            <a:br>
              <a:rPr lang="en-US" sz="1200" dirty="0">
                <a:solidFill>
                  <a:schemeClr val="bg1"/>
                </a:solidFill>
              </a:rPr>
            </a:br>
            <a:r>
              <a:rPr lang="en-US" sz="1200" dirty="0">
                <a:solidFill>
                  <a:schemeClr val="bg1"/>
                </a:solidFill>
              </a:rPr>
              <a:t>of Record</a:t>
            </a:r>
          </a:p>
        </p:txBody>
      </p:sp>
      <p:pic>
        <p:nvPicPr>
          <p:cNvPr id="13" name="Graphic 12">
            <a:extLst>
              <a:ext uri="{FF2B5EF4-FFF2-40B4-BE49-F238E27FC236}">
                <a16:creationId xmlns:a16="http://schemas.microsoft.com/office/drawing/2014/main" id="{E6E811E6-C262-96F3-EAE1-B1AD850DBF2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57045" y="2414900"/>
            <a:ext cx="448255" cy="448255"/>
          </a:xfrm>
          <a:prstGeom prst="rect">
            <a:avLst/>
          </a:prstGeom>
        </p:spPr>
      </p:pic>
      <p:sp>
        <p:nvSpPr>
          <p:cNvPr id="14" name="TextBox 13">
            <a:extLst>
              <a:ext uri="{FF2B5EF4-FFF2-40B4-BE49-F238E27FC236}">
                <a16:creationId xmlns:a16="http://schemas.microsoft.com/office/drawing/2014/main" id="{2DFE74A2-C854-EBE2-1817-DF39F83693E6}"/>
              </a:ext>
            </a:extLst>
          </p:cNvPr>
          <p:cNvSpPr txBox="1"/>
          <p:nvPr/>
        </p:nvSpPr>
        <p:spPr>
          <a:xfrm>
            <a:off x="7074406" y="2384341"/>
            <a:ext cx="849913" cy="461665"/>
          </a:xfrm>
          <a:prstGeom prst="rect">
            <a:avLst/>
          </a:prstGeom>
          <a:noFill/>
        </p:spPr>
        <p:txBody>
          <a:bodyPr wrap="none" rtlCol="0">
            <a:spAutoFit/>
          </a:bodyPr>
          <a:lstStyle/>
          <a:p>
            <a:r>
              <a:rPr lang="en-US" sz="1200" dirty="0">
                <a:solidFill>
                  <a:schemeClr val="bg1"/>
                </a:solidFill>
              </a:rPr>
              <a:t>System</a:t>
            </a:r>
            <a:br>
              <a:rPr lang="en-US" sz="1200" dirty="0">
                <a:solidFill>
                  <a:schemeClr val="bg1"/>
                </a:solidFill>
              </a:rPr>
            </a:br>
            <a:r>
              <a:rPr lang="en-US" sz="1200" dirty="0">
                <a:solidFill>
                  <a:schemeClr val="bg1"/>
                </a:solidFill>
              </a:rPr>
              <a:t>of Record</a:t>
            </a:r>
          </a:p>
        </p:txBody>
      </p:sp>
      <p:pic>
        <p:nvPicPr>
          <p:cNvPr id="16" name="Graphic 15">
            <a:extLst>
              <a:ext uri="{FF2B5EF4-FFF2-40B4-BE49-F238E27FC236}">
                <a16:creationId xmlns:a16="http://schemas.microsoft.com/office/drawing/2014/main" id="{C61B8E80-ACC1-6144-E0C7-CA64DFC7587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77649" y="1220545"/>
            <a:ext cx="422665" cy="422665"/>
          </a:xfrm>
          <a:prstGeom prst="rect">
            <a:avLst/>
          </a:prstGeom>
        </p:spPr>
      </p:pic>
      <p:sp>
        <p:nvSpPr>
          <p:cNvPr id="17" name="TextBox 16">
            <a:extLst>
              <a:ext uri="{FF2B5EF4-FFF2-40B4-BE49-F238E27FC236}">
                <a16:creationId xmlns:a16="http://schemas.microsoft.com/office/drawing/2014/main" id="{BECCCC88-123D-85D1-ACB9-6FA0CE7D0F17}"/>
              </a:ext>
            </a:extLst>
          </p:cNvPr>
          <p:cNvSpPr txBox="1"/>
          <p:nvPr/>
        </p:nvSpPr>
        <p:spPr>
          <a:xfrm>
            <a:off x="1811487" y="1299475"/>
            <a:ext cx="569387" cy="276999"/>
          </a:xfrm>
          <a:prstGeom prst="rect">
            <a:avLst/>
          </a:prstGeom>
          <a:noFill/>
        </p:spPr>
        <p:txBody>
          <a:bodyPr wrap="none" rtlCol="0">
            <a:spAutoFit/>
          </a:bodyPr>
          <a:lstStyle/>
          <a:p>
            <a:r>
              <a:rPr lang="en-US" sz="1200" dirty="0">
                <a:solidFill>
                  <a:schemeClr val="bg1"/>
                </a:solidFill>
              </a:rPr>
              <a:t>Intent</a:t>
            </a:r>
          </a:p>
        </p:txBody>
      </p:sp>
      <p:grpSp>
        <p:nvGrpSpPr>
          <p:cNvPr id="33" name="Group 32">
            <a:extLst>
              <a:ext uri="{FF2B5EF4-FFF2-40B4-BE49-F238E27FC236}">
                <a16:creationId xmlns:a16="http://schemas.microsoft.com/office/drawing/2014/main" id="{81868557-C2DF-56C1-F345-C846EB7B3B2D}"/>
              </a:ext>
            </a:extLst>
          </p:cNvPr>
          <p:cNvGrpSpPr/>
          <p:nvPr/>
        </p:nvGrpSpPr>
        <p:grpSpPr>
          <a:xfrm>
            <a:off x="1495191" y="3056141"/>
            <a:ext cx="1505544" cy="441202"/>
            <a:chOff x="451030" y="3036807"/>
            <a:chExt cx="1505544" cy="441202"/>
          </a:xfrm>
        </p:grpSpPr>
        <p:sp>
          <p:nvSpPr>
            <p:cNvPr id="18" name="Rounded Rectangle 17">
              <a:extLst>
                <a:ext uri="{FF2B5EF4-FFF2-40B4-BE49-F238E27FC236}">
                  <a16:creationId xmlns:a16="http://schemas.microsoft.com/office/drawing/2014/main" id="{405D6E09-F891-8C52-2CD9-3E2EFCD2C8BD}"/>
                </a:ext>
              </a:extLst>
            </p:cNvPr>
            <p:cNvSpPr/>
            <p:nvPr/>
          </p:nvSpPr>
          <p:spPr>
            <a:xfrm>
              <a:off x="451030" y="3036807"/>
              <a:ext cx="1505544" cy="441202"/>
            </a:xfrm>
            <a:prstGeom prst="roundRect">
              <a:avLst>
                <a:gd name="adj" fmla="val 8854"/>
              </a:avLst>
            </a:prstGeom>
            <a:gradFill>
              <a:gsLst>
                <a:gs pos="34000">
                  <a:srgbClr val="00001E"/>
                </a:gs>
                <a:gs pos="100000">
                  <a:schemeClr val="accent4">
                    <a:lumMod val="50000"/>
                  </a:schemeClr>
                </a:gs>
              </a:gsLst>
              <a:lin ang="2700000" scaled="1"/>
            </a:gradFill>
            <a:ln w="31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0" name="TextBox 19">
              <a:extLst>
                <a:ext uri="{FF2B5EF4-FFF2-40B4-BE49-F238E27FC236}">
                  <a16:creationId xmlns:a16="http://schemas.microsoft.com/office/drawing/2014/main" id="{687B402A-A068-A8DB-9C27-528A5437F3CC}"/>
                </a:ext>
              </a:extLst>
            </p:cNvPr>
            <p:cNvSpPr txBox="1"/>
            <p:nvPr/>
          </p:nvSpPr>
          <p:spPr>
            <a:xfrm>
              <a:off x="650606" y="3122559"/>
              <a:ext cx="1106393" cy="276999"/>
            </a:xfrm>
            <a:prstGeom prst="rect">
              <a:avLst/>
            </a:prstGeom>
            <a:noFill/>
          </p:spPr>
          <p:txBody>
            <a:bodyPr wrap="none" rtlCol="0">
              <a:spAutoFit/>
            </a:bodyPr>
            <a:lstStyle/>
            <a:p>
              <a:pPr algn="ctr"/>
              <a:r>
                <a:rPr lang="en-US" sz="1200" dirty="0">
                  <a:solidFill>
                    <a:schemeClr val="bg1"/>
                  </a:solidFill>
                </a:rPr>
                <a:t>Orchestration</a:t>
              </a:r>
            </a:p>
          </p:txBody>
        </p:sp>
      </p:grpSp>
      <p:grpSp>
        <p:nvGrpSpPr>
          <p:cNvPr id="32" name="Group 31">
            <a:extLst>
              <a:ext uri="{FF2B5EF4-FFF2-40B4-BE49-F238E27FC236}">
                <a16:creationId xmlns:a16="http://schemas.microsoft.com/office/drawing/2014/main" id="{DEB9EF71-BACF-15B7-D0ED-E681ADDF2300}"/>
              </a:ext>
            </a:extLst>
          </p:cNvPr>
          <p:cNvGrpSpPr/>
          <p:nvPr/>
        </p:nvGrpSpPr>
        <p:grpSpPr>
          <a:xfrm>
            <a:off x="5243978" y="3056141"/>
            <a:ext cx="1505544" cy="441202"/>
            <a:chOff x="2660404" y="3036807"/>
            <a:chExt cx="1505544" cy="441202"/>
          </a:xfrm>
        </p:grpSpPr>
        <p:sp>
          <p:nvSpPr>
            <p:cNvPr id="19" name="Rounded Rectangle 18">
              <a:extLst>
                <a:ext uri="{FF2B5EF4-FFF2-40B4-BE49-F238E27FC236}">
                  <a16:creationId xmlns:a16="http://schemas.microsoft.com/office/drawing/2014/main" id="{89BA8008-EBCD-07EE-9588-16A07CCEB4B8}"/>
                </a:ext>
              </a:extLst>
            </p:cNvPr>
            <p:cNvSpPr/>
            <p:nvPr/>
          </p:nvSpPr>
          <p:spPr>
            <a:xfrm>
              <a:off x="2660404" y="3036807"/>
              <a:ext cx="1505544" cy="441202"/>
            </a:xfrm>
            <a:prstGeom prst="roundRect">
              <a:avLst>
                <a:gd name="adj" fmla="val 8854"/>
              </a:avLst>
            </a:prstGeom>
            <a:gradFill>
              <a:gsLst>
                <a:gs pos="34000">
                  <a:srgbClr val="00001E"/>
                </a:gs>
                <a:gs pos="100000">
                  <a:schemeClr val="accent5">
                    <a:lumMod val="50000"/>
                  </a:schemeClr>
                </a:gs>
              </a:gsLst>
              <a:lin ang="2700000" scaled="1"/>
            </a:gradFill>
            <a:ln w="31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 name="TextBox 20">
              <a:extLst>
                <a:ext uri="{FF2B5EF4-FFF2-40B4-BE49-F238E27FC236}">
                  <a16:creationId xmlns:a16="http://schemas.microsoft.com/office/drawing/2014/main" id="{0FC92021-AFD0-D3CD-537D-F0BFA37FCE8C}"/>
                </a:ext>
              </a:extLst>
            </p:cNvPr>
            <p:cNvSpPr txBox="1"/>
            <p:nvPr/>
          </p:nvSpPr>
          <p:spPr>
            <a:xfrm>
              <a:off x="2958565" y="3122559"/>
              <a:ext cx="909223" cy="276999"/>
            </a:xfrm>
            <a:prstGeom prst="rect">
              <a:avLst/>
            </a:prstGeom>
            <a:noFill/>
          </p:spPr>
          <p:txBody>
            <a:bodyPr wrap="none" rtlCol="0">
              <a:spAutoFit/>
            </a:bodyPr>
            <a:lstStyle/>
            <a:p>
              <a:pPr algn="ctr"/>
              <a:r>
                <a:rPr lang="en-US" sz="1200" dirty="0">
                  <a:solidFill>
                    <a:schemeClr val="bg1"/>
                  </a:solidFill>
                </a:rPr>
                <a:t>Assurance</a:t>
              </a:r>
            </a:p>
          </p:txBody>
        </p:sp>
      </p:grpSp>
      <p:sp>
        <p:nvSpPr>
          <p:cNvPr id="22" name="Rounded Rectangle 21">
            <a:extLst>
              <a:ext uri="{FF2B5EF4-FFF2-40B4-BE49-F238E27FC236}">
                <a16:creationId xmlns:a16="http://schemas.microsoft.com/office/drawing/2014/main" id="{07A180D9-F44E-9A1B-6945-E1676E928B4C}"/>
              </a:ext>
            </a:extLst>
          </p:cNvPr>
          <p:cNvSpPr/>
          <p:nvPr/>
        </p:nvSpPr>
        <p:spPr>
          <a:xfrm>
            <a:off x="1117527" y="4069660"/>
            <a:ext cx="693960" cy="638114"/>
          </a:xfrm>
          <a:prstGeom prst="roundRect">
            <a:avLst>
              <a:gd name="adj" fmla="val 8854"/>
            </a:avLst>
          </a:prstGeom>
          <a:noFill/>
          <a:ln w="31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Network Devices</a:t>
            </a:r>
          </a:p>
        </p:txBody>
      </p:sp>
      <p:sp>
        <p:nvSpPr>
          <p:cNvPr id="23" name="Rounded Rectangle 22">
            <a:extLst>
              <a:ext uri="{FF2B5EF4-FFF2-40B4-BE49-F238E27FC236}">
                <a16:creationId xmlns:a16="http://schemas.microsoft.com/office/drawing/2014/main" id="{0EC2047A-CAF9-BF23-3201-59255E949C81}"/>
              </a:ext>
            </a:extLst>
          </p:cNvPr>
          <p:cNvSpPr/>
          <p:nvPr/>
        </p:nvSpPr>
        <p:spPr>
          <a:xfrm>
            <a:off x="1904706" y="4069660"/>
            <a:ext cx="693960" cy="638114"/>
          </a:xfrm>
          <a:prstGeom prst="roundRect">
            <a:avLst>
              <a:gd name="adj" fmla="val 8854"/>
            </a:avLst>
          </a:prstGeom>
          <a:noFill/>
          <a:ln w="31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Network Devices</a:t>
            </a:r>
          </a:p>
        </p:txBody>
      </p:sp>
      <p:sp>
        <p:nvSpPr>
          <p:cNvPr id="24" name="Rounded Rectangle 23">
            <a:extLst>
              <a:ext uri="{FF2B5EF4-FFF2-40B4-BE49-F238E27FC236}">
                <a16:creationId xmlns:a16="http://schemas.microsoft.com/office/drawing/2014/main" id="{33EDFCE5-6996-FBB3-D3DD-097832F9827E}"/>
              </a:ext>
            </a:extLst>
          </p:cNvPr>
          <p:cNvSpPr/>
          <p:nvPr/>
        </p:nvSpPr>
        <p:spPr>
          <a:xfrm>
            <a:off x="2691885" y="4069660"/>
            <a:ext cx="693960" cy="638114"/>
          </a:xfrm>
          <a:prstGeom prst="roundRect">
            <a:avLst>
              <a:gd name="adj" fmla="val 8854"/>
            </a:avLst>
          </a:prstGeom>
          <a:noFill/>
          <a:ln w="31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Network Devices</a:t>
            </a:r>
          </a:p>
        </p:txBody>
      </p:sp>
      <p:sp>
        <p:nvSpPr>
          <p:cNvPr id="25" name="Rounded Rectangle 24">
            <a:extLst>
              <a:ext uri="{FF2B5EF4-FFF2-40B4-BE49-F238E27FC236}">
                <a16:creationId xmlns:a16="http://schemas.microsoft.com/office/drawing/2014/main" id="{09AC5929-8D43-777B-B8EA-B8431DF49236}"/>
              </a:ext>
            </a:extLst>
          </p:cNvPr>
          <p:cNvSpPr/>
          <p:nvPr/>
        </p:nvSpPr>
        <p:spPr>
          <a:xfrm>
            <a:off x="4862591" y="4069660"/>
            <a:ext cx="693960" cy="638114"/>
          </a:xfrm>
          <a:prstGeom prst="roundRect">
            <a:avLst>
              <a:gd name="adj" fmla="val 8854"/>
            </a:avLst>
          </a:prstGeom>
          <a:noFill/>
          <a:ln w="31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Network Devices</a:t>
            </a:r>
          </a:p>
        </p:txBody>
      </p:sp>
      <p:sp>
        <p:nvSpPr>
          <p:cNvPr id="26" name="Rounded Rectangle 25">
            <a:extLst>
              <a:ext uri="{FF2B5EF4-FFF2-40B4-BE49-F238E27FC236}">
                <a16:creationId xmlns:a16="http://schemas.microsoft.com/office/drawing/2014/main" id="{6AEB2F27-8045-67CD-E2EE-CFB20AA6C04E}"/>
              </a:ext>
            </a:extLst>
          </p:cNvPr>
          <p:cNvSpPr/>
          <p:nvPr/>
        </p:nvSpPr>
        <p:spPr>
          <a:xfrm>
            <a:off x="5649770" y="4069660"/>
            <a:ext cx="693960" cy="638114"/>
          </a:xfrm>
          <a:prstGeom prst="roundRect">
            <a:avLst>
              <a:gd name="adj" fmla="val 8854"/>
            </a:avLst>
          </a:prstGeom>
          <a:noFill/>
          <a:ln w="31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Network Devices</a:t>
            </a:r>
          </a:p>
        </p:txBody>
      </p:sp>
      <p:sp>
        <p:nvSpPr>
          <p:cNvPr id="27" name="Rounded Rectangle 26">
            <a:extLst>
              <a:ext uri="{FF2B5EF4-FFF2-40B4-BE49-F238E27FC236}">
                <a16:creationId xmlns:a16="http://schemas.microsoft.com/office/drawing/2014/main" id="{1E7F80CA-1BB3-41D0-412B-84BE36117F2F}"/>
              </a:ext>
            </a:extLst>
          </p:cNvPr>
          <p:cNvSpPr/>
          <p:nvPr/>
        </p:nvSpPr>
        <p:spPr>
          <a:xfrm>
            <a:off x="6436949" y="4069660"/>
            <a:ext cx="693960" cy="638114"/>
          </a:xfrm>
          <a:prstGeom prst="roundRect">
            <a:avLst>
              <a:gd name="adj" fmla="val 8854"/>
            </a:avLst>
          </a:prstGeom>
          <a:noFill/>
          <a:ln w="31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Network Devices</a:t>
            </a:r>
          </a:p>
        </p:txBody>
      </p:sp>
      <p:cxnSp>
        <p:nvCxnSpPr>
          <p:cNvPr id="29" name="Straight Connector 28">
            <a:extLst>
              <a:ext uri="{FF2B5EF4-FFF2-40B4-BE49-F238E27FC236}">
                <a16:creationId xmlns:a16="http://schemas.microsoft.com/office/drawing/2014/main" id="{52158022-BC15-28BA-8F44-C52878A6B88C}"/>
              </a:ext>
            </a:extLst>
          </p:cNvPr>
          <p:cNvCxnSpPr>
            <a:cxnSpLocks/>
          </p:cNvCxnSpPr>
          <p:nvPr/>
        </p:nvCxnSpPr>
        <p:spPr>
          <a:xfrm>
            <a:off x="3502917" y="4398704"/>
            <a:ext cx="1289233" cy="0"/>
          </a:xfrm>
          <a:prstGeom prst="line">
            <a:avLst/>
          </a:prstGeom>
          <a:ln w="50800" cap="rnd">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36" name="Rounded Rectangle 35">
            <a:extLst>
              <a:ext uri="{FF2B5EF4-FFF2-40B4-BE49-F238E27FC236}">
                <a16:creationId xmlns:a16="http://schemas.microsoft.com/office/drawing/2014/main" id="{A1864EAD-C52A-30C7-3A12-8FFF93F16810}"/>
              </a:ext>
            </a:extLst>
          </p:cNvPr>
          <p:cNvSpPr/>
          <p:nvPr/>
        </p:nvSpPr>
        <p:spPr>
          <a:xfrm>
            <a:off x="5072821" y="2333622"/>
            <a:ext cx="2851498" cy="1379790"/>
          </a:xfrm>
          <a:prstGeom prst="roundRect">
            <a:avLst>
              <a:gd name="adj" fmla="val 4565"/>
            </a:avLst>
          </a:prstGeom>
          <a:noFill/>
          <a:ln cap="rnd">
            <a:solidFill>
              <a:schemeClr val="accent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Elbow Connector 40">
            <a:extLst>
              <a:ext uri="{FF2B5EF4-FFF2-40B4-BE49-F238E27FC236}">
                <a16:creationId xmlns:a16="http://schemas.microsoft.com/office/drawing/2014/main" id="{1FA26379-3EA1-A103-4871-ABEABCF703CF}"/>
              </a:ext>
            </a:extLst>
          </p:cNvPr>
          <p:cNvCxnSpPr>
            <a:stCxn id="17" idx="3"/>
            <a:endCxn id="8" idx="0"/>
          </p:cNvCxnSpPr>
          <p:nvPr/>
        </p:nvCxnSpPr>
        <p:spPr>
          <a:xfrm>
            <a:off x="2380874" y="1437975"/>
            <a:ext cx="1700573" cy="233562"/>
          </a:xfrm>
          <a:prstGeom prst="bentConnector2">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3" name="Elbow Connector 42">
            <a:extLst>
              <a:ext uri="{FF2B5EF4-FFF2-40B4-BE49-F238E27FC236}">
                <a16:creationId xmlns:a16="http://schemas.microsoft.com/office/drawing/2014/main" id="{BCCF377F-93DD-DA38-C3B6-5BB344F37413}"/>
              </a:ext>
            </a:extLst>
          </p:cNvPr>
          <p:cNvCxnSpPr>
            <a:cxnSpLocks/>
            <a:stCxn id="9" idx="1"/>
          </p:cNvCxnSpPr>
          <p:nvPr/>
        </p:nvCxnSpPr>
        <p:spPr>
          <a:xfrm rot="10800000" flipV="1">
            <a:off x="4899087" y="1492279"/>
            <a:ext cx="1757958" cy="332461"/>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Elbow Connector 44">
            <a:extLst>
              <a:ext uri="{FF2B5EF4-FFF2-40B4-BE49-F238E27FC236}">
                <a16:creationId xmlns:a16="http://schemas.microsoft.com/office/drawing/2014/main" id="{728323CA-D5C9-E934-84DA-32046544DA0B}"/>
              </a:ext>
            </a:extLst>
          </p:cNvPr>
          <p:cNvCxnSpPr>
            <a:cxnSpLocks/>
            <a:stCxn id="11" idx="1"/>
          </p:cNvCxnSpPr>
          <p:nvPr/>
        </p:nvCxnSpPr>
        <p:spPr>
          <a:xfrm rot="10800000">
            <a:off x="4899089" y="2047153"/>
            <a:ext cx="1757956" cy="1717"/>
          </a:xfrm>
          <a:prstGeom prst="bentConnector3">
            <a:avLst>
              <a:gd name="adj1" fmla="val 50000"/>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Elbow Connector 47">
            <a:extLst>
              <a:ext uri="{FF2B5EF4-FFF2-40B4-BE49-F238E27FC236}">
                <a16:creationId xmlns:a16="http://schemas.microsoft.com/office/drawing/2014/main" id="{6ABE9CB2-B037-BB0C-72B4-974BE7B1C9F0}"/>
              </a:ext>
            </a:extLst>
          </p:cNvPr>
          <p:cNvCxnSpPr>
            <a:cxnSpLocks/>
          </p:cNvCxnSpPr>
          <p:nvPr/>
        </p:nvCxnSpPr>
        <p:spPr>
          <a:xfrm rot="10800000">
            <a:off x="4899087" y="2500422"/>
            <a:ext cx="1757960" cy="114754"/>
          </a:xfrm>
          <a:prstGeom prst="bentConnector3">
            <a:avLst>
              <a:gd name="adj1" fmla="val 50000"/>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072" name="Straight Arrow Connector 3071">
            <a:extLst>
              <a:ext uri="{FF2B5EF4-FFF2-40B4-BE49-F238E27FC236}">
                <a16:creationId xmlns:a16="http://schemas.microsoft.com/office/drawing/2014/main" id="{301F6D08-8494-7EFB-0A2A-E149E3200BEA}"/>
              </a:ext>
            </a:extLst>
          </p:cNvPr>
          <p:cNvCxnSpPr>
            <a:cxnSpLocks/>
          </p:cNvCxnSpPr>
          <p:nvPr/>
        </p:nvCxnSpPr>
        <p:spPr>
          <a:xfrm flipH="1" flipV="1">
            <a:off x="3000734" y="3358315"/>
            <a:ext cx="2243244" cy="50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75" name="Straight Arrow Connector 3074">
            <a:extLst>
              <a:ext uri="{FF2B5EF4-FFF2-40B4-BE49-F238E27FC236}">
                <a16:creationId xmlns:a16="http://schemas.microsoft.com/office/drawing/2014/main" id="{2D89FCAA-B2C7-7712-4F6C-224F9180FA6F}"/>
              </a:ext>
            </a:extLst>
          </p:cNvPr>
          <p:cNvCxnSpPr>
            <a:endCxn id="22" idx="0"/>
          </p:cNvCxnSpPr>
          <p:nvPr/>
        </p:nvCxnSpPr>
        <p:spPr>
          <a:xfrm flipH="1">
            <a:off x="1464507" y="3497343"/>
            <a:ext cx="124474" cy="572317"/>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3076" name="Straight Arrow Connector 3075">
            <a:extLst>
              <a:ext uri="{FF2B5EF4-FFF2-40B4-BE49-F238E27FC236}">
                <a16:creationId xmlns:a16="http://schemas.microsoft.com/office/drawing/2014/main" id="{4EDFFCEC-0E9E-D759-B9E4-F05AFB75DA6B}"/>
              </a:ext>
            </a:extLst>
          </p:cNvPr>
          <p:cNvCxnSpPr>
            <a:cxnSpLocks/>
            <a:stCxn id="18" idx="2"/>
            <a:endCxn id="23" idx="0"/>
          </p:cNvCxnSpPr>
          <p:nvPr/>
        </p:nvCxnSpPr>
        <p:spPr>
          <a:xfrm>
            <a:off x="2247963" y="3497343"/>
            <a:ext cx="3723" cy="572317"/>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3078" name="Straight Arrow Connector 3077">
            <a:extLst>
              <a:ext uri="{FF2B5EF4-FFF2-40B4-BE49-F238E27FC236}">
                <a16:creationId xmlns:a16="http://schemas.microsoft.com/office/drawing/2014/main" id="{2B07B08D-C8F5-7C5F-E17E-99A5FCDE6782}"/>
              </a:ext>
            </a:extLst>
          </p:cNvPr>
          <p:cNvCxnSpPr>
            <a:cxnSpLocks/>
            <a:endCxn id="24" idx="0"/>
          </p:cNvCxnSpPr>
          <p:nvPr/>
        </p:nvCxnSpPr>
        <p:spPr>
          <a:xfrm>
            <a:off x="2623026" y="3504644"/>
            <a:ext cx="415839" cy="565016"/>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3082" name="Straight Arrow Connector 3081">
            <a:extLst>
              <a:ext uri="{FF2B5EF4-FFF2-40B4-BE49-F238E27FC236}">
                <a16:creationId xmlns:a16="http://schemas.microsoft.com/office/drawing/2014/main" id="{6F67C631-AFBD-5BDF-23A2-E6DB208D4327}"/>
              </a:ext>
            </a:extLst>
          </p:cNvPr>
          <p:cNvCxnSpPr>
            <a:cxnSpLocks/>
            <a:endCxn id="25" idx="0"/>
          </p:cNvCxnSpPr>
          <p:nvPr/>
        </p:nvCxnSpPr>
        <p:spPr>
          <a:xfrm>
            <a:off x="2813857" y="3504644"/>
            <a:ext cx="2395714" cy="565016"/>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3084" name="Straight Arrow Connector 3083">
            <a:extLst>
              <a:ext uri="{FF2B5EF4-FFF2-40B4-BE49-F238E27FC236}">
                <a16:creationId xmlns:a16="http://schemas.microsoft.com/office/drawing/2014/main" id="{B965D581-677D-EE26-8C29-08F7A3D58C03}"/>
              </a:ext>
            </a:extLst>
          </p:cNvPr>
          <p:cNvCxnSpPr>
            <a:cxnSpLocks/>
            <a:endCxn id="26" idx="0"/>
          </p:cNvCxnSpPr>
          <p:nvPr/>
        </p:nvCxnSpPr>
        <p:spPr>
          <a:xfrm>
            <a:off x="3004689" y="3480790"/>
            <a:ext cx="2992061" cy="588870"/>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3086" name="Straight Arrow Connector 3085">
            <a:extLst>
              <a:ext uri="{FF2B5EF4-FFF2-40B4-BE49-F238E27FC236}">
                <a16:creationId xmlns:a16="http://schemas.microsoft.com/office/drawing/2014/main" id="{0EC7A7A7-18C5-0304-4C23-6DA07A166673}"/>
              </a:ext>
            </a:extLst>
          </p:cNvPr>
          <p:cNvCxnSpPr>
            <a:cxnSpLocks/>
            <a:endCxn id="27" idx="0"/>
          </p:cNvCxnSpPr>
          <p:nvPr/>
        </p:nvCxnSpPr>
        <p:spPr>
          <a:xfrm>
            <a:off x="3000734" y="3426397"/>
            <a:ext cx="3783195" cy="643263"/>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3089" name="Straight Arrow Connector 3088">
            <a:extLst>
              <a:ext uri="{FF2B5EF4-FFF2-40B4-BE49-F238E27FC236}">
                <a16:creationId xmlns:a16="http://schemas.microsoft.com/office/drawing/2014/main" id="{94D58960-296F-B42F-70A5-DD63707AAD6E}"/>
              </a:ext>
            </a:extLst>
          </p:cNvPr>
          <p:cNvCxnSpPr>
            <a:cxnSpLocks/>
            <a:endCxn id="27" idx="0"/>
          </p:cNvCxnSpPr>
          <p:nvPr/>
        </p:nvCxnSpPr>
        <p:spPr>
          <a:xfrm>
            <a:off x="6540229" y="3513943"/>
            <a:ext cx="243700" cy="555717"/>
          </a:xfrm>
          <a:prstGeom prst="straightConnector1">
            <a:avLst/>
          </a:prstGeom>
          <a:ln>
            <a:solidFill>
              <a:schemeClr val="accent5"/>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092" name="Straight Arrow Connector 3091">
            <a:extLst>
              <a:ext uri="{FF2B5EF4-FFF2-40B4-BE49-F238E27FC236}">
                <a16:creationId xmlns:a16="http://schemas.microsoft.com/office/drawing/2014/main" id="{B9202CAB-6842-2980-82C4-5A10E4C841BD}"/>
              </a:ext>
            </a:extLst>
          </p:cNvPr>
          <p:cNvCxnSpPr>
            <a:cxnSpLocks/>
            <a:stCxn id="19" idx="2"/>
            <a:endCxn id="26" idx="0"/>
          </p:cNvCxnSpPr>
          <p:nvPr/>
        </p:nvCxnSpPr>
        <p:spPr>
          <a:xfrm>
            <a:off x="5996750" y="3497343"/>
            <a:ext cx="0" cy="572317"/>
          </a:xfrm>
          <a:prstGeom prst="straightConnector1">
            <a:avLst/>
          </a:prstGeom>
          <a:ln>
            <a:solidFill>
              <a:schemeClr val="accent5"/>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095" name="Straight Arrow Connector 3094">
            <a:extLst>
              <a:ext uri="{FF2B5EF4-FFF2-40B4-BE49-F238E27FC236}">
                <a16:creationId xmlns:a16="http://schemas.microsoft.com/office/drawing/2014/main" id="{36554289-EBFF-B51B-55C4-81C33F95E770}"/>
              </a:ext>
            </a:extLst>
          </p:cNvPr>
          <p:cNvCxnSpPr>
            <a:cxnSpLocks/>
            <a:endCxn id="25" idx="0"/>
          </p:cNvCxnSpPr>
          <p:nvPr/>
        </p:nvCxnSpPr>
        <p:spPr>
          <a:xfrm flipH="1">
            <a:off x="5209571" y="3497343"/>
            <a:ext cx="445273" cy="572317"/>
          </a:xfrm>
          <a:prstGeom prst="straightConnector1">
            <a:avLst/>
          </a:prstGeom>
          <a:ln>
            <a:solidFill>
              <a:schemeClr val="accent5"/>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097" name="Straight Arrow Connector 3096">
            <a:extLst>
              <a:ext uri="{FF2B5EF4-FFF2-40B4-BE49-F238E27FC236}">
                <a16:creationId xmlns:a16="http://schemas.microsoft.com/office/drawing/2014/main" id="{EF23C4FF-DC85-1093-CF25-53B7B4DD4534}"/>
              </a:ext>
            </a:extLst>
          </p:cNvPr>
          <p:cNvCxnSpPr>
            <a:cxnSpLocks/>
            <a:endCxn id="24" idx="0"/>
          </p:cNvCxnSpPr>
          <p:nvPr/>
        </p:nvCxnSpPr>
        <p:spPr>
          <a:xfrm flipH="1">
            <a:off x="3038865" y="3497343"/>
            <a:ext cx="2242267" cy="572317"/>
          </a:xfrm>
          <a:prstGeom prst="straightConnector1">
            <a:avLst/>
          </a:prstGeom>
          <a:ln>
            <a:solidFill>
              <a:schemeClr val="accent5"/>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099" name="Straight Arrow Connector 3098">
            <a:extLst>
              <a:ext uri="{FF2B5EF4-FFF2-40B4-BE49-F238E27FC236}">
                <a16:creationId xmlns:a16="http://schemas.microsoft.com/office/drawing/2014/main" id="{4D31F68C-2FC8-9D20-B1B5-9333E74D4DCE}"/>
              </a:ext>
            </a:extLst>
          </p:cNvPr>
          <p:cNvCxnSpPr>
            <a:cxnSpLocks/>
            <a:endCxn id="23" idx="0"/>
          </p:cNvCxnSpPr>
          <p:nvPr/>
        </p:nvCxnSpPr>
        <p:spPr>
          <a:xfrm flipH="1">
            <a:off x="2251686" y="3426397"/>
            <a:ext cx="3012490" cy="643263"/>
          </a:xfrm>
          <a:prstGeom prst="straightConnector1">
            <a:avLst/>
          </a:prstGeom>
          <a:ln>
            <a:solidFill>
              <a:schemeClr val="accent5"/>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102" name="Straight Arrow Connector 3101">
            <a:extLst>
              <a:ext uri="{FF2B5EF4-FFF2-40B4-BE49-F238E27FC236}">
                <a16:creationId xmlns:a16="http://schemas.microsoft.com/office/drawing/2014/main" id="{FEEDCA05-E467-0B76-309F-B7AA17137A66}"/>
              </a:ext>
            </a:extLst>
          </p:cNvPr>
          <p:cNvCxnSpPr>
            <a:cxnSpLocks/>
            <a:endCxn id="22" idx="0"/>
          </p:cNvCxnSpPr>
          <p:nvPr/>
        </p:nvCxnSpPr>
        <p:spPr>
          <a:xfrm flipH="1">
            <a:off x="1464507" y="3323030"/>
            <a:ext cx="3799669" cy="746630"/>
          </a:xfrm>
          <a:prstGeom prst="straightConnector1">
            <a:avLst/>
          </a:prstGeom>
          <a:ln>
            <a:solidFill>
              <a:schemeClr val="accent5"/>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5" name="Title 13">
            <a:extLst>
              <a:ext uri="{FF2B5EF4-FFF2-40B4-BE49-F238E27FC236}">
                <a16:creationId xmlns:a16="http://schemas.microsoft.com/office/drawing/2014/main" id="{549BDE95-DAD9-488A-C5F5-79727C7EFB2C}"/>
              </a:ext>
            </a:extLst>
          </p:cNvPr>
          <p:cNvSpPr txBox="1">
            <a:spLocks/>
          </p:cNvSpPr>
          <p:nvPr/>
        </p:nvSpPr>
        <p:spPr>
          <a:xfrm>
            <a:off x="319171" y="647845"/>
            <a:ext cx="8520600" cy="5727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1pPr>
            <a:lvl2pPr marR="0" lvl="1"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2pPr>
            <a:lvl3pPr marR="0" lvl="2"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3pPr>
            <a:lvl4pPr marR="0" lvl="3"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4pPr>
            <a:lvl5pPr marR="0" lvl="4"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5pPr>
            <a:lvl6pPr marR="0" lvl="5"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6pPr>
            <a:lvl7pPr marR="0" lvl="6"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7pPr>
            <a:lvl8pPr marR="0" lvl="7"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8pPr>
            <a:lvl9pPr marR="0" lvl="8"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9pPr>
          </a:lstStyle>
          <a:p>
            <a:r>
              <a:rPr lang="en-US" sz="2400" dirty="0">
                <a:solidFill>
                  <a:schemeClr val="accent6"/>
                </a:solidFill>
              </a:rPr>
              <a:t>Source of Truth</a:t>
            </a:r>
            <a:endParaRPr lang="en-US" sz="3600" dirty="0">
              <a:solidFill>
                <a:schemeClr val="accent6"/>
              </a:solidFill>
            </a:endParaRPr>
          </a:p>
        </p:txBody>
      </p:sp>
      <p:sp>
        <p:nvSpPr>
          <p:cNvPr id="28" name="Title 1">
            <a:extLst>
              <a:ext uri="{FF2B5EF4-FFF2-40B4-BE49-F238E27FC236}">
                <a16:creationId xmlns:a16="http://schemas.microsoft.com/office/drawing/2014/main" id="{3C14D98F-CE3C-46C2-F4EA-2B4CCE8EB6DE}"/>
              </a:ext>
            </a:extLst>
          </p:cNvPr>
          <p:cNvSpPr txBox="1">
            <a:spLocks/>
          </p:cNvSpPr>
          <p:nvPr/>
        </p:nvSpPr>
        <p:spPr>
          <a:xfrm>
            <a:off x="311700" y="332033"/>
            <a:ext cx="8520600" cy="572700"/>
          </a:xfrm>
          <a:prstGeom prst="rect">
            <a:avLst/>
          </a:prstGeom>
          <a:noFill/>
          <a:ln>
            <a:noFill/>
          </a:ln>
        </p:spPr>
        <p:txBody>
          <a:bodyPr spcFirstLastPara="1" wrap="square" lIns="91425" tIns="91425" rIns="91425" bIns="91425" anchor="t"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1pPr>
            <a:lvl2pPr marR="0" lvl="1"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2pPr>
            <a:lvl3pPr marR="0" lvl="2"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3pPr>
            <a:lvl4pPr marR="0" lvl="3"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4pPr>
            <a:lvl5pPr marR="0" lvl="4"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5pPr>
            <a:lvl6pPr marR="0" lvl="5"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6pPr>
            <a:lvl7pPr marR="0" lvl="6"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7pPr>
            <a:lvl8pPr marR="0" lvl="7"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8pPr>
            <a:lvl9pPr marR="0" lvl="8"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9pPr>
          </a:lstStyle>
          <a:p>
            <a:r>
              <a:rPr lang="en-US" sz="1400" b="1" dirty="0">
                <a:solidFill>
                  <a:schemeClr val="accent3"/>
                </a:solidFill>
              </a:rPr>
              <a:t>Our</a:t>
            </a:r>
            <a:r>
              <a:rPr lang="en-US" sz="1200" b="1" dirty="0">
                <a:solidFill>
                  <a:schemeClr val="accent3"/>
                </a:solidFill>
              </a:rPr>
              <a:t> Attempts to Solve This Problem</a:t>
            </a:r>
          </a:p>
        </p:txBody>
      </p:sp>
    </p:spTree>
    <p:extLst>
      <p:ext uri="{BB962C8B-B14F-4D97-AF65-F5344CB8AC3E}">
        <p14:creationId xmlns:p14="http://schemas.microsoft.com/office/powerpoint/2010/main" val="2047063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EA74BCD3-4C24-46C3-D066-01B0C7FBB081}"/>
              </a:ext>
            </a:extLst>
          </p:cNvPr>
          <p:cNvSpPr/>
          <p:nvPr/>
        </p:nvSpPr>
        <p:spPr>
          <a:xfrm>
            <a:off x="1231422" y="2227860"/>
            <a:ext cx="6318379" cy="1524324"/>
          </a:xfrm>
          <a:prstGeom prst="roundRect">
            <a:avLst>
              <a:gd name="adj" fmla="val 36429"/>
            </a:avLst>
          </a:prstGeom>
          <a:noFill/>
          <a:ln w="247650">
            <a:gradFill flip="none" rotWithShape="1">
              <a:gsLst>
                <a:gs pos="0">
                  <a:schemeClr val="accent5">
                    <a:lumMod val="60000"/>
                    <a:lumOff val="40000"/>
                  </a:schemeClr>
                </a:gs>
                <a:gs pos="100000">
                  <a:schemeClr val="accent5"/>
                </a:gs>
              </a:gsLst>
              <a:path path="shape">
                <a:fillToRect l="50000" t="50000" r="50000" b="50000"/>
              </a:path>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31CC975-CBE0-BBF4-D9E6-E63AAF512D7D}"/>
              </a:ext>
            </a:extLst>
          </p:cNvPr>
          <p:cNvSpPr/>
          <p:nvPr/>
        </p:nvSpPr>
        <p:spPr>
          <a:xfrm>
            <a:off x="829977" y="3263469"/>
            <a:ext cx="7598346" cy="97597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8">
            <a:extLst>
              <a:ext uri="{FF2B5EF4-FFF2-40B4-BE49-F238E27FC236}">
                <a16:creationId xmlns:a16="http://schemas.microsoft.com/office/drawing/2014/main" id="{C2419F8A-6204-8BD1-10A1-5D8FAF09557E}"/>
              </a:ext>
            </a:extLst>
          </p:cNvPr>
          <p:cNvSpPr/>
          <p:nvPr/>
        </p:nvSpPr>
        <p:spPr>
          <a:xfrm>
            <a:off x="946339" y="3263469"/>
            <a:ext cx="570167" cy="220724"/>
          </a:xfrm>
          <a:prstGeom prst="roundRect">
            <a:avLst>
              <a:gd name="adj" fmla="val 2140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28E94A3D-E692-494C-6245-D906D01CD48F}"/>
              </a:ext>
            </a:extLst>
          </p:cNvPr>
          <p:cNvSpPr/>
          <p:nvPr/>
        </p:nvSpPr>
        <p:spPr>
          <a:xfrm>
            <a:off x="7259646" y="3263469"/>
            <a:ext cx="570167" cy="220724"/>
          </a:xfrm>
          <a:prstGeom prst="roundRect">
            <a:avLst>
              <a:gd name="adj" fmla="val 2140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43D20DB0-8B6A-C640-A04A-0E096DDAF77C}"/>
              </a:ext>
            </a:extLst>
          </p:cNvPr>
          <p:cNvSpPr/>
          <p:nvPr/>
        </p:nvSpPr>
        <p:spPr>
          <a:xfrm rot="16200000">
            <a:off x="1757047" y="2149058"/>
            <a:ext cx="646952" cy="157602"/>
          </a:xfrm>
          <a:prstGeom prst="roundRect">
            <a:avLst>
              <a:gd name="adj" fmla="val 2140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D7A55474-EC40-FAF4-89F2-E034A6BEEDF2}"/>
              </a:ext>
            </a:extLst>
          </p:cNvPr>
          <p:cNvSpPr/>
          <p:nvPr/>
        </p:nvSpPr>
        <p:spPr>
          <a:xfrm rot="16200000">
            <a:off x="2688033" y="2149058"/>
            <a:ext cx="646952" cy="157602"/>
          </a:xfrm>
          <a:prstGeom prst="roundRect">
            <a:avLst>
              <a:gd name="adj" fmla="val 2140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01FC2CD8-E769-FE93-E44B-E16364658D04}"/>
              </a:ext>
            </a:extLst>
          </p:cNvPr>
          <p:cNvSpPr/>
          <p:nvPr/>
        </p:nvSpPr>
        <p:spPr>
          <a:xfrm rot="16200000">
            <a:off x="3619018" y="2149058"/>
            <a:ext cx="646952" cy="157602"/>
          </a:xfrm>
          <a:prstGeom prst="roundRect">
            <a:avLst>
              <a:gd name="adj" fmla="val 2140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90AB0C14-4D13-E361-25B8-96F33B3F0635}"/>
              </a:ext>
            </a:extLst>
          </p:cNvPr>
          <p:cNvSpPr/>
          <p:nvPr/>
        </p:nvSpPr>
        <p:spPr>
          <a:xfrm rot="16200000">
            <a:off x="4550003" y="2149060"/>
            <a:ext cx="646952" cy="157602"/>
          </a:xfrm>
          <a:prstGeom prst="roundRect">
            <a:avLst>
              <a:gd name="adj" fmla="val 2140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53723010-9F92-1DD5-77F1-01A4B5DECA51}"/>
              </a:ext>
            </a:extLst>
          </p:cNvPr>
          <p:cNvSpPr/>
          <p:nvPr/>
        </p:nvSpPr>
        <p:spPr>
          <a:xfrm rot="16200000">
            <a:off x="5480988" y="2149060"/>
            <a:ext cx="646952" cy="157602"/>
          </a:xfrm>
          <a:prstGeom prst="roundRect">
            <a:avLst>
              <a:gd name="adj" fmla="val 2140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F1F9209E-C68D-80A3-DFA2-C978F5D14A58}"/>
              </a:ext>
            </a:extLst>
          </p:cNvPr>
          <p:cNvSpPr/>
          <p:nvPr/>
        </p:nvSpPr>
        <p:spPr>
          <a:xfrm rot="16200000">
            <a:off x="6411973" y="2149060"/>
            <a:ext cx="646952" cy="157602"/>
          </a:xfrm>
          <a:prstGeom prst="roundRect">
            <a:avLst>
              <a:gd name="adj" fmla="val 2140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C0305F11-A4C1-A954-3C78-4778288C8D48}"/>
              </a:ext>
            </a:extLst>
          </p:cNvPr>
          <p:cNvSpPr txBox="1"/>
          <p:nvPr/>
        </p:nvSpPr>
        <p:spPr>
          <a:xfrm>
            <a:off x="2027917" y="1409968"/>
            <a:ext cx="1044376" cy="405364"/>
          </a:xfrm>
          <a:prstGeom prst="rect">
            <a:avLst/>
          </a:prstGeom>
          <a:noFill/>
        </p:spPr>
        <p:txBody>
          <a:bodyPr wrap="none" rtlCol="0">
            <a:spAutoFit/>
          </a:bodyPr>
          <a:lstStyle/>
          <a:p>
            <a:pPr algn="ctr"/>
            <a:r>
              <a:rPr lang="en-US" sz="1200" dirty="0">
                <a:solidFill>
                  <a:schemeClr val="bg1"/>
                </a:solidFill>
              </a:rPr>
              <a:t>Commit</a:t>
            </a:r>
          </a:p>
        </p:txBody>
      </p:sp>
      <p:sp>
        <p:nvSpPr>
          <p:cNvPr id="21" name="TextBox 20">
            <a:extLst>
              <a:ext uri="{FF2B5EF4-FFF2-40B4-BE49-F238E27FC236}">
                <a16:creationId xmlns:a16="http://schemas.microsoft.com/office/drawing/2014/main" id="{A14AF2C6-28EF-D478-689D-060193ACC288}"/>
              </a:ext>
            </a:extLst>
          </p:cNvPr>
          <p:cNvSpPr txBox="1"/>
          <p:nvPr/>
        </p:nvSpPr>
        <p:spPr>
          <a:xfrm>
            <a:off x="3092733" y="1409968"/>
            <a:ext cx="767567" cy="405364"/>
          </a:xfrm>
          <a:prstGeom prst="rect">
            <a:avLst/>
          </a:prstGeom>
          <a:noFill/>
        </p:spPr>
        <p:txBody>
          <a:bodyPr wrap="none" rtlCol="0">
            <a:spAutoFit/>
          </a:bodyPr>
          <a:lstStyle/>
          <a:p>
            <a:pPr algn="ctr"/>
            <a:r>
              <a:rPr lang="en-US" sz="1200" dirty="0">
                <a:solidFill>
                  <a:schemeClr val="bg1"/>
                </a:solidFill>
              </a:rPr>
              <a:t>Build</a:t>
            </a:r>
          </a:p>
        </p:txBody>
      </p:sp>
      <p:sp>
        <p:nvSpPr>
          <p:cNvPr id="23" name="TextBox 22">
            <a:extLst>
              <a:ext uri="{FF2B5EF4-FFF2-40B4-BE49-F238E27FC236}">
                <a16:creationId xmlns:a16="http://schemas.microsoft.com/office/drawing/2014/main" id="{5AB29B9F-82CF-3711-CB6D-962FFD110350}"/>
              </a:ext>
            </a:extLst>
          </p:cNvPr>
          <p:cNvSpPr txBox="1"/>
          <p:nvPr/>
        </p:nvSpPr>
        <p:spPr>
          <a:xfrm>
            <a:off x="4048468" y="1409968"/>
            <a:ext cx="708919" cy="405364"/>
          </a:xfrm>
          <a:prstGeom prst="rect">
            <a:avLst/>
          </a:prstGeom>
          <a:noFill/>
        </p:spPr>
        <p:txBody>
          <a:bodyPr wrap="none" rtlCol="0">
            <a:spAutoFit/>
          </a:bodyPr>
          <a:lstStyle/>
          <a:p>
            <a:pPr algn="ctr"/>
            <a:r>
              <a:rPr lang="en-US" sz="1200" dirty="0">
                <a:solidFill>
                  <a:schemeClr val="bg1"/>
                </a:solidFill>
              </a:rPr>
              <a:t>Test</a:t>
            </a:r>
          </a:p>
        </p:txBody>
      </p:sp>
      <p:sp>
        <p:nvSpPr>
          <p:cNvPr id="25" name="TextBox 24">
            <a:extLst>
              <a:ext uri="{FF2B5EF4-FFF2-40B4-BE49-F238E27FC236}">
                <a16:creationId xmlns:a16="http://schemas.microsoft.com/office/drawing/2014/main" id="{75737E32-87CA-FB06-A209-2AFEC8C625D5}"/>
              </a:ext>
            </a:extLst>
          </p:cNvPr>
          <p:cNvSpPr txBox="1"/>
          <p:nvPr/>
        </p:nvSpPr>
        <p:spPr>
          <a:xfrm>
            <a:off x="4912420" y="1409968"/>
            <a:ext cx="856709" cy="405364"/>
          </a:xfrm>
          <a:prstGeom prst="rect">
            <a:avLst/>
          </a:prstGeom>
          <a:noFill/>
        </p:spPr>
        <p:txBody>
          <a:bodyPr wrap="none" rtlCol="0">
            <a:spAutoFit/>
          </a:bodyPr>
          <a:lstStyle/>
          <a:p>
            <a:pPr algn="ctr"/>
            <a:r>
              <a:rPr lang="en-US" sz="1200" dirty="0">
                <a:solidFill>
                  <a:schemeClr val="bg1"/>
                </a:solidFill>
              </a:rPr>
              <a:t>Stage</a:t>
            </a:r>
          </a:p>
        </p:txBody>
      </p:sp>
      <p:sp>
        <p:nvSpPr>
          <p:cNvPr id="27" name="TextBox 26">
            <a:extLst>
              <a:ext uri="{FF2B5EF4-FFF2-40B4-BE49-F238E27FC236}">
                <a16:creationId xmlns:a16="http://schemas.microsoft.com/office/drawing/2014/main" id="{645D632C-D5C6-62F1-2767-6AD57C78D033}"/>
              </a:ext>
            </a:extLst>
          </p:cNvPr>
          <p:cNvSpPr txBox="1"/>
          <p:nvPr/>
        </p:nvSpPr>
        <p:spPr>
          <a:xfrm>
            <a:off x="5357932" y="1409968"/>
            <a:ext cx="1818511" cy="405364"/>
          </a:xfrm>
          <a:prstGeom prst="rect">
            <a:avLst/>
          </a:prstGeom>
          <a:noFill/>
        </p:spPr>
        <p:txBody>
          <a:bodyPr wrap="none" rtlCol="0">
            <a:spAutoFit/>
          </a:bodyPr>
          <a:lstStyle/>
          <a:p>
            <a:pPr algn="ctr"/>
            <a:r>
              <a:rPr lang="en-US" sz="1200" dirty="0">
                <a:solidFill>
                  <a:schemeClr val="bg1"/>
                </a:solidFill>
              </a:rPr>
              <a:t>Deploy Dev/QA</a:t>
            </a:r>
          </a:p>
        </p:txBody>
      </p:sp>
      <p:grpSp>
        <p:nvGrpSpPr>
          <p:cNvPr id="4099" name="Group 4098">
            <a:extLst>
              <a:ext uri="{FF2B5EF4-FFF2-40B4-BE49-F238E27FC236}">
                <a16:creationId xmlns:a16="http://schemas.microsoft.com/office/drawing/2014/main" id="{606E3524-FC5D-CB10-C995-5E76A357687D}"/>
              </a:ext>
            </a:extLst>
          </p:cNvPr>
          <p:cNvGrpSpPr/>
          <p:nvPr/>
        </p:nvGrpSpPr>
        <p:grpSpPr>
          <a:xfrm>
            <a:off x="2550106" y="1815332"/>
            <a:ext cx="3717082" cy="412527"/>
            <a:chOff x="2550106" y="1738316"/>
            <a:chExt cx="3717082" cy="587584"/>
          </a:xfrm>
        </p:grpSpPr>
        <p:cxnSp>
          <p:nvCxnSpPr>
            <p:cNvPr id="19" name="Straight Arrow Connector 18">
              <a:extLst>
                <a:ext uri="{FF2B5EF4-FFF2-40B4-BE49-F238E27FC236}">
                  <a16:creationId xmlns:a16="http://schemas.microsoft.com/office/drawing/2014/main" id="{414006F6-3EC1-2C94-406E-3459986CE9B1}"/>
                </a:ext>
              </a:extLst>
            </p:cNvPr>
            <p:cNvCxnSpPr>
              <a:cxnSpLocks/>
              <a:stCxn id="17" idx="2"/>
            </p:cNvCxnSpPr>
            <p:nvPr/>
          </p:nvCxnSpPr>
          <p:spPr>
            <a:xfrm>
              <a:off x="2550106" y="1738316"/>
              <a:ext cx="0" cy="587584"/>
            </a:xfrm>
            <a:prstGeom prst="straightConnector1">
              <a:avLst/>
            </a:prstGeom>
            <a:ln w="22225">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BFBF2F55-7EA9-6913-DE39-AF32989A6006}"/>
                </a:ext>
              </a:extLst>
            </p:cNvPr>
            <p:cNvCxnSpPr>
              <a:cxnSpLocks/>
              <a:stCxn id="21" idx="2"/>
            </p:cNvCxnSpPr>
            <p:nvPr/>
          </p:nvCxnSpPr>
          <p:spPr>
            <a:xfrm>
              <a:off x="3476516" y="1738316"/>
              <a:ext cx="0" cy="587584"/>
            </a:xfrm>
            <a:prstGeom prst="straightConnector1">
              <a:avLst/>
            </a:prstGeom>
            <a:ln w="22225">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295E3ACD-0D2A-461F-FB0E-EE69A6CB4CF1}"/>
                </a:ext>
              </a:extLst>
            </p:cNvPr>
            <p:cNvCxnSpPr>
              <a:cxnSpLocks/>
              <a:stCxn id="23" idx="2"/>
            </p:cNvCxnSpPr>
            <p:nvPr/>
          </p:nvCxnSpPr>
          <p:spPr>
            <a:xfrm flipH="1">
              <a:off x="4402927" y="1738316"/>
              <a:ext cx="1" cy="587584"/>
            </a:xfrm>
            <a:prstGeom prst="straightConnector1">
              <a:avLst/>
            </a:prstGeom>
            <a:ln w="22225">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FCA522FB-29B2-5882-309F-5B68F5031384}"/>
                </a:ext>
              </a:extLst>
            </p:cNvPr>
            <p:cNvCxnSpPr>
              <a:cxnSpLocks/>
              <a:stCxn id="25" idx="2"/>
            </p:cNvCxnSpPr>
            <p:nvPr/>
          </p:nvCxnSpPr>
          <p:spPr>
            <a:xfrm flipH="1">
              <a:off x="5340772" y="1738316"/>
              <a:ext cx="3" cy="587584"/>
            </a:xfrm>
            <a:prstGeom prst="straightConnector1">
              <a:avLst/>
            </a:prstGeom>
            <a:ln w="22225">
              <a:solidFill>
                <a:schemeClr val="bg1"/>
              </a:solidFill>
              <a:tailEnd type="oval"/>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13C2039F-4896-9A16-4E6D-157278ECB4A9}"/>
                </a:ext>
              </a:extLst>
            </p:cNvPr>
            <p:cNvCxnSpPr>
              <a:cxnSpLocks/>
              <a:stCxn id="27" idx="2"/>
            </p:cNvCxnSpPr>
            <p:nvPr/>
          </p:nvCxnSpPr>
          <p:spPr>
            <a:xfrm flipH="1">
              <a:off x="6267181" y="1738316"/>
              <a:ext cx="7" cy="587584"/>
            </a:xfrm>
            <a:prstGeom prst="straightConnector1">
              <a:avLst/>
            </a:prstGeom>
            <a:ln w="22225">
              <a:solidFill>
                <a:schemeClr val="bg1"/>
              </a:solidFill>
              <a:tailEnd type="oval"/>
            </a:ln>
          </p:spPr>
          <p:style>
            <a:lnRef idx="1">
              <a:schemeClr val="accent1"/>
            </a:lnRef>
            <a:fillRef idx="0">
              <a:schemeClr val="accent1"/>
            </a:fillRef>
            <a:effectRef idx="0">
              <a:schemeClr val="accent1"/>
            </a:effectRef>
            <a:fontRef idx="minor">
              <a:schemeClr val="tx1"/>
            </a:fontRef>
          </p:style>
        </p:cxnSp>
      </p:grpSp>
      <p:sp>
        <p:nvSpPr>
          <p:cNvPr id="30" name="TextBox 29">
            <a:extLst>
              <a:ext uri="{FF2B5EF4-FFF2-40B4-BE49-F238E27FC236}">
                <a16:creationId xmlns:a16="http://schemas.microsoft.com/office/drawing/2014/main" id="{DF6673D3-542C-A25A-CE7D-B3C94D13235E}"/>
              </a:ext>
            </a:extLst>
          </p:cNvPr>
          <p:cNvSpPr txBox="1"/>
          <p:nvPr/>
        </p:nvSpPr>
        <p:spPr>
          <a:xfrm>
            <a:off x="685729" y="3661545"/>
            <a:ext cx="1087157" cy="276999"/>
          </a:xfrm>
          <a:prstGeom prst="rect">
            <a:avLst/>
          </a:prstGeom>
          <a:noFill/>
        </p:spPr>
        <p:txBody>
          <a:bodyPr wrap="none" rtlCol="0">
            <a:spAutoFit/>
          </a:bodyPr>
          <a:lstStyle/>
          <a:p>
            <a:pPr algn="ctr"/>
            <a:r>
              <a:rPr lang="en-US" sz="1200" dirty="0">
                <a:solidFill>
                  <a:schemeClr val="bg1"/>
                </a:solidFill>
              </a:rPr>
              <a:t>Development</a:t>
            </a:r>
          </a:p>
        </p:txBody>
      </p:sp>
      <p:sp>
        <p:nvSpPr>
          <p:cNvPr id="31" name="TextBox 30">
            <a:extLst>
              <a:ext uri="{FF2B5EF4-FFF2-40B4-BE49-F238E27FC236}">
                <a16:creationId xmlns:a16="http://schemas.microsoft.com/office/drawing/2014/main" id="{C631228B-8E63-DF49-4A16-DDEE68775CC8}"/>
              </a:ext>
            </a:extLst>
          </p:cNvPr>
          <p:cNvSpPr txBox="1"/>
          <p:nvPr/>
        </p:nvSpPr>
        <p:spPr>
          <a:xfrm>
            <a:off x="3159859" y="2773680"/>
            <a:ext cx="2388406" cy="276999"/>
          </a:xfrm>
          <a:prstGeom prst="rect">
            <a:avLst/>
          </a:prstGeom>
          <a:solidFill>
            <a:schemeClr val="tx1"/>
          </a:solidFill>
        </p:spPr>
        <p:txBody>
          <a:bodyPr wrap="square" rtlCol="0">
            <a:spAutoFit/>
          </a:bodyPr>
          <a:lstStyle/>
          <a:p>
            <a:pPr algn="ctr"/>
            <a:r>
              <a:rPr lang="en-US" sz="1200" dirty="0">
                <a:solidFill>
                  <a:schemeClr val="bg1"/>
                </a:solidFill>
              </a:rPr>
              <a:t>Continuous Integration/Delivery</a:t>
            </a:r>
          </a:p>
        </p:txBody>
      </p:sp>
      <p:cxnSp>
        <p:nvCxnSpPr>
          <p:cNvPr id="33" name="Straight Arrow Connector 32">
            <a:extLst>
              <a:ext uri="{FF2B5EF4-FFF2-40B4-BE49-F238E27FC236}">
                <a16:creationId xmlns:a16="http://schemas.microsoft.com/office/drawing/2014/main" id="{66899D16-6514-60DC-9ED5-6BBF07E7447C}"/>
              </a:ext>
            </a:extLst>
          </p:cNvPr>
          <p:cNvCxnSpPr>
            <a:cxnSpLocks/>
          </p:cNvCxnSpPr>
          <p:nvPr/>
        </p:nvCxnSpPr>
        <p:spPr>
          <a:xfrm>
            <a:off x="2550105" y="2912179"/>
            <a:ext cx="609753"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94BE5324-0CB4-AD25-3F46-408F344C36F4}"/>
              </a:ext>
            </a:extLst>
          </p:cNvPr>
          <p:cNvCxnSpPr>
            <a:cxnSpLocks/>
          </p:cNvCxnSpPr>
          <p:nvPr/>
        </p:nvCxnSpPr>
        <p:spPr>
          <a:xfrm>
            <a:off x="5582474" y="2912179"/>
            <a:ext cx="609753"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1AC1E793-3458-C09A-D021-F0DDAEF05DA5}"/>
              </a:ext>
            </a:extLst>
          </p:cNvPr>
          <p:cNvSpPr txBox="1"/>
          <p:nvPr/>
        </p:nvSpPr>
        <p:spPr>
          <a:xfrm>
            <a:off x="7085519" y="3556079"/>
            <a:ext cx="917239" cy="276999"/>
          </a:xfrm>
          <a:prstGeom prst="rect">
            <a:avLst/>
          </a:prstGeom>
          <a:noFill/>
        </p:spPr>
        <p:txBody>
          <a:bodyPr wrap="none" rtlCol="0">
            <a:spAutoFit/>
          </a:bodyPr>
          <a:lstStyle/>
          <a:p>
            <a:pPr algn="ctr"/>
            <a:r>
              <a:rPr lang="en-US" sz="1200" dirty="0">
                <a:solidFill>
                  <a:schemeClr val="bg1"/>
                </a:solidFill>
              </a:rPr>
              <a:t>Production</a:t>
            </a:r>
          </a:p>
        </p:txBody>
      </p:sp>
      <p:sp>
        <p:nvSpPr>
          <p:cNvPr id="37" name="TextBox 36">
            <a:extLst>
              <a:ext uri="{FF2B5EF4-FFF2-40B4-BE49-F238E27FC236}">
                <a16:creationId xmlns:a16="http://schemas.microsoft.com/office/drawing/2014/main" id="{18A5D1D4-51FF-7620-FE79-262B6CD57203}"/>
              </a:ext>
            </a:extLst>
          </p:cNvPr>
          <p:cNvSpPr txBox="1"/>
          <p:nvPr/>
        </p:nvSpPr>
        <p:spPr>
          <a:xfrm>
            <a:off x="2154887" y="3551433"/>
            <a:ext cx="767567" cy="405364"/>
          </a:xfrm>
          <a:prstGeom prst="rect">
            <a:avLst/>
          </a:prstGeom>
          <a:noFill/>
        </p:spPr>
        <p:txBody>
          <a:bodyPr wrap="none" rtlCol="0">
            <a:spAutoFit/>
          </a:bodyPr>
          <a:lstStyle/>
          <a:p>
            <a:pPr algn="ctr"/>
            <a:r>
              <a:rPr lang="en-US" sz="1200" dirty="0">
                <a:solidFill>
                  <a:schemeClr val="bg1"/>
                </a:solidFill>
              </a:rPr>
              <a:t>Build</a:t>
            </a:r>
          </a:p>
        </p:txBody>
      </p:sp>
      <p:pic>
        <p:nvPicPr>
          <p:cNvPr id="39" name="Graphic 38">
            <a:extLst>
              <a:ext uri="{FF2B5EF4-FFF2-40B4-BE49-F238E27FC236}">
                <a16:creationId xmlns:a16="http://schemas.microsoft.com/office/drawing/2014/main" id="{4922A7CE-CAC2-3BA7-1DE7-274DAE8C33B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424370" y="3308876"/>
            <a:ext cx="228600" cy="228600"/>
          </a:xfrm>
          <a:prstGeom prst="rect">
            <a:avLst/>
          </a:prstGeom>
        </p:spPr>
      </p:pic>
      <p:pic>
        <p:nvPicPr>
          <p:cNvPr id="41" name="Graphic 40">
            <a:extLst>
              <a:ext uri="{FF2B5EF4-FFF2-40B4-BE49-F238E27FC236}">
                <a16:creationId xmlns:a16="http://schemas.microsoft.com/office/drawing/2014/main" id="{2DCDD862-CAA8-7F6C-8840-D76441A98CD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109671" y="3470075"/>
            <a:ext cx="570167" cy="237570"/>
          </a:xfrm>
          <a:prstGeom prst="rect">
            <a:avLst/>
          </a:prstGeom>
        </p:spPr>
      </p:pic>
      <p:grpSp>
        <p:nvGrpSpPr>
          <p:cNvPr id="51" name="Group 50">
            <a:extLst>
              <a:ext uri="{FF2B5EF4-FFF2-40B4-BE49-F238E27FC236}">
                <a16:creationId xmlns:a16="http://schemas.microsoft.com/office/drawing/2014/main" id="{12D9887E-D215-9903-2AC7-8981A32BFDDB}"/>
              </a:ext>
            </a:extLst>
          </p:cNvPr>
          <p:cNvGrpSpPr/>
          <p:nvPr/>
        </p:nvGrpSpPr>
        <p:grpSpPr>
          <a:xfrm>
            <a:off x="3824509" y="3401381"/>
            <a:ext cx="818576" cy="818576"/>
            <a:chOff x="4345777" y="3953034"/>
            <a:chExt cx="818576" cy="818576"/>
          </a:xfrm>
        </p:grpSpPr>
        <p:sp>
          <p:nvSpPr>
            <p:cNvPr id="50" name="Oval 49">
              <a:extLst>
                <a:ext uri="{FF2B5EF4-FFF2-40B4-BE49-F238E27FC236}">
                  <a16:creationId xmlns:a16="http://schemas.microsoft.com/office/drawing/2014/main" id="{013D1120-40B6-CF70-7770-EF4ECCE2EA93}"/>
                </a:ext>
              </a:extLst>
            </p:cNvPr>
            <p:cNvSpPr/>
            <p:nvPr/>
          </p:nvSpPr>
          <p:spPr>
            <a:xfrm>
              <a:off x="4345777" y="3953034"/>
              <a:ext cx="818576" cy="818576"/>
            </a:xfrm>
            <a:prstGeom prst="ellipse">
              <a:avLst/>
            </a:prstGeom>
            <a:solidFill>
              <a:schemeClr val="accent6">
                <a:lumMod val="20000"/>
                <a:lumOff val="80000"/>
                <a:alpha val="2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Graphic 42">
              <a:extLst>
                <a:ext uri="{FF2B5EF4-FFF2-40B4-BE49-F238E27FC236}">
                  <a16:creationId xmlns:a16="http://schemas.microsoft.com/office/drawing/2014/main" id="{578C5AC8-6131-A626-6A1A-FDF06EDE53E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433960" y="4041217"/>
              <a:ext cx="642211" cy="642211"/>
            </a:xfrm>
            <a:prstGeom prst="rect">
              <a:avLst/>
            </a:prstGeom>
          </p:spPr>
        </p:pic>
      </p:grpSp>
      <p:pic>
        <p:nvPicPr>
          <p:cNvPr id="45" name="Graphic 44">
            <a:extLst>
              <a:ext uri="{FF2B5EF4-FFF2-40B4-BE49-F238E27FC236}">
                <a16:creationId xmlns:a16="http://schemas.microsoft.com/office/drawing/2014/main" id="{2D3A81D5-A376-67CF-5CF2-EE6C96CFCD1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977236" y="4003359"/>
            <a:ext cx="365243" cy="365243"/>
          </a:xfrm>
          <a:prstGeom prst="rect">
            <a:avLst/>
          </a:prstGeom>
        </p:spPr>
      </p:pic>
      <p:pic>
        <p:nvPicPr>
          <p:cNvPr id="47" name="Graphic 46">
            <a:extLst>
              <a:ext uri="{FF2B5EF4-FFF2-40B4-BE49-F238E27FC236}">
                <a16:creationId xmlns:a16="http://schemas.microsoft.com/office/drawing/2014/main" id="{7F9F0915-ED26-5D40-8916-203693000BA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11984" y="3957381"/>
            <a:ext cx="228600" cy="228600"/>
          </a:xfrm>
          <a:prstGeom prst="rect">
            <a:avLst/>
          </a:prstGeom>
        </p:spPr>
      </p:pic>
      <p:sp>
        <p:nvSpPr>
          <p:cNvPr id="59" name="Arc 58">
            <a:extLst>
              <a:ext uri="{FF2B5EF4-FFF2-40B4-BE49-F238E27FC236}">
                <a16:creationId xmlns:a16="http://schemas.microsoft.com/office/drawing/2014/main" id="{F5CCB635-EAFE-A23D-A79E-67E5FD556F79}"/>
              </a:ext>
            </a:extLst>
          </p:cNvPr>
          <p:cNvSpPr/>
          <p:nvPr/>
        </p:nvSpPr>
        <p:spPr>
          <a:xfrm rot="2214634">
            <a:off x="3629129" y="3132163"/>
            <a:ext cx="1391870" cy="1401830"/>
          </a:xfrm>
          <a:prstGeom prst="arc">
            <a:avLst>
              <a:gd name="adj1" fmla="val 14045624"/>
              <a:gd name="adj2" fmla="val 3372911"/>
            </a:avLst>
          </a:prstGeom>
          <a:ln w="254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 name="Arc 59">
            <a:extLst>
              <a:ext uri="{FF2B5EF4-FFF2-40B4-BE49-F238E27FC236}">
                <a16:creationId xmlns:a16="http://schemas.microsoft.com/office/drawing/2014/main" id="{7118DA45-649D-9D03-473D-89011F5CEA8B}"/>
              </a:ext>
            </a:extLst>
          </p:cNvPr>
          <p:cNvSpPr/>
          <p:nvPr/>
        </p:nvSpPr>
        <p:spPr>
          <a:xfrm>
            <a:off x="3520550" y="3277838"/>
            <a:ext cx="1248663" cy="1028090"/>
          </a:xfrm>
          <a:prstGeom prst="arc">
            <a:avLst>
              <a:gd name="adj1" fmla="val 13183910"/>
              <a:gd name="adj2" fmla="val 1535275"/>
            </a:avLst>
          </a:prstGeom>
          <a:ln w="254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2" name="Straight Connector 61">
            <a:extLst>
              <a:ext uri="{FF2B5EF4-FFF2-40B4-BE49-F238E27FC236}">
                <a16:creationId xmlns:a16="http://schemas.microsoft.com/office/drawing/2014/main" id="{25AC282C-F5DC-086F-B0F8-AF70138BC9F9}"/>
              </a:ext>
            </a:extLst>
          </p:cNvPr>
          <p:cNvCxnSpPr>
            <a:cxnSpLocks/>
          </p:cNvCxnSpPr>
          <p:nvPr/>
        </p:nvCxnSpPr>
        <p:spPr>
          <a:xfrm flipH="1" flipV="1">
            <a:off x="1226284" y="4531176"/>
            <a:ext cx="3060646" cy="2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96" name="Straight Arrow Connector 4095">
            <a:extLst>
              <a:ext uri="{FF2B5EF4-FFF2-40B4-BE49-F238E27FC236}">
                <a16:creationId xmlns:a16="http://schemas.microsoft.com/office/drawing/2014/main" id="{6A8CB0D9-45E7-51A4-1843-2A9B3C10125D}"/>
              </a:ext>
            </a:extLst>
          </p:cNvPr>
          <p:cNvCxnSpPr/>
          <p:nvPr/>
        </p:nvCxnSpPr>
        <p:spPr>
          <a:xfrm flipV="1">
            <a:off x="1226284" y="4214535"/>
            <a:ext cx="0" cy="316641"/>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 name="Title 13">
            <a:extLst>
              <a:ext uri="{FF2B5EF4-FFF2-40B4-BE49-F238E27FC236}">
                <a16:creationId xmlns:a16="http://schemas.microsoft.com/office/drawing/2014/main" id="{038EE244-4B82-F3B4-63AA-9E21DEBEF248}"/>
              </a:ext>
            </a:extLst>
          </p:cNvPr>
          <p:cNvSpPr txBox="1">
            <a:spLocks/>
          </p:cNvSpPr>
          <p:nvPr/>
        </p:nvSpPr>
        <p:spPr>
          <a:xfrm>
            <a:off x="319171" y="647845"/>
            <a:ext cx="8520600" cy="5727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1pPr>
            <a:lvl2pPr marR="0" lvl="1"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2pPr>
            <a:lvl3pPr marR="0" lvl="2"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3pPr>
            <a:lvl4pPr marR="0" lvl="3"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4pPr>
            <a:lvl5pPr marR="0" lvl="4"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5pPr>
            <a:lvl6pPr marR="0" lvl="5"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6pPr>
            <a:lvl7pPr marR="0" lvl="6"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7pPr>
            <a:lvl8pPr marR="0" lvl="7"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8pPr>
            <a:lvl9pPr marR="0" lvl="8"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9pPr>
          </a:lstStyle>
          <a:p>
            <a:r>
              <a:rPr lang="en-US" sz="2400" dirty="0">
                <a:solidFill>
                  <a:schemeClr val="accent6"/>
                </a:solidFill>
              </a:rPr>
              <a:t>Infrastructure as Code</a:t>
            </a:r>
            <a:endParaRPr lang="en-US" sz="3600" dirty="0">
              <a:solidFill>
                <a:schemeClr val="accent6"/>
              </a:solidFill>
            </a:endParaRPr>
          </a:p>
        </p:txBody>
      </p:sp>
      <p:sp>
        <p:nvSpPr>
          <p:cNvPr id="4" name="Title 1">
            <a:extLst>
              <a:ext uri="{FF2B5EF4-FFF2-40B4-BE49-F238E27FC236}">
                <a16:creationId xmlns:a16="http://schemas.microsoft.com/office/drawing/2014/main" id="{1126324C-FD8C-F6E1-B2BF-2501FCA6DA36}"/>
              </a:ext>
            </a:extLst>
          </p:cNvPr>
          <p:cNvSpPr txBox="1">
            <a:spLocks/>
          </p:cNvSpPr>
          <p:nvPr/>
        </p:nvSpPr>
        <p:spPr>
          <a:xfrm>
            <a:off x="311700" y="332033"/>
            <a:ext cx="8520600" cy="572700"/>
          </a:xfrm>
          <a:prstGeom prst="rect">
            <a:avLst/>
          </a:prstGeom>
          <a:noFill/>
          <a:ln>
            <a:noFill/>
          </a:ln>
        </p:spPr>
        <p:txBody>
          <a:bodyPr spcFirstLastPara="1" wrap="square" lIns="91425" tIns="91425" rIns="91425" bIns="91425" anchor="t"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1pPr>
            <a:lvl2pPr marR="0" lvl="1"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2pPr>
            <a:lvl3pPr marR="0" lvl="2"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3pPr>
            <a:lvl4pPr marR="0" lvl="3"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4pPr>
            <a:lvl5pPr marR="0" lvl="4"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5pPr>
            <a:lvl6pPr marR="0" lvl="5"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6pPr>
            <a:lvl7pPr marR="0" lvl="6"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7pPr>
            <a:lvl8pPr marR="0" lvl="7"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8pPr>
            <a:lvl9pPr marR="0" lvl="8"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9pPr>
          </a:lstStyle>
          <a:p>
            <a:r>
              <a:rPr lang="en-US" sz="1400" b="1" dirty="0">
                <a:solidFill>
                  <a:schemeClr val="accent3"/>
                </a:solidFill>
              </a:rPr>
              <a:t>Our</a:t>
            </a:r>
            <a:r>
              <a:rPr lang="en-US" sz="1200" b="1" dirty="0">
                <a:solidFill>
                  <a:schemeClr val="accent3"/>
                </a:solidFill>
              </a:rPr>
              <a:t> Attempts to Solve This Problem</a:t>
            </a:r>
          </a:p>
        </p:txBody>
      </p:sp>
    </p:spTree>
    <p:extLst>
      <p:ext uri="{BB962C8B-B14F-4D97-AF65-F5344CB8AC3E}">
        <p14:creationId xmlns:p14="http://schemas.microsoft.com/office/powerpoint/2010/main" val="1385849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308475"/>
            <a:ext cx="8520600" cy="572700"/>
          </a:xfrm>
        </p:spPr>
        <p:txBody>
          <a:bodyPr>
            <a:normAutofit fontScale="90000"/>
          </a:bodyPr>
          <a:lstStyle/>
          <a:p>
            <a:r>
              <a:rPr sz="2800" b="1" dirty="0">
                <a:solidFill>
                  <a:srgbClr val="FFFF00"/>
                </a:solidFill>
                <a:latin typeface="Space Mono"/>
              </a:rPr>
              <a:t>Why These Approaches </a:t>
            </a:r>
            <a:r>
              <a:rPr lang="en-US" sz="2800" b="1" dirty="0">
                <a:solidFill>
                  <a:srgbClr val="FFFF00"/>
                </a:solidFill>
                <a:latin typeface="Space Mono"/>
              </a:rPr>
              <a:t>Have </a:t>
            </a:r>
            <a:r>
              <a:rPr sz="2800" b="1" dirty="0">
                <a:solidFill>
                  <a:srgbClr val="FFFF00"/>
                </a:solidFill>
                <a:latin typeface="Space Mono"/>
              </a:rPr>
              <a:t>Stall</a:t>
            </a:r>
            <a:r>
              <a:rPr lang="en-US" sz="2800" b="1" dirty="0">
                <a:solidFill>
                  <a:srgbClr val="FFFF00"/>
                </a:solidFill>
                <a:latin typeface="Space Mono"/>
              </a:rPr>
              <a:t>ed</a:t>
            </a:r>
            <a:endParaRPr sz="2800" b="1" dirty="0">
              <a:solidFill>
                <a:srgbClr val="FFFF00"/>
              </a:solidFill>
              <a:latin typeface="Space Mono"/>
            </a:endParaRPr>
          </a:p>
        </p:txBody>
      </p:sp>
      <p:sp>
        <p:nvSpPr>
          <p:cNvPr id="3" name="Text Placeholder 2"/>
          <p:cNvSpPr>
            <a:spLocks noGrp="1"/>
          </p:cNvSpPr>
          <p:nvPr>
            <p:ph type="body" idx="1"/>
          </p:nvPr>
        </p:nvSpPr>
        <p:spPr>
          <a:xfrm>
            <a:off x="226508" y="1123962"/>
            <a:ext cx="7947251" cy="3416400"/>
          </a:xfrm>
        </p:spPr>
        <p:txBody>
          <a:bodyPr>
            <a:normAutofit fontScale="92500" lnSpcReduction="20000"/>
          </a:bodyPr>
          <a:lstStyle/>
          <a:p>
            <a:pPr>
              <a:spcAft>
                <a:spcPts val="800"/>
              </a:spcAft>
            </a:pPr>
            <a:r>
              <a:rPr sz="1500" dirty="0">
                <a:solidFill>
                  <a:srgbClr val="FFFFFF"/>
                </a:solidFill>
                <a:latin typeface="Space Mono"/>
              </a:rPr>
              <a:t>Every attempt to provide an abstraction and codify</a:t>
            </a:r>
            <a:r>
              <a:rPr lang="en-US" sz="1500" dirty="0">
                <a:solidFill>
                  <a:srgbClr val="FFFFFF"/>
                </a:solidFill>
                <a:latin typeface="Space Mono"/>
              </a:rPr>
              <a:t> our infrastructure </a:t>
            </a:r>
            <a:r>
              <a:rPr sz="1500" dirty="0">
                <a:solidFill>
                  <a:srgbClr val="FFFFFF"/>
                </a:solidFill>
                <a:latin typeface="Space Mono"/>
              </a:rPr>
              <a:t>has been disrupted by the next wave of </a:t>
            </a:r>
            <a:r>
              <a:rPr lang="en-US" sz="1500" dirty="0">
                <a:solidFill>
                  <a:srgbClr val="FFFFFF"/>
                </a:solidFill>
                <a:latin typeface="Space Mono"/>
              </a:rPr>
              <a:t>technology</a:t>
            </a:r>
            <a:endParaRPr sz="1500" dirty="0">
              <a:solidFill>
                <a:srgbClr val="FFFFFF"/>
              </a:solidFill>
              <a:latin typeface="Space Mono"/>
            </a:endParaRPr>
          </a:p>
          <a:p>
            <a:pPr>
              <a:spcAft>
                <a:spcPts val="800"/>
              </a:spcAft>
            </a:pPr>
            <a:endParaRPr sz="1400" dirty="0">
              <a:solidFill>
                <a:srgbClr val="FFFFFF"/>
              </a:solidFill>
              <a:latin typeface="Space Mono"/>
            </a:endParaRPr>
          </a:p>
          <a:p>
            <a:pPr>
              <a:spcAft>
                <a:spcPts val="800"/>
              </a:spcAft>
            </a:pPr>
            <a:r>
              <a:rPr sz="1500" dirty="0">
                <a:solidFill>
                  <a:srgbClr val="FFFFFF"/>
                </a:solidFill>
                <a:latin typeface="Space Mono"/>
              </a:rPr>
              <a:t>Vendors – Network, Application, Cloud &amp; SaaS – are attempting to differentiate. </a:t>
            </a:r>
            <a:r>
              <a:rPr lang="en-US" sz="1500" dirty="0">
                <a:solidFill>
                  <a:srgbClr val="FFFFFF"/>
                </a:solidFill>
                <a:latin typeface="Space Mono"/>
              </a:rPr>
              <a:t>They fights abstractions</a:t>
            </a:r>
            <a:r>
              <a:rPr sz="1500" dirty="0">
                <a:solidFill>
                  <a:srgbClr val="FFFFFF"/>
                </a:solidFill>
                <a:latin typeface="Space Mono"/>
              </a:rPr>
              <a:t>.</a:t>
            </a:r>
          </a:p>
          <a:p>
            <a:pPr>
              <a:spcAft>
                <a:spcPts val="800"/>
              </a:spcAft>
            </a:pPr>
            <a:endParaRPr sz="1400" dirty="0">
              <a:solidFill>
                <a:srgbClr val="FFFFFF"/>
              </a:solidFill>
              <a:latin typeface="Space Mono"/>
            </a:endParaRPr>
          </a:p>
          <a:p>
            <a:pPr>
              <a:spcAft>
                <a:spcPts val="800"/>
              </a:spcAft>
            </a:pPr>
            <a:r>
              <a:rPr sz="1500" dirty="0">
                <a:solidFill>
                  <a:srgbClr val="FFFFFF"/>
                </a:solidFill>
                <a:latin typeface="Space Mono"/>
              </a:rPr>
              <a:t>We have used DSLs and programming languages to capture our knowledge in code.</a:t>
            </a:r>
          </a:p>
          <a:p>
            <a:pPr>
              <a:spcAft>
                <a:spcPts val="800"/>
              </a:spcAft>
            </a:pPr>
            <a:endParaRPr sz="1400" dirty="0">
              <a:solidFill>
                <a:srgbClr val="FFFFFF"/>
              </a:solidFill>
              <a:latin typeface="Space Mono"/>
            </a:endParaRPr>
          </a:p>
          <a:p>
            <a:pPr>
              <a:spcAft>
                <a:spcPts val="800"/>
              </a:spcAft>
            </a:pPr>
            <a:r>
              <a:rPr sz="1500" dirty="0">
                <a:solidFill>
                  <a:srgbClr val="FFFFFF"/>
                </a:solidFill>
                <a:latin typeface="Space Mono"/>
              </a:rPr>
              <a:t>We have attempted to train network engineers to be developers – typically focused on syntax and libraries rather than software engineering.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6267" y="247384"/>
            <a:ext cx="7194331" cy="1072533"/>
          </a:xfrm>
        </p:spPr>
        <p:txBody>
          <a:bodyPr/>
          <a:lstStyle/>
          <a:p>
            <a:r>
              <a:rPr sz="2400" b="1" dirty="0">
                <a:solidFill>
                  <a:srgbClr val="FFFF00"/>
                </a:solidFill>
                <a:latin typeface="Space Mono"/>
              </a:rPr>
              <a:t>The best thing about</a:t>
            </a:r>
            <a:r>
              <a:rPr lang="en-US" sz="2400" b="1" dirty="0">
                <a:solidFill>
                  <a:srgbClr val="FFFF00"/>
                </a:solidFill>
                <a:latin typeface="Space Mono"/>
              </a:rPr>
              <a:t> </a:t>
            </a:r>
            <a:r>
              <a:rPr sz="2400" b="1" dirty="0">
                <a:solidFill>
                  <a:srgbClr val="FFFF00"/>
                </a:solidFill>
                <a:latin typeface="Space Mono"/>
              </a:rPr>
              <a:t>determinism is it</a:t>
            </a:r>
            <a:r>
              <a:rPr lang="en-US" sz="2400" b="1" dirty="0">
                <a:solidFill>
                  <a:srgbClr val="FFFF00"/>
                </a:solidFill>
                <a:latin typeface="Space Mono"/>
              </a:rPr>
              <a:t>s </a:t>
            </a:r>
            <a:r>
              <a:rPr sz="2400" b="1" dirty="0">
                <a:solidFill>
                  <a:srgbClr val="FFFF00"/>
                </a:solidFill>
                <a:latin typeface="Space Mono"/>
              </a:rPr>
              <a:t>deterministic.</a:t>
            </a:r>
          </a:p>
        </p:txBody>
      </p:sp>
      <p:sp>
        <p:nvSpPr>
          <p:cNvPr id="6" name="Oval 5">
            <a:extLst>
              <a:ext uri="{FF2B5EF4-FFF2-40B4-BE49-F238E27FC236}">
                <a16:creationId xmlns:a16="http://schemas.microsoft.com/office/drawing/2014/main" id="{5DC0C1BF-3E53-D574-53CF-9570A01B6C06}"/>
              </a:ext>
            </a:extLst>
          </p:cNvPr>
          <p:cNvSpPr/>
          <p:nvPr/>
        </p:nvSpPr>
        <p:spPr>
          <a:xfrm>
            <a:off x="650255" y="2477543"/>
            <a:ext cx="192024"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63F061E7-21F6-6E8D-10C5-64159BF07671}"/>
              </a:ext>
            </a:extLst>
          </p:cNvPr>
          <p:cNvSpPr/>
          <p:nvPr/>
        </p:nvSpPr>
        <p:spPr>
          <a:xfrm>
            <a:off x="2164409" y="2477543"/>
            <a:ext cx="192024"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58AEBCB0-B459-0169-03A6-BB954740000B}"/>
              </a:ext>
            </a:extLst>
          </p:cNvPr>
          <p:cNvSpPr/>
          <p:nvPr/>
        </p:nvSpPr>
        <p:spPr>
          <a:xfrm>
            <a:off x="3678563" y="2477543"/>
            <a:ext cx="192024"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90B04233-3E23-E585-62E3-70B908DEA5FD}"/>
              </a:ext>
            </a:extLst>
          </p:cNvPr>
          <p:cNvSpPr/>
          <p:nvPr/>
        </p:nvSpPr>
        <p:spPr>
          <a:xfrm>
            <a:off x="5192717" y="2477543"/>
            <a:ext cx="192024"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368C6C44-3F22-9B2C-7B1F-C49C25CA8B3F}"/>
              </a:ext>
            </a:extLst>
          </p:cNvPr>
          <p:cNvSpPr/>
          <p:nvPr/>
        </p:nvSpPr>
        <p:spPr>
          <a:xfrm>
            <a:off x="6706871" y="2477543"/>
            <a:ext cx="192024"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77E2A9D1-7A69-8A3D-72E1-A5C4ACE68D19}"/>
              </a:ext>
            </a:extLst>
          </p:cNvPr>
          <p:cNvCxnSpPr>
            <a:stCxn id="6" idx="6"/>
            <a:endCxn id="7" idx="2"/>
          </p:cNvCxnSpPr>
          <p:nvPr/>
        </p:nvCxnSpPr>
        <p:spPr>
          <a:xfrm>
            <a:off x="842279" y="2571750"/>
            <a:ext cx="1322130" cy="0"/>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C6F6BD68-F257-B331-25AA-A2A352F0F728}"/>
              </a:ext>
            </a:extLst>
          </p:cNvPr>
          <p:cNvCxnSpPr>
            <a:cxnSpLocks/>
            <a:stCxn id="7" idx="6"/>
            <a:endCxn id="9" idx="2"/>
          </p:cNvCxnSpPr>
          <p:nvPr/>
        </p:nvCxnSpPr>
        <p:spPr>
          <a:xfrm>
            <a:off x="2356433" y="2571750"/>
            <a:ext cx="1322130" cy="0"/>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DC73ED7-7353-A3A5-E2BD-5BC653AE3474}"/>
              </a:ext>
            </a:extLst>
          </p:cNvPr>
          <p:cNvCxnSpPr>
            <a:cxnSpLocks/>
            <a:stCxn id="9" idx="6"/>
            <a:endCxn id="10" idx="2"/>
          </p:cNvCxnSpPr>
          <p:nvPr/>
        </p:nvCxnSpPr>
        <p:spPr>
          <a:xfrm>
            <a:off x="3870587" y="2571750"/>
            <a:ext cx="1322130" cy="0"/>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25772928-BD15-5D44-E467-97FEED2F47A9}"/>
              </a:ext>
            </a:extLst>
          </p:cNvPr>
          <p:cNvCxnSpPr>
            <a:cxnSpLocks/>
            <a:stCxn id="10" idx="6"/>
            <a:endCxn id="11" idx="2"/>
          </p:cNvCxnSpPr>
          <p:nvPr/>
        </p:nvCxnSpPr>
        <p:spPr>
          <a:xfrm>
            <a:off x="5384741" y="2571750"/>
            <a:ext cx="1322130" cy="0"/>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ADA04A56-2D5F-60B4-0B7B-0855E533210C}"/>
              </a:ext>
            </a:extLst>
          </p:cNvPr>
          <p:cNvSpPr txBox="1"/>
          <p:nvPr/>
        </p:nvSpPr>
        <p:spPr>
          <a:xfrm>
            <a:off x="180536" y="2762284"/>
            <a:ext cx="1131462" cy="276999"/>
          </a:xfrm>
          <a:prstGeom prst="rect">
            <a:avLst/>
          </a:prstGeom>
          <a:noFill/>
        </p:spPr>
        <p:txBody>
          <a:bodyPr wrap="square" rtlCol="0">
            <a:spAutoFit/>
          </a:bodyPr>
          <a:lstStyle/>
          <a:p>
            <a:pPr algn="ctr"/>
            <a:r>
              <a:rPr lang="en-US" sz="1200" dirty="0">
                <a:solidFill>
                  <a:schemeClr val="bg1"/>
                </a:solidFill>
              </a:rPr>
              <a:t>Pre-Check</a:t>
            </a:r>
          </a:p>
        </p:txBody>
      </p:sp>
      <p:sp>
        <p:nvSpPr>
          <p:cNvPr id="21" name="TextBox 20">
            <a:extLst>
              <a:ext uri="{FF2B5EF4-FFF2-40B4-BE49-F238E27FC236}">
                <a16:creationId xmlns:a16="http://schemas.microsoft.com/office/drawing/2014/main" id="{60D7EDC4-2890-51EB-4740-3DC3110306D3}"/>
              </a:ext>
            </a:extLst>
          </p:cNvPr>
          <p:cNvSpPr txBox="1"/>
          <p:nvPr/>
        </p:nvSpPr>
        <p:spPr>
          <a:xfrm>
            <a:off x="1699649" y="2762284"/>
            <a:ext cx="1131462" cy="276999"/>
          </a:xfrm>
          <a:prstGeom prst="rect">
            <a:avLst/>
          </a:prstGeom>
          <a:noFill/>
        </p:spPr>
        <p:txBody>
          <a:bodyPr wrap="square" rtlCol="0">
            <a:spAutoFit/>
          </a:bodyPr>
          <a:lstStyle/>
          <a:p>
            <a:pPr algn="ctr"/>
            <a:r>
              <a:rPr lang="en-US" sz="1200" dirty="0">
                <a:solidFill>
                  <a:schemeClr val="bg1"/>
                </a:solidFill>
              </a:rPr>
              <a:t>Get Data</a:t>
            </a:r>
          </a:p>
        </p:txBody>
      </p:sp>
      <p:sp>
        <p:nvSpPr>
          <p:cNvPr id="22" name="TextBox 21">
            <a:extLst>
              <a:ext uri="{FF2B5EF4-FFF2-40B4-BE49-F238E27FC236}">
                <a16:creationId xmlns:a16="http://schemas.microsoft.com/office/drawing/2014/main" id="{A32D9D8C-B240-0D28-28C6-AA49DD3EA1EB}"/>
              </a:ext>
            </a:extLst>
          </p:cNvPr>
          <p:cNvSpPr txBox="1"/>
          <p:nvPr/>
        </p:nvSpPr>
        <p:spPr>
          <a:xfrm>
            <a:off x="2991591" y="2762284"/>
            <a:ext cx="1565968" cy="276999"/>
          </a:xfrm>
          <a:prstGeom prst="rect">
            <a:avLst/>
          </a:prstGeom>
          <a:noFill/>
        </p:spPr>
        <p:txBody>
          <a:bodyPr wrap="square" rtlCol="0">
            <a:spAutoFit/>
          </a:bodyPr>
          <a:lstStyle/>
          <a:p>
            <a:pPr algn="ctr"/>
            <a:r>
              <a:rPr lang="en-US" sz="1200" dirty="0">
                <a:solidFill>
                  <a:schemeClr val="bg1"/>
                </a:solidFill>
              </a:rPr>
              <a:t>Generate Config</a:t>
            </a:r>
          </a:p>
        </p:txBody>
      </p:sp>
      <p:sp>
        <p:nvSpPr>
          <p:cNvPr id="23" name="TextBox 22">
            <a:extLst>
              <a:ext uri="{FF2B5EF4-FFF2-40B4-BE49-F238E27FC236}">
                <a16:creationId xmlns:a16="http://schemas.microsoft.com/office/drawing/2014/main" id="{DCBAD0E5-37C4-425C-3B63-E4921F0FE865}"/>
              </a:ext>
            </a:extLst>
          </p:cNvPr>
          <p:cNvSpPr txBox="1"/>
          <p:nvPr/>
        </p:nvSpPr>
        <p:spPr>
          <a:xfrm>
            <a:off x="4572815" y="2762284"/>
            <a:ext cx="1431828" cy="276999"/>
          </a:xfrm>
          <a:prstGeom prst="rect">
            <a:avLst/>
          </a:prstGeom>
          <a:noFill/>
        </p:spPr>
        <p:txBody>
          <a:bodyPr wrap="square" rtlCol="0">
            <a:spAutoFit/>
          </a:bodyPr>
          <a:lstStyle/>
          <a:p>
            <a:pPr algn="ctr"/>
            <a:r>
              <a:rPr lang="en-US" sz="1200" dirty="0">
                <a:solidFill>
                  <a:schemeClr val="bg1"/>
                </a:solidFill>
              </a:rPr>
              <a:t>Push Config</a:t>
            </a:r>
          </a:p>
        </p:txBody>
      </p:sp>
      <p:sp>
        <p:nvSpPr>
          <p:cNvPr id="24" name="TextBox 23">
            <a:extLst>
              <a:ext uri="{FF2B5EF4-FFF2-40B4-BE49-F238E27FC236}">
                <a16:creationId xmlns:a16="http://schemas.microsoft.com/office/drawing/2014/main" id="{FA264D95-A5D7-4FC9-C36A-F00967BDCA14}"/>
              </a:ext>
            </a:extLst>
          </p:cNvPr>
          <p:cNvSpPr txBox="1"/>
          <p:nvPr/>
        </p:nvSpPr>
        <p:spPr>
          <a:xfrm>
            <a:off x="6133402" y="2762284"/>
            <a:ext cx="1338961" cy="276999"/>
          </a:xfrm>
          <a:prstGeom prst="rect">
            <a:avLst/>
          </a:prstGeom>
          <a:noFill/>
        </p:spPr>
        <p:txBody>
          <a:bodyPr wrap="square" rtlCol="0">
            <a:spAutoFit/>
          </a:bodyPr>
          <a:lstStyle/>
          <a:p>
            <a:pPr algn="ctr"/>
            <a:r>
              <a:rPr lang="en-US" sz="1200" dirty="0">
                <a:solidFill>
                  <a:schemeClr val="bg1"/>
                </a:solidFill>
              </a:rPr>
              <a:t>Post-Check</a:t>
            </a:r>
          </a:p>
        </p:txBody>
      </p:sp>
      <p:sp>
        <p:nvSpPr>
          <p:cNvPr id="25" name="Oval 24">
            <a:extLst>
              <a:ext uri="{FF2B5EF4-FFF2-40B4-BE49-F238E27FC236}">
                <a16:creationId xmlns:a16="http://schemas.microsoft.com/office/drawing/2014/main" id="{3D22264F-4ECE-8C9F-40B3-B8220F6D767C}"/>
              </a:ext>
            </a:extLst>
          </p:cNvPr>
          <p:cNvSpPr/>
          <p:nvPr/>
        </p:nvSpPr>
        <p:spPr>
          <a:xfrm>
            <a:off x="8221024" y="2477543"/>
            <a:ext cx="192024"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Arrow Connector 25">
            <a:extLst>
              <a:ext uri="{FF2B5EF4-FFF2-40B4-BE49-F238E27FC236}">
                <a16:creationId xmlns:a16="http://schemas.microsoft.com/office/drawing/2014/main" id="{06C10E5E-AC6F-27B5-17D5-C60F1D75AE28}"/>
              </a:ext>
            </a:extLst>
          </p:cNvPr>
          <p:cNvCxnSpPr>
            <a:cxnSpLocks/>
            <a:stCxn id="11" idx="6"/>
            <a:endCxn id="25" idx="2"/>
          </p:cNvCxnSpPr>
          <p:nvPr/>
        </p:nvCxnSpPr>
        <p:spPr>
          <a:xfrm>
            <a:off x="6898895" y="2571750"/>
            <a:ext cx="1322129" cy="0"/>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90E6DA2-251E-82DD-A323-6CBDA3FA6F19}"/>
              </a:ext>
            </a:extLst>
          </p:cNvPr>
          <p:cNvSpPr txBox="1"/>
          <p:nvPr/>
        </p:nvSpPr>
        <p:spPr>
          <a:xfrm>
            <a:off x="7844840" y="2762284"/>
            <a:ext cx="944391" cy="276999"/>
          </a:xfrm>
          <a:prstGeom prst="rect">
            <a:avLst/>
          </a:prstGeom>
          <a:noFill/>
        </p:spPr>
        <p:txBody>
          <a:bodyPr wrap="square" rtlCol="0">
            <a:spAutoFit/>
          </a:bodyPr>
          <a:lstStyle/>
          <a:p>
            <a:pPr algn="ctr"/>
            <a:r>
              <a:rPr lang="en-US" sz="1200" dirty="0">
                <a:solidFill>
                  <a:schemeClr val="bg1"/>
                </a:solidFill>
              </a:rPr>
              <a:t>Notify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0FAD0-3207-ED04-6214-4853858FC0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E49B38-49D3-6637-2000-C0CD3E5FE1A9}"/>
              </a:ext>
            </a:extLst>
          </p:cNvPr>
          <p:cNvSpPr>
            <a:spLocks noGrp="1"/>
          </p:cNvSpPr>
          <p:nvPr>
            <p:ph type="title"/>
          </p:nvPr>
        </p:nvSpPr>
        <p:spPr>
          <a:xfrm>
            <a:off x="796753" y="95330"/>
            <a:ext cx="7194331" cy="1072533"/>
          </a:xfrm>
        </p:spPr>
        <p:txBody>
          <a:bodyPr/>
          <a:lstStyle/>
          <a:p>
            <a:r>
              <a:rPr lang="en-US" sz="2400" b="1" dirty="0">
                <a:solidFill>
                  <a:srgbClr val="FFFF00"/>
                </a:solidFill>
                <a:latin typeface="Space Mono"/>
              </a:rPr>
              <a:t>The worst thing about determinism is its deterministic</a:t>
            </a:r>
            <a:endParaRPr sz="2400" b="1" dirty="0">
              <a:solidFill>
                <a:srgbClr val="FFFF00"/>
              </a:solidFill>
              <a:latin typeface="Space Mono"/>
            </a:endParaRPr>
          </a:p>
        </p:txBody>
      </p:sp>
      <p:cxnSp>
        <p:nvCxnSpPr>
          <p:cNvPr id="4" name="Straight Arrow Connector 3">
            <a:extLst>
              <a:ext uri="{FF2B5EF4-FFF2-40B4-BE49-F238E27FC236}">
                <a16:creationId xmlns:a16="http://schemas.microsoft.com/office/drawing/2014/main" id="{C1CE7182-644C-CA1B-46C1-DC1141E196D3}"/>
              </a:ext>
            </a:extLst>
          </p:cNvPr>
          <p:cNvCxnSpPr>
            <a:cxnSpLocks/>
            <a:stCxn id="6" idx="5"/>
            <a:endCxn id="3" idx="2"/>
          </p:cNvCxnSpPr>
          <p:nvPr/>
        </p:nvCxnSpPr>
        <p:spPr>
          <a:xfrm>
            <a:off x="742096" y="2572375"/>
            <a:ext cx="399796" cy="520557"/>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3EAE52E-8450-2955-1050-B0B3E8E9B56C}"/>
              </a:ext>
            </a:extLst>
          </p:cNvPr>
          <p:cNvCxnSpPr>
            <a:cxnSpLocks/>
            <a:stCxn id="3" idx="3"/>
          </p:cNvCxnSpPr>
          <p:nvPr/>
        </p:nvCxnSpPr>
        <p:spPr>
          <a:xfrm flipH="1">
            <a:off x="945655" y="3159546"/>
            <a:ext cx="225358" cy="374915"/>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EFFAB594-8109-0D59-6560-14F03C11A698}"/>
              </a:ext>
            </a:extLst>
          </p:cNvPr>
          <p:cNvCxnSpPr>
            <a:cxnSpLocks/>
            <a:stCxn id="8" idx="6"/>
            <a:endCxn id="29" idx="2"/>
          </p:cNvCxnSpPr>
          <p:nvPr/>
        </p:nvCxnSpPr>
        <p:spPr>
          <a:xfrm>
            <a:off x="956555" y="3589706"/>
            <a:ext cx="849518" cy="188414"/>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8BA7ED46-A7E3-82F3-F1F7-60CA24DFA240}"/>
              </a:ext>
            </a:extLst>
          </p:cNvPr>
          <p:cNvCxnSpPr>
            <a:cxnSpLocks/>
            <a:endCxn id="28" idx="4"/>
          </p:cNvCxnSpPr>
          <p:nvPr/>
        </p:nvCxnSpPr>
        <p:spPr>
          <a:xfrm flipH="1" flipV="1">
            <a:off x="1388071" y="1974051"/>
            <a:ext cx="523031" cy="1709862"/>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CDA54A1E-932D-E07C-E948-5D68CAE01A81}"/>
              </a:ext>
            </a:extLst>
          </p:cNvPr>
          <p:cNvCxnSpPr>
            <a:cxnSpLocks/>
          </p:cNvCxnSpPr>
          <p:nvPr/>
        </p:nvCxnSpPr>
        <p:spPr>
          <a:xfrm flipV="1">
            <a:off x="728283" y="1647796"/>
            <a:ext cx="293867" cy="775369"/>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C85AEC61-9682-A5FC-164B-86FC50C89E8C}"/>
              </a:ext>
            </a:extLst>
          </p:cNvPr>
          <p:cNvCxnSpPr>
            <a:cxnSpLocks/>
            <a:endCxn id="39" idx="1"/>
          </p:cNvCxnSpPr>
          <p:nvPr/>
        </p:nvCxnSpPr>
        <p:spPr>
          <a:xfrm>
            <a:off x="1117790" y="1547405"/>
            <a:ext cx="816830" cy="181881"/>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0B4ADB39-9366-C93D-E78E-1AE28895972D}"/>
              </a:ext>
            </a:extLst>
          </p:cNvPr>
          <p:cNvCxnSpPr>
            <a:cxnSpLocks/>
            <a:stCxn id="28" idx="6"/>
            <a:endCxn id="39" idx="2"/>
          </p:cNvCxnSpPr>
          <p:nvPr/>
        </p:nvCxnSpPr>
        <p:spPr>
          <a:xfrm flipV="1">
            <a:off x="1487497" y="1795900"/>
            <a:ext cx="418002" cy="83944"/>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EC58C2E9-7369-A94C-8689-A1273BA94D0B}"/>
              </a:ext>
            </a:extLst>
          </p:cNvPr>
          <p:cNvCxnSpPr>
            <a:cxnSpLocks/>
            <a:stCxn id="3" idx="7"/>
            <a:endCxn id="28" idx="4"/>
          </p:cNvCxnSpPr>
          <p:nvPr/>
        </p:nvCxnSpPr>
        <p:spPr>
          <a:xfrm flipV="1">
            <a:off x="1311623" y="1974051"/>
            <a:ext cx="76448" cy="1052267"/>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F3252F58-24A6-51F9-CA4F-12D8B408E00C}"/>
              </a:ext>
            </a:extLst>
          </p:cNvPr>
          <p:cNvCxnSpPr>
            <a:cxnSpLocks/>
            <a:stCxn id="39" idx="4"/>
            <a:endCxn id="7" idx="0"/>
          </p:cNvCxnSpPr>
          <p:nvPr/>
        </p:nvCxnSpPr>
        <p:spPr>
          <a:xfrm>
            <a:off x="2004925" y="1890107"/>
            <a:ext cx="99426" cy="521447"/>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E42541D9-AF05-8200-18E6-48780538525E}"/>
              </a:ext>
            </a:extLst>
          </p:cNvPr>
          <p:cNvCxnSpPr>
            <a:cxnSpLocks/>
            <a:stCxn id="29" idx="7"/>
            <a:endCxn id="7" idx="4"/>
          </p:cNvCxnSpPr>
          <p:nvPr/>
        </p:nvCxnSpPr>
        <p:spPr>
          <a:xfrm flipV="1">
            <a:off x="1975804" y="2599968"/>
            <a:ext cx="128547" cy="1111538"/>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421FBB7B-2D56-FE2E-1297-9A57DC78C883}"/>
              </a:ext>
            </a:extLst>
          </p:cNvPr>
          <p:cNvCxnSpPr>
            <a:cxnSpLocks/>
            <a:endCxn id="9" idx="2"/>
          </p:cNvCxnSpPr>
          <p:nvPr/>
        </p:nvCxnSpPr>
        <p:spPr>
          <a:xfrm flipV="1">
            <a:off x="2195870" y="2505761"/>
            <a:ext cx="1321625" cy="1218"/>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B5E9635F-1D70-DF85-48DD-A6F14AA29C4A}"/>
              </a:ext>
            </a:extLst>
          </p:cNvPr>
          <p:cNvCxnSpPr>
            <a:cxnSpLocks/>
            <a:endCxn id="55" idx="3"/>
          </p:cNvCxnSpPr>
          <p:nvPr/>
        </p:nvCxnSpPr>
        <p:spPr>
          <a:xfrm flipV="1">
            <a:off x="2178360" y="2218816"/>
            <a:ext cx="332966" cy="223473"/>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3AEB7CAA-ACAF-255E-4FBB-886AF58DC4FD}"/>
              </a:ext>
            </a:extLst>
          </p:cNvPr>
          <p:cNvCxnSpPr>
            <a:cxnSpLocks/>
            <a:endCxn id="58" idx="3"/>
          </p:cNvCxnSpPr>
          <p:nvPr/>
        </p:nvCxnSpPr>
        <p:spPr>
          <a:xfrm flipV="1">
            <a:off x="2632127" y="1722575"/>
            <a:ext cx="491082" cy="365740"/>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42081865-89C0-3FF3-DF0A-69BBD3F2D81A}"/>
              </a:ext>
            </a:extLst>
          </p:cNvPr>
          <p:cNvCxnSpPr>
            <a:cxnSpLocks/>
            <a:endCxn id="56" idx="1"/>
          </p:cNvCxnSpPr>
          <p:nvPr/>
        </p:nvCxnSpPr>
        <p:spPr>
          <a:xfrm>
            <a:off x="2154723" y="2557699"/>
            <a:ext cx="345628" cy="614080"/>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78887321-8E87-4D84-D12D-56441DF6DBE3}"/>
              </a:ext>
            </a:extLst>
          </p:cNvPr>
          <p:cNvCxnSpPr>
            <a:cxnSpLocks/>
            <a:endCxn id="57" idx="1"/>
          </p:cNvCxnSpPr>
          <p:nvPr/>
        </p:nvCxnSpPr>
        <p:spPr>
          <a:xfrm>
            <a:off x="2670082" y="3247159"/>
            <a:ext cx="531344" cy="127437"/>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AB2A002C-B7CB-872A-6CE4-0CB1E5156196}"/>
              </a:ext>
            </a:extLst>
          </p:cNvPr>
          <p:cNvCxnSpPr>
            <a:cxnSpLocks/>
            <a:endCxn id="59" idx="3"/>
          </p:cNvCxnSpPr>
          <p:nvPr/>
        </p:nvCxnSpPr>
        <p:spPr>
          <a:xfrm flipV="1">
            <a:off x="3371157" y="3212306"/>
            <a:ext cx="695087" cy="190357"/>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2ADEF016-39BB-2F07-2BF8-CAC35F9DF6DA}"/>
              </a:ext>
            </a:extLst>
          </p:cNvPr>
          <p:cNvCxnSpPr>
            <a:cxnSpLocks/>
            <a:endCxn id="61" idx="4"/>
          </p:cNvCxnSpPr>
          <p:nvPr/>
        </p:nvCxnSpPr>
        <p:spPr>
          <a:xfrm flipV="1">
            <a:off x="3708440" y="2020911"/>
            <a:ext cx="276404" cy="478451"/>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040B275D-E318-FD30-71D4-2C157284373D}"/>
              </a:ext>
            </a:extLst>
          </p:cNvPr>
          <p:cNvCxnSpPr>
            <a:cxnSpLocks/>
            <a:endCxn id="61" idx="1"/>
          </p:cNvCxnSpPr>
          <p:nvPr/>
        </p:nvCxnSpPr>
        <p:spPr>
          <a:xfrm>
            <a:off x="3271954" y="1623010"/>
            <a:ext cx="642585" cy="237080"/>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1DDF73A1-2020-2382-332D-08C34E4A4C7E}"/>
              </a:ext>
            </a:extLst>
          </p:cNvPr>
          <p:cNvCxnSpPr>
            <a:cxnSpLocks/>
            <a:endCxn id="9" idx="5"/>
          </p:cNvCxnSpPr>
          <p:nvPr/>
        </p:nvCxnSpPr>
        <p:spPr>
          <a:xfrm flipH="1" flipV="1">
            <a:off x="3687226" y="2572375"/>
            <a:ext cx="485539" cy="499216"/>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16601734-0236-C675-D850-C39219A1EF39}"/>
              </a:ext>
            </a:extLst>
          </p:cNvPr>
          <p:cNvCxnSpPr>
            <a:cxnSpLocks/>
            <a:endCxn id="10" idx="2"/>
          </p:cNvCxnSpPr>
          <p:nvPr/>
        </p:nvCxnSpPr>
        <p:spPr>
          <a:xfrm>
            <a:off x="3687335" y="2502018"/>
            <a:ext cx="1342730" cy="3743"/>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39F66CAF-3A86-38C4-0E68-0689BE6E07C9}"/>
              </a:ext>
            </a:extLst>
          </p:cNvPr>
          <p:cNvCxnSpPr>
            <a:cxnSpLocks/>
            <a:endCxn id="63" idx="1"/>
          </p:cNvCxnSpPr>
          <p:nvPr/>
        </p:nvCxnSpPr>
        <p:spPr>
          <a:xfrm>
            <a:off x="4084270" y="1922961"/>
            <a:ext cx="585391" cy="67048"/>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48E1C56E-7C25-8DB9-9A20-ABC311564D03}"/>
              </a:ext>
            </a:extLst>
          </p:cNvPr>
          <p:cNvCxnSpPr>
            <a:cxnSpLocks/>
            <a:endCxn id="64" idx="2"/>
          </p:cNvCxnSpPr>
          <p:nvPr/>
        </p:nvCxnSpPr>
        <p:spPr>
          <a:xfrm flipV="1">
            <a:off x="4839392" y="1750168"/>
            <a:ext cx="827093" cy="298871"/>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B8299352-25EF-476B-76FA-4D12190EF89B}"/>
              </a:ext>
            </a:extLst>
          </p:cNvPr>
          <p:cNvCxnSpPr>
            <a:cxnSpLocks/>
            <a:stCxn id="63" idx="5"/>
            <a:endCxn id="10" idx="1"/>
          </p:cNvCxnSpPr>
          <p:nvPr/>
        </p:nvCxnSpPr>
        <p:spPr>
          <a:xfrm>
            <a:off x="4810271" y="2123237"/>
            <a:ext cx="248915" cy="315910"/>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CA7055BB-C657-76BE-D6DB-0450A7622BE4}"/>
              </a:ext>
            </a:extLst>
          </p:cNvPr>
          <p:cNvCxnSpPr>
            <a:cxnSpLocks/>
            <a:endCxn id="62" idx="1"/>
          </p:cNvCxnSpPr>
          <p:nvPr/>
        </p:nvCxnSpPr>
        <p:spPr>
          <a:xfrm>
            <a:off x="4206854" y="3181773"/>
            <a:ext cx="240573" cy="557326"/>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15552E55-D7BA-7283-EAB5-CD60065E874F}"/>
              </a:ext>
            </a:extLst>
          </p:cNvPr>
          <p:cNvCxnSpPr>
            <a:cxnSpLocks/>
            <a:endCxn id="65" idx="3"/>
          </p:cNvCxnSpPr>
          <p:nvPr/>
        </p:nvCxnSpPr>
        <p:spPr>
          <a:xfrm flipV="1">
            <a:off x="4606830" y="3429642"/>
            <a:ext cx="551782" cy="323194"/>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63F8F862-D32F-FD6C-3C9A-F6E2D76CB4B2}"/>
              </a:ext>
            </a:extLst>
          </p:cNvPr>
          <p:cNvCxnSpPr>
            <a:cxnSpLocks/>
            <a:endCxn id="65" idx="1"/>
          </p:cNvCxnSpPr>
          <p:nvPr/>
        </p:nvCxnSpPr>
        <p:spPr>
          <a:xfrm>
            <a:off x="4172765" y="3134752"/>
            <a:ext cx="985847" cy="161662"/>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4356B3B8-6CE5-2E0A-8478-854A1D30C5C6}"/>
              </a:ext>
            </a:extLst>
          </p:cNvPr>
          <p:cNvCxnSpPr>
            <a:cxnSpLocks/>
            <a:endCxn id="66" idx="2"/>
          </p:cNvCxnSpPr>
          <p:nvPr/>
        </p:nvCxnSpPr>
        <p:spPr>
          <a:xfrm flipV="1">
            <a:off x="5216000" y="2377212"/>
            <a:ext cx="634134" cy="130349"/>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B47BFCC1-FC58-7D17-E1A5-0CB2A782E455}"/>
              </a:ext>
            </a:extLst>
          </p:cNvPr>
          <p:cNvCxnSpPr>
            <a:cxnSpLocks/>
            <a:endCxn id="11" idx="2"/>
          </p:cNvCxnSpPr>
          <p:nvPr/>
        </p:nvCxnSpPr>
        <p:spPr>
          <a:xfrm>
            <a:off x="6025161" y="2380715"/>
            <a:ext cx="635584" cy="125046"/>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Straight Arrow Connector 115">
            <a:extLst>
              <a:ext uri="{FF2B5EF4-FFF2-40B4-BE49-F238E27FC236}">
                <a16:creationId xmlns:a16="http://schemas.microsoft.com/office/drawing/2014/main" id="{99F5BE6B-EC65-514C-63E3-9E5E9F938628}"/>
              </a:ext>
            </a:extLst>
          </p:cNvPr>
          <p:cNvCxnSpPr>
            <a:cxnSpLocks/>
            <a:endCxn id="66" idx="0"/>
          </p:cNvCxnSpPr>
          <p:nvPr/>
        </p:nvCxnSpPr>
        <p:spPr>
          <a:xfrm>
            <a:off x="5781810" y="1821562"/>
            <a:ext cx="167750" cy="461443"/>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18" name="Straight Arrow Connector 117">
            <a:extLst>
              <a:ext uri="{FF2B5EF4-FFF2-40B4-BE49-F238E27FC236}">
                <a16:creationId xmlns:a16="http://schemas.microsoft.com/office/drawing/2014/main" id="{81070827-4522-550D-1540-3D7E5437EB1E}"/>
              </a:ext>
            </a:extLst>
          </p:cNvPr>
          <p:cNvCxnSpPr>
            <a:cxnSpLocks/>
            <a:endCxn id="69" idx="3"/>
          </p:cNvCxnSpPr>
          <p:nvPr/>
        </p:nvCxnSpPr>
        <p:spPr>
          <a:xfrm flipV="1">
            <a:off x="6025161" y="2145837"/>
            <a:ext cx="562914" cy="189378"/>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20" name="Straight Arrow Connector 119">
            <a:extLst>
              <a:ext uri="{FF2B5EF4-FFF2-40B4-BE49-F238E27FC236}">
                <a16:creationId xmlns:a16="http://schemas.microsoft.com/office/drawing/2014/main" id="{C48911ED-560D-5854-0503-BBFBD4EAD688}"/>
              </a:ext>
            </a:extLst>
          </p:cNvPr>
          <p:cNvCxnSpPr>
            <a:cxnSpLocks/>
            <a:endCxn id="70" idx="2"/>
          </p:cNvCxnSpPr>
          <p:nvPr/>
        </p:nvCxnSpPr>
        <p:spPr>
          <a:xfrm flipV="1">
            <a:off x="6695835" y="1847154"/>
            <a:ext cx="742882" cy="201386"/>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E03D1CD0-7F50-EB61-F565-21D2F97DAFE8}"/>
              </a:ext>
            </a:extLst>
          </p:cNvPr>
          <p:cNvCxnSpPr>
            <a:cxnSpLocks/>
            <a:endCxn id="67" idx="2"/>
          </p:cNvCxnSpPr>
          <p:nvPr/>
        </p:nvCxnSpPr>
        <p:spPr>
          <a:xfrm flipV="1">
            <a:off x="5302084" y="3187139"/>
            <a:ext cx="563253" cy="141718"/>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24" name="Straight Arrow Connector 123">
            <a:extLst>
              <a:ext uri="{FF2B5EF4-FFF2-40B4-BE49-F238E27FC236}">
                <a16:creationId xmlns:a16="http://schemas.microsoft.com/office/drawing/2014/main" id="{A98F22B9-E848-E0FE-2BF8-804C432AA377}"/>
              </a:ext>
            </a:extLst>
          </p:cNvPr>
          <p:cNvCxnSpPr>
            <a:cxnSpLocks/>
            <a:stCxn id="67" idx="7"/>
            <a:endCxn id="11" idx="3"/>
          </p:cNvCxnSpPr>
          <p:nvPr/>
        </p:nvCxnSpPr>
        <p:spPr>
          <a:xfrm flipV="1">
            <a:off x="6035068" y="2572375"/>
            <a:ext cx="654798" cy="548150"/>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27" name="Straight Arrow Connector 126">
            <a:extLst>
              <a:ext uri="{FF2B5EF4-FFF2-40B4-BE49-F238E27FC236}">
                <a16:creationId xmlns:a16="http://schemas.microsoft.com/office/drawing/2014/main" id="{65947B92-3207-58FD-F3A7-A687F26721DE}"/>
              </a:ext>
            </a:extLst>
          </p:cNvPr>
          <p:cNvCxnSpPr>
            <a:cxnSpLocks/>
            <a:endCxn id="68" idx="0"/>
          </p:cNvCxnSpPr>
          <p:nvPr/>
        </p:nvCxnSpPr>
        <p:spPr>
          <a:xfrm>
            <a:off x="6046064" y="3236957"/>
            <a:ext cx="197045" cy="380342"/>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29" name="Straight Arrow Connector 128">
            <a:extLst>
              <a:ext uri="{FF2B5EF4-FFF2-40B4-BE49-F238E27FC236}">
                <a16:creationId xmlns:a16="http://schemas.microsoft.com/office/drawing/2014/main" id="{897A5BD2-B1B5-79C4-28C1-295C824AE16A}"/>
              </a:ext>
            </a:extLst>
          </p:cNvPr>
          <p:cNvCxnSpPr>
            <a:cxnSpLocks/>
            <a:endCxn id="71" idx="3"/>
          </p:cNvCxnSpPr>
          <p:nvPr/>
        </p:nvCxnSpPr>
        <p:spPr>
          <a:xfrm flipV="1">
            <a:off x="6306618" y="3305007"/>
            <a:ext cx="680208" cy="378699"/>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CA11AB9D-5980-F198-3230-13A3714DDC93}"/>
              </a:ext>
            </a:extLst>
          </p:cNvPr>
          <p:cNvCxnSpPr>
            <a:cxnSpLocks/>
            <a:endCxn id="73" idx="2"/>
          </p:cNvCxnSpPr>
          <p:nvPr/>
        </p:nvCxnSpPr>
        <p:spPr>
          <a:xfrm>
            <a:off x="6847453" y="2527918"/>
            <a:ext cx="623903" cy="173723"/>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33" name="Straight Arrow Connector 132">
            <a:extLst>
              <a:ext uri="{FF2B5EF4-FFF2-40B4-BE49-F238E27FC236}">
                <a16:creationId xmlns:a16="http://schemas.microsoft.com/office/drawing/2014/main" id="{44D04769-B7FF-E120-BF05-037102ECE719}"/>
              </a:ext>
            </a:extLst>
          </p:cNvPr>
          <p:cNvCxnSpPr>
            <a:cxnSpLocks/>
            <a:endCxn id="11" idx="4"/>
          </p:cNvCxnSpPr>
          <p:nvPr/>
        </p:nvCxnSpPr>
        <p:spPr>
          <a:xfrm flipH="1" flipV="1">
            <a:off x="6760171" y="2599968"/>
            <a:ext cx="379643" cy="605104"/>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35" name="Straight Arrow Connector 134">
            <a:extLst>
              <a:ext uri="{FF2B5EF4-FFF2-40B4-BE49-F238E27FC236}">
                <a16:creationId xmlns:a16="http://schemas.microsoft.com/office/drawing/2014/main" id="{4A3D6F10-C1EE-A22E-B818-38F158F10204}"/>
              </a:ext>
            </a:extLst>
          </p:cNvPr>
          <p:cNvCxnSpPr>
            <a:cxnSpLocks/>
            <a:endCxn id="72" idx="0"/>
          </p:cNvCxnSpPr>
          <p:nvPr/>
        </p:nvCxnSpPr>
        <p:spPr>
          <a:xfrm>
            <a:off x="7651246" y="2735219"/>
            <a:ext cx="42965" cy="854487"/>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501199F6-2B57-3819-8D97-1A087CF1B841}"/>
              </a:ext>
            </a:extLst>
          </p:cNvPr>
          <p:cNvCxnSpPr>
            <a:cxnSpLocks/>
            <a:endCxn id="25" idx="3"/>
          </p:cNvCxnSpPr>
          <p:nvPr/>
        </p:nvCxnSpPr>
        <p:spPr>
          <a:xfrm flipV="1">
            <a:off x="7767364" y="2572375"/>
            <a:ext cx="501635" cy="1053928"/>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39" name="Straight Arrow Connector 138">
            <a:extLst>
              <a:ext uri="{FF2B5EF4-FFF2-40B4-BE49-F238E27FC236}">
                <a16:creationId xmlns:a16="http://schemas.microsoft.com/office/drawing/2014/main" id="{D39BF7F8-8D18-B3C7-6B54-E3487B62F9E2}"/>
              </a:ext>
            </a:extLst>
          </p:cNvPr>
          <p:cNvCxnSpPr>
            <a:cxnSpLocks/>
            <a:endCxn id="25" idx="1"/>
          </p:cNvCxnSpPr>
          <p:nvPr/>
        </p:nvCxnSpPr>
        <p:spPr>
          <a:xfrm>
            <a:off x="7636745" y="1832497"/>
            <a:ext cx="632254" cy="606650"/>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id="{73F332F6-1E1D-E95C-D391-FED8ED98BF61}"/>
              </a:ext>
            </a:extLst>
          </p:cNvPr>
          <p:cNvCxnSpPr>
            <a:cxnSpLocks/>
            <a:endCxn id="70" idx="3"/>
          </p:cNvCxnSpPr>
          <p:nvPr/>
        </p:nvCxnSpPr>
        <p:spPr>
          <a:xfrm flipV="1">
            <a:off x="6835772" y="1913768"/>
            <a:ext cx="632066" cy="546287"/>
          </a:xfrm>
          <a:prstGeom prst="straightConnector1">
            <a:avLst/>
          </a:prstGeom>
          <a:ln w="158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44" name="Curved Connector 143">
            <a:extLst>
              <a:ext uri="{FF2B5EF4-FFF2-40B4-BE49-F238E27FC236}">
                <a16:creationId xmlns:a16="http://schemas.microsoft.com/office/drawing/2014/main" id="{DD14833D-9173-B060-2CC3-D9782C9B2E3C}"/>
              </a:ext>
            </a:extLst>
          </p:cNvPr>
          <p:cNvCxnSpPr>
            <a:stCxn id="62" idx="2"/>
            <a:endCxn id="62" idx="4"/>
          </p:cNvCxnSpPr>
          <p:nvPr/>
        </p:nvCxnSpPr>
        <p:spPr>
          <a:xfrm rot="10800000" flipH="1" flipV="1">
            <a:off x="4418306" y="3805712"/>
            <a:ext cx="99426" cy="94207"/>
          </a:xfrm>
          <a:prstGeom prst="curvedConnector4">
            <a:avLst>
              <a:gd name="adj1" fmla="val -130877"/>
              <a:gd name="adj2" fmla="val 258038"/>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51" name="Curved Connector 150">
            <a:extLst>
              <a:ext uri="{FF2B5EF4-FFF2-40B4-BE49-F238E27FC236}">
                <a16:creationId xmlns:a16="http://schemas.microsoft.com/office/drawing/2014/main" id="{37078974-B02A-6D20-AF91-CB557198BBF3}"/>
              </a:ext>
            </a:extLst>
          </p:cNvPr>
          <p:cNvCxnSpPr/>
          <p:nvPr/>
        </p:nvCxnSpPr>
        <p:spPr>
          <a:xfrm rot="10800000" flipH="1" flipV="1">
            <a:off x="4636695" y="2053895"/>
            <a:ext cx="99426" cy="94207"/>
          </a:xfrm>
          <a:prstGeom prst="curvedConnector4">
            <a:avLst>
              <a:gd name="adj1" fmla="val -130877"/>
              <a:gd name="adj2" fmla="val 258038"/>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52" name="Curved Connector 151">
            <a:extLst>
              <a:ext uri="{FF2B5EF4-FFF2-40B4-BE49-F238E27FC236}">
                <a16:creationId xmlns:a16="http://schemas.microsoft.com/office/drawing/2014/main" id="{EE959855-0633-7E57-D08D-6F3D424A517F}"/>
              </a:ext>
            </a:extLst>
          </p:cNvPr>
          <p:cNvCxnSpPr/>
          <p:nvPr/>
        </p:nvCxnSpPr>
        <p:spPr>
          <a:xfrm rot="10800000" flipH="1" flipV="1">
            <a:off x="1280754" y="1855934"/>
            <a:ext cx="99426" cy="94207"/>
          </a:xfrm>
          <a:prstGeom prst="curvedConnector4">
            <a:avLst>
              <a:gd name="adj1" fmla="val -130877"/>
              <a:gd name="adj2" fmla="val 258038"/>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53" name="Curved Connector 152">
            <a:extLst>
              <a:ext uri="{FF2B5EF4-FFF2-40B4-BE49-F238E27FC236}">
                <a16:creationId xmlns:a16="http://schemas.microsoft.com/office/drawing/2014/main" id="{D3F9EC00-3378-8500-A8BF-BEA4F2E5F46D}"/>
              </a:ext>
            </a:extLst>
          </p:cNvPr>
          <p:cNvCxnSpPr/>
          <p:nvPr/>
        </p:nvCxnSpPr>
        <p:spPr>
          <a:xfrm rot="10800000" flipH="1" flipV="1">
            <a:off x="2477952" y="3232246"/>
            <a:ext cx="99426" cy="94207"/>
          </a:xfrm>
          <a:prstGeom prst="curvedConnector4">
            <a:avLst>
              <a:gd name="adj1" fmla="val -130877"/>
              <a:gd name="adj2" fmla="val 258038"/>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54" name="Curved Connector 153">
            <a:extLst>
              <a:ext uri="{FF2B5EF4-FFF2-40B4-BE49-F238E27FC236}">
                <a16:creationId xmlns:a16="http://schemas.microsoft.com/office/drawing/2014/main" id="{C8721D4F-0DBC-C77F-DC3D-B9DE107E5694}"/>
              </a:ext>
            </a:extLst>
          </p:cNvPr>
          <p:cNvCxnSpPr/>
          <p:nvPr/>
        </p:nvCxnSpPr>
        <p:spPr>
          <a:xfrm rot="10800000" flipH="1" flipV="1">
            <a:off x="7474159" y="2685493"/>
            <a:ext cx="99426" cy="94207"/>
          </a:xfrm>
          <a:prstGeom prst="curvedConnector4">
            <a:avLst>
              <a:gd name="adj1" fmla="val -130877"/>
              <a:gd name="adj2" fmla="val 258038"/>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55" name="TextBox 154">
            <a:extLst>
              <a:ext uri="{FF2B5EF4-FFF2-40B4-BE49-F238E27FC236}">
                <a16:creationId xmlns:a16="http://schemas.microsoft.com/office/drawing/2014/main" id="{8D9A8BEB-84F6-5433-1FD3-7B176441DBA1}"/>
              </a:ext>
            </a:extLst>
          </p:cNvPr>
          <p:cNvSpPr txBox="1"/>
          <p:nvPr/>
        </p:nvSpPr>
        <p:spPr>
          <a:xfrm>
            <a:off x="291551" y="4368618"/>
            <a:ext cx="8452361" cy="307777"/>
          </a:xfrm>
          <a:prstGeom prst="rect">
            <a:avLst/>
          </a:prstGeom>
          <a:noFill/>
        </p:spPr>
        <p:txBody>
          <a:bodyPr wrap="square" rtlCol="0">
            <a:spAutoFit/>
          </a:bodyPr>
          <a:lstStyle/>
          <a:p>
            <a:pPr algn="ctr"/>
            <a:r>
              <a:rPr lang="en-US" dirty="0">
                <a:solidFill>
                  <a:srgbClr val="FFFF00"/>
                </a:solidFill>
              </a:rPr>
              <a:t>Error conditions, retry logic, device &amp; system availability, data formatting, data correctness, </a:t>
            </a:r>
            <a:r>
              <a:rPr lang="en-US" dirty="0" err="1">
                <a:solidFill>
                  <a:srgbClr val="FFFF00"/>
                </a:solidFill>
              </a:rPr>
              <a:t>etc</a:t>
            </a:r>
            <a:r>
              <a:rPr lang="en-US" dirty="0">
                <a:solidFill>
                  <a:srgbClr val="FFFF00"/>
                </a:solidFill>
              </a:rPr>
              <a:t>, </a:t>
            </a:r>
            <a:r>
              <a:rPr lang="en-US" dirty="0" err="1">
                <a:solidFill>
                  <a:srgbClr val="FFFF00"/>
                </a:solidFill>
              </a:rPr>
              <a:t>etc</a:t>
            </a:r>
            <a:r>
              <a:rPr lang="en-US" dirty="0">
                <a:solidFill>
                  <a:srgbClr val="FFFF00"/>
                </a:solidFill>
              </a:rPr>
              <a:t>, </a:t>
            </a:r>
            <a:r>
              <a:rPr lang="en-US" dirty="0" err="1">
                <a:solidFill>
                  <a:srgbClr val="FFFF00"/>
                </a:solidFill>
              </a:rPr>
              <a:t>etc</a:t>
            </a:r>
            <a:endParaRPr lang="en-US" dirty="0">
              <a:solidFill>
                <a:srgbClr val="FFFF00"/>
              </a:solidFill>
            </a:endParaRPr>
          </a:p>
        </p:txBody>
      </p:sp>
      <p:sp>
        <p:nvSpPr>
          <p:cNvPr id="6" name="Oval 5">
            <a:extLst>
              <a:ext uri="{FF2B5EF4-FFF2-40B4-BE49-F238E27FC236}">
                <a16:creationId xmlns:a16="http://schemas.microsoft.com/office/drawing/2014/main" id="{E369E1F5-9B52-096B-2E36-1F45E468F550}"/>
              </a:ext>
            </a:extLst>
          </p:cNvPr>
          <p:cNvSpPr/>
          <p:nvPr/>
        </p:nvSpPr>
        <p:spPr>
          <a:xfrm>
            <a:off x="572365" y="2411554"/>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94F3BACE-2133-D708-B355-B5FD2FF8851F}"/>
              </a:ext>
            </a:extLst>
          </p:cNvPr>
          <p:cNvSpPr/>
          <p:nvPr/>
        </p:nvSpPr>
        <p:spPr>
          <a:xfrm>
            <a:off x="2004925" y="2411554"/>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0D092AF6-5245-03EA-C3AD-EBA074A8A86E}"/>
              </a:ext>
            </a:extLst>
          </p:cNvPr>
          <p:cNvSpPr/>
          <p:nvPr/>
        </p:nvSpPr>
        <p:spPr>
          <a:xfrm>
            <a:off x="3517495" y="2411554"/>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E245CCD8-385C-2637-89E2-2099F473A3AE}"/>
              </a:ext>
            </a:extLst>
          </p:cNvPr>
          <p:cNvSpPr/>
          <p:nvPr/>
        </p:nvSpPr>
        <p:spPr>
          <a:xfrm>
            <a:off x="5030065" y="2411554"/>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CFBEEAA2-60DB-C8FE-A8B9-B1F95728556B}"/>
              </a:ext>
            </a:extLst>
          </p:cNvPr>
          <p:cNvSpPr/>
          <p:nvPr/>
        </p:nvSpPr>
        <p:spPr>
          <a:xfrm>
            <a:off x="6660745" y="2411554"/>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2DFC6A41-7321-F2E5-562D-29D6F5503982}"/>
              </a:ext>
            </a:extLst>
          </p:cNvPr>
          <p:cNvSpPr/>
          <p:nvPr/>
        </p:nvSpPr>
        <p:spPr>
          <a:xfrm>
            <a:off x="8239878" y="2411554"/>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18BF1D74-6F04-3269-F9AC-5E741B4C645C}"/>
              </a:ext>
            </a:extLst>
          </p:cNvPr>
          <p:cNvSpPr/>
          <p:nvPr/>
        </p:nvSpPr>
        <p:spPr>
          <a:xfrm>
            <a:off x="1141892" y="2998725"/>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AFAC2C23-02E5-90DD-8331-AF3954069403}"/>
              </a:ext>
            </a:extLst>
          </p:cNvPr>
          <p:cNvSpPr/>
          <p:nvPr/>
        </p:nvSpPr>
        <p:spPr>
          <a:xfrm>
            <a:off x="757703" y="3495499"/>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F32C174A-1756-92C8-6065-439E75E5DB32}"/>
              </a:ext>
            </a:extLst>
          </p:cNvPr>
          <p:cNvSpPr/>
          <p:nvPr/>
        </p:nvSpPr>
        <p:spPr>
          <a:xfrm>
            <a:off x="1288645" y="1785637"/>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0C0C3B8C-1239-D479-03C5-B18FFAA72495}"/>
              </a:ext>
            </a:extLst>
          </p:cNvPr>
          <p:cNvSpPr/>
          <p:nvPr/>
        </p:nvSpPr>
        <p:spPr>
          <a:xfrm>
            <a:off x="1806073" y="3683913"/>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D43936EA-A3CD-B2E0-5067-87042B19F659}"/>
              </a:ext>
            </a:extLst>
          </p:cNvPr>
          <p:cNvSpPr/>
          <p:nvPr/>
        </p:nvSpPr>
        <p:spPr>
          <a:xfrm>
            <a:off x="948643" y="1479671"/>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A07F2201-49FB-6423-2100-0290D285BE6D}"/>
              </a:ext>
            </a:extLst>
          </p:cNvPr>
          <p:cNvSpPr/>
          <p:nvPr/>
        </p:nvSpPr>
        <p:spPr>
          <a:xfrm>
            <a:off x="1905499" y="1701693"/>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F57AA1C5-D5F8-654D-4474-1B4693D0ADB0}"/>
              </a:ext>
            </a:extLst>
          </p:cNvPr>
          <p:cNvSpPr/>
          <p:nvPr/>
        </p:nvSpPr>
        <p:spPr>
          <a:xfrm>
            <a:off x="2482205" y="2057995"/>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67DE3864-C1D9-A14E-16CC-9BAE659EB714}"/>
              </a:ext>
            </a:extLst>
          </p:cNvPr>
          <p:cNvSpPr/>
          <p:nvPr/>
        </p:nvSpPr>
        <p:spPr>
          <a:xfrm>
            <a:off x="2471230" y="3144186"/>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8D7FEAFF-BCA2-1EEF-9E44-365AF251425D}"/>
              </a:ext>
            </a:extLst>
          </p:cNvPr>
          <p:cNvSpPr/>
          <p:nvPr/>
        </p:nvSpPr>
        <p:spPr>
          <a:xfrm>
            <a:off x="3172305" y="3347003"/>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55E604D6-124D-734F-1437-F791F5731C97}"/>
              </a:ext>
            </a:extLst>
          </p:cNvPr>
          <p:cNvSpPr/>
          <p:nvPr/>
        </p:nvSpPr>
        <p:spPr>
          <a:xfrm>
            <a:off x="3094088" y="1561754"/>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21FB38A2-25A2-B37B-0530-86B102026EF7}"/>
              </a:ext>
            </a:extLst>
          </p:cNvPr>
          <p:cNvSpPr/>
          <p:nvPr/>
        </p:nvSpPr>
        <p:spPr>
          <a:xfrm>
            <a:off x="4037123" y="3051485"/>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3934A003-9923-3853-586C-D3E8956EB455}"/>
              </a:ext>
            </a:extLst>
          </p:cNvPr>
          <p:cNvSpPr/>
          <p:nvPr/>
        </p:nvSpPr>
        <p:spPr>
          <a:xfrm>
            <a:off x="3885418" y="1832497"/>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21B79970-91B2-E987-A783-A2CA8DBAFBDA}"/>
              </a:ext>
            </a:extLst>
          </p:cNvPr>
          <p:cNvSpPr/>
          <p:nvPr/>
        </p:nvSpPr>
        <p:spPr>
          <a:xfrm>
            <a:off x="4418306" y="3711506"/>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A2A4289D-A9E0-E31B-B5F6-75930134D313}"/>
              </a:ext>
            </a:extLst>
          </p:cNvPr>
          <p:cNvSpPr/>
          <p:nvPr/>
        </p:nvSpPr>
        <p:spPr>
          <a:xfrm>
            <a:off x="4640540" y="1962416"/>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1EF399FB-45A0-5462-A062-A08B1E5E1189}"/>
              </a:ext>
            </a:extLst>
          </p:cNvPr>
          <p:cNvSpPr/>
          <p:nvPr/>
        </p:nvSpPr>
        <p:spPr>
          <a:xfrm>
            <a:off x="5666485" y="1655961"/>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5577A3A0-741F-589F-ADA8-C000C41E3ADE}"/>
              </a:ext>
            </a:extLst>
          </p:cNvPr>
          <p:cNvSpPr/>
          <p:nvPr/>
        </p:nvSpPr>
        <p:spPr>
          <a:xfrm>
            <a:off x="5129491" y="3268821"/>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C634AD9F-5735-FBA8-07CA-FE0B088E1086}"/>
              </a:ext>
            </a:extLst>
          </p:cNvPr>
          <p:cNvSpPr/>
          <p:nvPr/>
        </p:nvSpPr>
        <p:spPr>
          <a:xfrm>
            <a:off x="5850134" y="2283005"/>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8258D1CF-8ABA-2431-F105-7D7E50F5E474}"/>
              </a:ext>
            </a:extLst>
          </p:cNvPr>
          <p:cNvSpPr/>
          <p:nvPr/>
        </p:nvSpPr>
        <p:spPr>
          <a:xfrm>
            <a:off x="5865337" y="3092932"/>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93484596-5BB6-9EF8-D71B-25AAECE008DE}"/>
              </a:ext>
            </a:extLst>
          </p:cNvPr>
          <p:cNvSpPr/>
          <p:nvPr/>
        </p:nvSpPr>
        <p:spPr>
          <a:xfrm>
            <a:off x="6143683" y="3617299"/>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7881691B-A750-C363-AD66-6CF9F775D401}"/>
              </a:ext>
            </a:extLst>
          </p:cNvPr>
          <p:cNvSpPr/>
          <p:nvPr/>
        </p:nvSpPr>
        <p:spPr>
          <a:xfrm>
            <a:off x="6558954" y="1985016"/>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022592E3-6D0E-F415-4E26-27A99B60E7FC}"/>
              </a:ext>
            </a:extLst>
          </p:cNvPr>
          <p:cNvSpPr/>
          <p:nvPr/>
        </p:nvSpPr>
        <p:spPr>
          <a:xfrm>
            <a:off x="7438717" y="1752947"/>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4A2DD91A-E233-F98E-F7A3-0EC11648C00E}"/>
              </a:ext>
            </a:extLst>
          </p:cNvPr>
          <p:cNvSpPr/>
          <p:nvPr/>
        </p:nvSpPr>
        <p:spPr>
          <a:xfrm>
            <a:off x="6957705" y="3144186"/>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17E85B0C-B706-E7B4-3314-536093E4873A}"/>
              </a:ext>
            </a:extLst>
          </p:cNvPr>
          <p:cNvSpPr/>
          <p:nvPr/>
        </p:nvSpPr>
        <p:spPr>
          <a:xfrm>
            <a:off x="7594785" y="3589706"/>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976A1208-A4AD-F49B-5696-C9BDCEC4E479}"/>
              </a:ext>
            </a:extLst>
          </p:cNvPr>
          <p:cNvSpPr/>
          <p:nvPr/>
        </p:nvSpPr>
        <p:spPr>
          <a:xfrm>
            <a:off x="7471356" y="2607434"/>
            <a:ext cx="198852" cy="188414"/>
          </a:xfrm>
          <a:prstGeom prst="ellipse">
            <a:avLst/>
          </a:prstGeom>
          <a:solidFill>
            <a:schemeClr val="tx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1DE0F9F-FBAC-6C39-92B1-1E6AC0B4878D}"/>
              </a:ext>
            </a:extLst>
          </p:cNvPr>
          <p:cNvSpPr txBox="1"/>
          <p:nvPr/>
        </p:nvSpPr>
        <p:spPr>
          <a:xfrm>
            <a:off x="180536" y="2762284"/>
            <a:ext cx="1131462" cy="184666"/>
          </a:xfrm>
          <a:prstGeom prst="rect">
            <a:avLst/>
          </a:prstGeom>
          <a:solidFill>
            <a:schemeClr val="dk1"/>
          </a:solidFill>
        </p:spPr>
        <p:txBody>
          <a:bodyPr wrap="square" lIns="0" tIns="0" rIns="0" bIns="0" rtlCol="0">
            <a:spAutoFit/>
          </a:bodyPr>
          <a:lstStyle/>
          <a:p>
            <a:pPr algn="ctr"/>
            <a:r>
              <a:rPr lang="en-US" sz="1200" b="1" dirty="0">
                <a:solidFill>
                  <a:schemeClr val="bg1"/>
                </a:solidFill>
              </a:rPr>
              <a:t>Pre-Check</a:t>
            </a:r>
          </a:p>
        </p:txBody>
      </p:sp>
      <p:sp>
        <p:nvSpPr>
          <p:cNvPr id="13" name="TextBox 12">
            <a:extLst>
              <a:ext uri="{FF2B5EF4-FFF2-40B4-BE49-F238E27FC236}">
                <a16:creationId xmlns:a16="http://schemas.microsoft.com/office/drawing/2014/main" id="{952E3FD5-6F92-DDE5-EA56-C211917C4E54}"/>
              </a:ext>
            </a:extLst>
          </p:cNvPr>
          <p:cNvSpPr txBox="1"/>
          <p:nvPr/>
        </p:nvSpPr>
        <p:spPr>
          <a:xfrm>
            <a:off x="1699649" y="2762284"/>
            <a:ext cx="1131462" cy="184666"/>
          </a:xfrm>
          <a:prstGeom prst="rect">
            <a:avLst/>
          </a:prstGeom>
          <a:solidFill>
            <a:schemeClr val="dk1"/>
          </a:solidFill>
        </p:spPr>
        <p:txBody>
          <a:bodyPr wrap="square" lIns="0" tIns="0" rIns="0" bIns="0" rtlCol="0">
            <a:spAutoFit/>
          </a:bodyPr>
          <a:lstStyle/>
          <a:p>
            <a:pPr algn="ctr"/>
            <a:r>
              <a:rPr lang="en-US" sz="1200" b="1" dirty="0">
                <a:solidFill>
                  <a:schemeClr val="bg1"/>
                </a:solidFill>
              </a:rPr>
              <a:t>Get Data</a:t>
            </a:r>
          </a:p>
        </p:txBody>
      </p:sp>
      <p:sp>
        <p:nvSpPr>
          <p:cNvPr id="14" name="TextBox 13">
            <a:extLst>
              <a:ext uri="{FF2B5EF4-FFF2-40B4-BE49-F238E27FC236}">
                <a16:creationId xmlns:a16="http://schemas.microsoft.com/office/drawing/2014/main" id="{A4C8280D-BDBA-C58F-3E33-3E0B0CBB4CDE}"/>
              </a:ext>
            </a:extLst>
          </p:cNvPr>
          <p:cNvSpPr txBox="1"/>
          <p:nvPr/>
        </p:nvSpPr>
        <p:spPr>
          <a:xfrm>
            <a:off x="2991591" y="2762284"/>
            <a:ext cx="1565968" cy="184666"/>
          </a:xfrm>
          <a:prstGeom prst="rect">
            <a:avLst/>
          </a:prstGeom>
          <a:solidFill>
            <a:schemeClr val="dk1"/>
          </a:solidFill>
        </p:spPr>
        <p:txBody>
          <a:bodyPr wrap="square" lIns="0" tIns="0" rIns="0" bIns="0" rtlCol="0">
            <a:spAutoFit/>
          </a:bodyPr>
          <a:lstStyle/>
          <a:p>
            <a:pPr algn="ctr"/>
            <a:r>
              <a:rPr lang="en-US" sz="1200" b="1" dirty="0">
                <a:solidFill>
                  <a:schemeClr val="bg1"/>
                </a:solidFill>
              </a:rPr>
              <a:t>Generate Config</a:t>
            </a:r>
          </a:p>
        </p:txBody>
      </p:sp>
      <p:sp>
        <p:nvSpPr>
          <p:cNvPr id="15" name="TextBox 14">
            <a:extLst>
              <a:ext uri="{FF2B5EF4-FFF2-40B4-BE49-F238E27FC236}">
                <a16:creationId xmlns:a16="http://schemas.microsoft.com/office/drawing/2014/main" id="{A640D827-34E1-48B5-5C75-DC18A7D02F1F}"/>
              </a:ext>
            </a:extLst>
          </p:cNvPr>
          <p:cNvSpPr txBox="1"/>
          <p:nvPr/>
        </p:nvSpPr>
        <p:spPr>
          <a:xfrm>
            <a:off x="4572815" y="2762284"/>
            <a:ext cx="1431828" cy="184666"/>
          </a:xfrm>
          <a:prstGeom prst="rect">
            <a:avLst/>
          </a:prstGeom>
          <a:solidFill>
            <a:schemeClr val="dk1"/>
          </a:solidFill>
        </p:spPr>
        <p:txBody>
          <a:bodyPr wrap="square" lIns="0" tIns="0" rIns="0" bIns="0" rtlCol="0">
            <a:spAutoFit/>
          </a:bodyPr>
          <a:lstStyle/>
          <a:p>
            <a:pPr algn="ctr"/>
            <a:r>
              <a:rPr lang="en-US" sz="1200" b="1" dirty="0">
                <a:solidFill>
                  <a:schemeClr val="bg1"/>
                </a:solidFill>
              </a:rPr>
              <a:t>Push Config</a:t>
            </a:r>
          </a:p>
        </p:txBody>
      </p:sp>
      <p:sp>
        <p:nvSpPr>
          <p:cNvPr id="16" name="TextBox 15">
            <a:extLst>
              <a:ext uri="{FF2B5EF4-FFF2-40B4-BE49-F238E27FC236}">
                <a16:creationId xmlns:a16="http://schemas.microsoft.com/office/drawing/2014/main" id="{9F734E63-290C-98AB-BC28-954618C2276D}"/>
              </a:ext>
            </a:extLst>
          </p:cNvPr>
          <p:cNvSpPr txBox="1"/>
          <p:nvPr/>
        </p:nvSpPr>
        <p:spPr>
          <a:xfrm>
            <a:off x="6342535" y="2762284"/>
            <a:ext cx="920696" cy="184666"/>
          </a:xfrm>
          <a:prstGeom prst="rect">
            <a:avLst/>
          </a:prstGeom>
          <a:solidFill>
            <a:schemeClr val="dk1"/>
          </a:solidFill>
        </p:spPr>
        <p:txBody>
          <a:bodyPr wrap="square" lIns="0" tIns="0" rIns="0" bIns="0" rtlCol="0">
            <a:spAutoFit/>
          </a:bodyPr>
          <a:lstStyle/>
          <a:p>
            <a:pPr algn="ctr"/>
            <a:r>
              <a:rPr lang="en-US" sz="1200" b="1" dirty="0">
                <a:solidFill>
                  <a:schemeClr val="bg1"/>
                </a:solidFill>
              </a:rPr>
              <a:t>Post-Check</a:t>
            </a:r>
          </a:p>
        </p:txBody>
      </p:sp>
      <p:sp>
        <p:nvSpPr>
          <p:cNvPr id="17" name="TextBox 16">
            <a:extLst>
              <a:ext uri="{FF2B5EF4-FFF2-40B4-BE49-F238E27FC236}">
                <a16:creationId xmlns:a16="http://schemas.microsoft.com/office/drawing/2014/main" id="{885899D6-BB6E-B3DF-539C-A8468521921D}"/>
              </a:ext>
            </a:extLst>
          </p:cNvPr>
          <p:cNvSpPr txBox="1"/>
          <p:nvPr/>
        </p:nvSpPr>
        <p:spPr>
          <a:xfrm>
            <a:off x="7844840" y="2762284"/>
            <a:ext cx="944391" cy="184666"/>
          </a:xfrm>
          <a:prstGeom prst="rect">
            <a:avLst/>
          </a:prstGeom>
          <a:solidFill>
            <a:schemeClr val="dk1"/>
          </a:solidFill>
        </p:spPr>
        <p:txBody>
          <a:bodyPr wrap="square" lIns="0" tIns="0" rIns="0" bIns="0" rtlCol="0">
            <a:spAutoFit/>
          </a:bodyPr>
          <a:lstStyle/>
          <a:p>
            <a:pPr algn="ctr"/>
            <a:r>
              <a:rPr lang="en-US" sz="1200" b="1" dirty="0">
                <a:solidFill>
                  <a:schemeClr val="bg1"/>
                </a:solidFill>
              </a:rPr>
              <a:t>Notify</a:t>
            </a:r>
          </a:p>
        </p:txBody>
      </p:sp>
    </p:spTree>
    <p:extLst>
      <p:ext uri="{BB962C8B-B14F-4D97-AF65-F5344CB8AC3E}">
        <p14:creationId xmlns:p14="http://schemas.microsoft.com/office/powerpoint/2010/main" val="3896603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2800" b="1">
                <a:solidFill>
                  <a:srgbClr val="FFFF00"/>
                </a:solidFill>
                <a:latin typeface="Space Mono"/>
              </a:rPr>
              <a:t>The Cost of Complexity</a:t>
            </a:r>
          </a:p>
        </p:txBody>
      </p:sp>
      <p:sp>
        <p:nvSpPr>
          <p:cNvPr id="3" name="Text Placeholder 2"/>
          <p:cNvSpPr>
            <a:spLocks noGrp="1"/>
          </p:cNvSpPr>
          <p:nvPr>
            <p:ph type="body" idx="1"/>
          </p:nvPr>
        </p:nvSpPr>
        <p:spPr>
          <a:xfrm>
            <a:off x="311700" y="1226543"/>
            <a:ext cx="8436374" cy="3081507"/>
          </a:xfrm>
        </p:spPr>
        <p:txBody>
          <a:bodyPr/>
          <a:lstStyle/>
          <a:p>
            <a:pPr>
              <a:spcAft>
                <a:spcPts val="800"/>
              </a:spcAft>
            </a:pPr>
            <a:r>
              <a:rPr lang="en-US" sz="1400" dirty="0">
                <a:solidFill>
                  <a:srgbClr val="FFFFFF"/>
                </a:solidFill>
                <a:latin typeface="Space Mono"/>
              </a:rPr>
              <a:t>Associated technical debt</a:t>
            </a:r>
          </a:p>
          <a:p>
            <a:pPr>
              <a:spcAft>
                <a:spcPts val="800"/>
              </a:spcAft>
            </a:pPr>
            <a:endParaRPr lang="en-US" sz="1400" dirty="0">
              <a:solidFill>
                <a:srgbClr val="FFFFFF"/>
              </a:solidFill>
              <a:latin typeface="Space Mono"/>
            </a:endParaRPr>
          </a:p>
          <a:p>
            <a:pPr>
              <a:spcAft>
                <a:spcPts val="800"/>
              </a:spcAft>
            </a:pPr>
            <a:r>
              <a:rPr lang="en-US" sz="1400" dirty="0">
                <a:solidFill>
                  <a:srgbClr val="FFFFFF"/>
                </a:solidFill>
              </a:rPr>
              <a:t>Voluminous testing for any change</a:t>
            </a:r>
            <a:endParaRPr sz="1400" dirty="0">
              <a:solidFill>
                <a:srgbClr val="FFFFFF"/>
              </a:solidFill>
              <a:latin typeface="Space Mono"/>
            </a:endParaRPr>
          </a:p>
          <a:p>
            <a:pPr>
              <a:spcAft>
                <a:spcPts val="800"/>
              </a:spcAft>
            </a:pPr>
            <a:endParaRPr sz="1400" dirty="0">
              <a:solidFill>
                <a:srgbClr val="FFFFFF"/>
              </a:solidFill>
              <a:latin typeface="Space Mono"/>
            </a:endParaRPr>
          </a:p>
          <a:p>
            <a:pPr>
              <a:spcAft>
                <a:spcPts val="800"/>
              </a:spcAft>
            </a:pPr>
            <a:r>
              <a:rPr sz="1400" dirty="0">
                <a:solidFill>
                  <a:srgbClr val="FFFFFF"/>
                </a:solidFill>
                <a:latin typeface="Space Mono"/>
              </a:rPr>
              <a:t>Every edge case we add makes the next edge case harder </a:t>
            </a:r>
            <a:r>
              <a:rPr lang="en-US" sz="1400" dirty="0">
                <a:solidFill>
                  <a:srgbClr val="FFFFFF"/>
                </a:solidFill>
                <a:latin typeface="Space Mono"/>
              </a:rPr>
              <a:t>to manage.</a:t>
            </a:r>
          </a:p>
          <a:p>
            <a:pPr>
              <a:spcAft>
                <a:spcPts val="800"/>
              </a:spcAft>
            </a:pPr>
            <a:endParaRPr lang="en-US" sz="1400" dirty="0">
              <a:solidFill>
                <a:srgbClr val="FFFFFF"/>
              </a:solidFill>
            </a:endParaRPr>
          </a:p>
          <a:p>
            <a:pPr>
              <a:spcAft>
                <a:spcPts val="800"/>
              </a:spcAft>
            </a:pPr>
            <a:r>
              <a:rPr lang="en-US" sz="1400" dirty="0">
                <a:solidFill>
                  <a:srgbClr val="FFFFFF"/>
                </a:solidFill>
              </a:rPr>
              <a:t>Troubleshooting issues not predetermined.</a:t>
            </a:r>
            <a:endParaRPr sz="1400" dirty="0">
              <a:solidFill>
                <a:srgbClr val="FFFFFF"/>
              </a:solidFill>
              <a:latin typeface="Space Mon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2">
            <a:extLst>
              <a:ext uri="{FF2B5EF4-FFF2-40B4-BE49-F238E27FC236}">
                <a16:creationId xmlns:a16="http://schemas.microsoft.com/office/drawing/2014/main" id="{D68DE463-B690-D7CA-76C3-85E0F153E77E}"/>
              </a:ext>
            </a:extLst>
          </p:cNvPr>
          <p:cNvSpPr/>
          <p:nvPr/>
        </p:nvSpPr>
        <p:spPr>
          <a:xfrm>
            <a:off x="1052916" y="1103305"/>
            <a:ext cx="3027070" cy="2723855"/>
          </a:xfrm>
          <a:prstGeom prst="roundRect">
            <a:avLst>
              <a:gd name="adj" fmla="val 1346"/>
            </a:avLst>
          </a:prstGeom>
          <a:gradFill flip="none" rotWithShape="1">
            <a:gsLst>
              <a:gs pos="0">
                <a:schemeClr val="tx1">
                  <a:lumMod val="75000"/>
                  <a:lumOff val="25000"/>
                  <a:alpha val="55190"/>
                </a:schemeClr>
              </a:gs>
              <a:gs pos="76000">
                <a:schemeClr val="tx1"/>
              </a:gs>
            </a:gsLst>
            <a:lin ang="8100000" scaled="1"/>
            <a:tileRect/>
          </a:gradFill>
          <a:ln w="3175">
            <a:solidFill>
              <a:schemeClr val="bg2">
                <a:lumMod val="60000"/>
                <a:lumOff val="40000"/>
              </a:schemeClr>
            </a:solidFill>
          </a:ln>
        </p:spPr>
        <p:txBody>
          <a:bodyPr/>
          <a:lstStyle/>
          <a:p>
            <a:endParaRPr lang="en-US"/>
          </a:p>
        </p:txBody>
      </p:sp>
      <p:sp>
        <p:nvSpPr>
          <p:cNvPr id="6" name="Text 3">
            <a:extLst>
              <a:ext uri="{FF2B5EF4-FFF2-40B4-BE49-F238E27FC236}">
                <a16:creationId xmlns:a16="http://schemas.microsoft.com/office/drawing/2014/main" id="{31CD8FD9-85E3-EB89-DB55-311F7065B7AA}"/>
              </a:ext>
            </a:extLst>
          </p:cNvPr>
          <p:cNvSpPr/>
          <p:nvPr/>
        </p:nvSpPr>
        <p:spPr>
          <a:xfrm>
            <a:off x="1282131" y="1361249"/>
            <a:ext cx="2060101" cy="491140"/>
          </a:xfrm>
          <a:prstGeom prst="rect">
            <a:avLst/>
          </a:prstGeom>
          <a:noFill/>
          <a:ln/>
        </p:spPr>
        <p:txBody>
          <a:bodyPr wrap="square" rtlCol="0" anchor="ctr"/>
          <a:lstStyle/>
          <a:p>
            <a:pPr marL="0" indent="0">
              <a:buNone/>
            </a:pPr>
            <a:r>
              <a:rPr lang="en-US" sz="2200" b="1" dirty="0">
                <a:solidFill>
                  <a:schemeClr val="accent6"/>
                </a:solidFill>
                <a:latin typeface="Arial" pitchFamily="34" charset="0"/>
                <a:ea typeface="Arial" pitchFamily="34" charset="-122"/>
                <a:cs typeface="Arial" pitchFamily="34" charset="-120"/>
              </a:rPr>
              <a:t>Deterministic</a:t>
            </a:r>
            <a:endParaRPr lang="en-US" sz="2200" dirty="0">
              <a:solidFill>
                <a:schemeClr val="accent6"/>
              </a:solidFill>
            </a:endParaRPr>
          </a:p>
        </p:txBody>
      </p:sp>
      <p:sp>
        <p:nvSpPr>
          <p:cNvPr id="8" name="Text 5">
            <a:extLst>
              <a:ext uri="{FF2B5EF4-FFF2-40B4-BE49-F238E27FC236}">
                <a16:creationId xmlns:a16="http://schemas.microsoft.com/office/drawing/2014/main" id="{F0D8D1A4-3735-55C1-5460-31BE6E33FA2D}"/>
              </a:ext>
            </a:extLst>
          </p:cNvPr>
          <p:cNvSpPr/>
          <p:nvPr/>
        </p:nvSpPr>
        <p:spPr>
          <a:xfrm>
            <a:off x="1319837" y="1883562"/>
            <a:ext cx="2648932" cy="1870281"/>
          </a:xfrm>
          <a:prstGeom prst="rect">
            <a:avLst/>
          </a:prstGeom>
          <a:noFill/>
          <a:ln/>
        </p:spPr>
        <p:txBody>
          <a:bodyPr wrap="square" rtlCol="0" anchor="t"/>
          <a:lstStyle/>
          <a:p>
            <a:pPr marL="0" indent="0">
              <a:spcAft>
                <a:spcPts val="1200"/>
              </a:spcAft>
              <a:buNone/>
            </a:pPr>
            <a:r>
              <a:rPr lang="en-US" sz="1500" dirty="0">
                <a:solidFill>
                  <a:schemeClr val="bg1"/>
                </a:solidFill>
                <a:latin typeface="Arial" pitchFamily="34" charset="0"/>
                <a:ea typeface="Arial" pitchFamily="34" charset="-122"/>
                <a:cs typeface="Arial" pitchFamily="34" charset="-120"/>
              </a:rPr>
              <a:t>• Fast execution</a:t>
            </a:r>
          </a:p>
          <a:p>
            <a:pPr>
              <a:spcAft>
                <a:spcPts val="1200"/>
              </a:spcAft>
            </a:pPr>
            <a:r>
              <a:rPr lang="en-US" sz="1500" dirty="0">
                <a:solidFill>
                  <a:schemeClr val="bg1"/>
                </a:solidFill>
                <a:latin typeface="Arial" pitchFamily="34" charset="0"/>
                <a:ea typeface="Arial" pitchFamily="34" charset="-122"/>
                <a:cs typeface="Arial" pitchFamily="34" charset="-120"/>
              </a:rPr>
              <a:t>• Identical every time</a:t>
            </a:r>
            <a:endParaRPr lang="en-US" sz="1500" dirty="0">
              <a:solidFill>
                <a:schemeClr val="bg1"/>
              </a:solidFill>
            </a:endParaRPr>
          </a:p>
          <a:p>
            <a:pPr>
              <a:spcAft>
                <a:spcPts val="1200"/>
              </a:spcAft>
            </a:pPr>
            <a:r>
              <a:rPr lang="en-US" sz="1500" dirty="0">
                <a:solidFill>
                  <a:schemeClr val="bg1"/>
                </a:solidFill>
                <a:latin typeface="Arial" pitchFamily="34" charset="0"/>
                <a:ea typeface="Arial" pitchFamily="34" charset="-122"/>
                <a:cs typeface="Arial" pitchFamily="34" charset="-120"/>
              </a:rPr>
              <a:t>• Known, predictable paths</a:t>
            </a:r>
            <a:endParaRPr lang="en-US" sz="1500" dirty="0">
              <a:solidFill>
                <a:schemeClr val="bg1"/>
              </a:solidFill>
            </a:endParaRPr>
          </a:p>
          <a:p>
            <a:pPr>
              <a:spcAft>
                <a:spcPts val="1200"/>
              </a:spcAft>
            </a:pPr>
            <a:r>
              <a:rPr lang="en-US" sz="1500" dirty="0">
                <a:solidFill>
                  <a:schemeClr val="bg1"/>
                </a:solidFill>
                <a:latin typeface="Arial" pitchFamily="34" charset="0"/>
                <a:ea typeface="Arial" pitchFamily="34" charset="-122"/>
                <a:cs typeface="Arial" pitchFamily="34" charset="-120"/>
              </a:rPr>
              <a:t>• Pipeline-driven</a:t>
            </a:r>
            <a:endParaRPr lang="en-US" sz="1500" dirty="0">
              <a:solidFill>
                <a:schemeClr val="bg1"/>
              </a:solidFill>
            </a:endParaRPr>
          </a:p>
          <a:p>
            <a:pPr marL="0" indent="0">
              <a:spcAft>
                <a:spcPts val="1200"/>
              </a:spcAft>
              <a:buNone/>
            </a:pPr>
            <a:endParaRPr lang="en-US" sz="1500" dirty="0">
              <a:solidFill>
                <a:schemeClr val="bg1"/>
              </a:solidFill>
            </a:endParaRPr>
          </a:p>
        </p:txBody>
      </p:sp>
      <p:sp>
        <p:nvSpPr>
          <p:cNvPr id="2" name="Shape 2">
            <a:extLst>
              <a:ext uri="{FF2B5EF4-FFF2-40B4-BE49-F238E27FC236}">
                <a16:creationId xmlns:a16="http://schemas.microsoft.com/office/drawing/2014/main" id="{38CA0F1E-BE2D-C8B3-5DC2-089769E0139C}"/>
              </a:ext>
            </a:extLst>
          </p:cNvPr>
          <p:cNvSpPr/>
          <p:nvPr/>
        </p:nvSpPr>
        <p:spPr>
          <a:xfrm>
            <a:off x="5171465" y="1103305"/>
            <a:ext cx="3027070" cy="2723855"/>
          </a:xfrm>
          <a:prstGeom prst="roundRect">
            <a:avLst>
              <a:gd name="adj" fmla="val 1346"/>
            </a:avLst>
          </a:prstGeom>
          <a:gradFill flip="none" rotWithShape="1">
            <a:gsLst>
              <a:gs pos="0">
                <a:schemeClr val="tx1">
                  <a:lumMod val="75000"/>
                  <a:lumOff val="25000"/>
                  <a:alpha val="55190"/>
                </a:schemeClr>
              </a:gs>
              <a:gs pos="76000">
                <a:schemeClr val="tx1"/>
              </a:gs>
            </a:gsLst>
            <a:lin ang="8100000" scaled="1"/>
            <a:tileRect/>
          </a:gradFill>
          <a:ln w="3175">
            <a:solidFill>
              <a:schemeClr val="bg2">
                <a:lumMod val="60000"/>
                <a:lumOff val="40000"/>
              </a:schemeClr>
            </a:solidFill>
          </a:ln>
        </p:spPr>
        <p:txBody>
          <a:bodyPr/>
          <a:lstStyle/>
          <a:p>
            <a:endParaRPr lang="en-US"/>
          </a:p>
        </p:txBody>
      </p:sp>
      <p:sp>
        <p:nvSpPr>
          <p:cNvPr id="3" name="Text 3">
            <a:extLst>
              <a:ext uri="{FF2B5EF4-FFF2-40B4-BE49-F238E27FC236}">
                <a16:creationId xmlns:a16="http://schemas.microsoft.com/office/drawing/2014/main" id="{BF5B9927-2705-35B4-13B8-A9D91F1DA212}"/>
              </a:ext>
            </a:extLst>
          </p:cNvPr>
          <p:cNvSpPr/>
          <p:nvPr/>
        </p:nvSpPr>
        <p:spPr>
          <a:xfrm>
            <a:off x="5400680" y="1361249"/>
            <a:ext cx="2060101" cy="491140"/>
          </a:xfrm>
          <a:prstGeom prst="rect">
            <a:avLst/>
          </a:prstGeom>
          <a:noFill/>
          <a:ln/>
        </p:spPr>
        <p:txBody>
          <a:bodyPr wrap="square" rtlCol="0" anchor="ctr"/>
          <a:lstStyle/>
          <a:p>
            <a:pPr marL="0" indent="0">
              <a:buNone/>
            </a:pPr>
            <a:r>
              <a:rPr lang="en-US" sz="2200" b="1" dirty="0">
                <a:solidFill>
                  <a:schemeClr val="accent4"/>
                </a:solidFill>
                <a:latin typeface="Arial" pitchFamily="34" charset="0"/>
                <a:ea typeface="Arial" pitchFamily="34" charset="-122"/>
                <a:cs typeface="Arial" pitchFamily="34" charset="-120"/>
              </a:rPr>
              <a:t>Reasoning</a:t>
            </a:r>
            <a:endParaRPr lang="en-US" sz="2200" dirty="0">
              <a:solidFill>
                <a:schemeClr val="accent4"/>
              </a:solidFill>
            </a:endParaRPr>
          </a:p>
        </p:txBody>
      </p:sp>
      <p:sp>
        <p:nvSpPr>
          <p:cNvPr id="4" name="Text 5">
            <a:extLst>
              <a:ext uri="{FF2B5EF4-FFF2-40B4-BE49-F238E27FC236}">
                <a16:creationId xmlns:a16="http://schemas.microsoft.com/office/drawing/2014/main" id="{AD6EE575-4FF1-12C3-CD91-45480CDD9AA7}"/>
              </a:ext>
            </a:extLst>
          </p:cNvPr>
          <p:cNvSpPr/>
          <p:nvPr/>
        </p:nvSpPr>
        <p:spPr>
          <a:xfrm>
            <a:off x="5438386" y="1883562"/>
            <a:ext cx="2648932" cy="1870281"/>
          </a:xfrm>
          <a:prstGeom prst="rect">
            <a:avLst/>
          </a:prstGeom>
          <a:noFill/>
          <a:ln/>
        </p:spPr>
        <p:txBody>
          <a:bodyPr wrap="square" rtlCol="0" anchor="t"/>
          <a:lstStyle/>
          <a:p>
            <a:pPr marL="0" indent="0">
              <a:spcAft>
                <a:spcPts val="1200"/>
              </a:spcAft>
              <a:buNone/>
            </a:pPr>
            <a:r>
              <a:rPr lang="en-US" sz="1500" dirty="0">
                <a:solidFill>
                  <a:schemeClr val="bg1"/>
                </a:solidFill>
                <a:latin typeface="Arial" pitchFamily="34" charset="0"/>
                <a:ea typeface="Arial" pitchFamily="34" charset="-122"/>
                <a:cs typeface="Arial" pitchFamily="34" charset="-120"/>
              </a:rPr>
              <a:t>• Handles exceptions</a:t>
            </a:r>
          </a:p>
          <a:p>
            <a:pPr>
              <a:spcAft>
                <a:spcPts val="1200"/>
              </a:spcAft>
            </a:pPr>
            <a:r>
              <a:rPr lang="en-US" sz="1500" dirty="0">
                <a:solidFill>
                  <a:schemeClr val="bg1"/>
                </a:solidFill>
                <a:latin typeface="Arial" pitchFamily="34" charset="0"/>
                <a:ea typeface="Arial" pitchFamily="34" charset="-122"/>
                <a:cs typeface="Arial" pitchFamily="34" charset="-120"/>
              </a:rPr>
              <a:t>• Adapts to variance</a:t>
            </a:r>
          </a:p>
          <a:p>
            <a:pPr>
              <a:spcAft>
                <a:spcPts val="1200"/>
              </a:spcAft>
            </a:pPr>
            <a:r>
              <a:rPr lang="en-US" sz="1500" dirty="0">
                <a:solidFill>
                  <a:schemeClr val="bg1"/>
                </a:solidFill>
                <a:latin typeface="Arial" pitchFamily="34" charset="0"/>
                <a:ea typeface="Arial" pitchFamily="34" charset="-122"/>
                <a:cs typeface="Arial" pitchFamily="34" charset="-120"/>
              </a:rPr>
              <a:t>• Human-like judgment calls</a:t>
            </a:r>
          </a:p>
          <a:p>
            <a:pPr>
              <a:spcAft>
                <a:spcPts val="1200"/>
              </a:spcAft>
            </a:pPr>
            <a:r>
              <a:rPr lang="en-US" sz="1500" dirty="0">
                <a:solidFill>
                  <a:schemeClr val="bg1"/>
                </a:solidFill>
                <a:latin typeface="Arial" pitchFamily="34" charset="0"/>
                <a:ea typeface="Arial" pitchFamily="34" charset="-122"/>
                <a:cs typeface="Arial" pitchFamily="34" charset="-120"/>
              </a:rPr>
              <a:t>• AI-driven decision points</a:t>
            </a:r>
          </a:p>
        </p:txBody>
      </p:sp>
      <p:sp>
        <p:nvSpPr>
          <p:cNvPr id="7" name="Rounded Rectangle 6">
            <a:extLst>
              <a:ext uri="{FF2B5EF4-FFF2-40B4-BE49-F238E27FC236}">
                <a16:creationId xmlns:a16="http://schemas.microsoft.com/office/drawing/2014/main" id="{DAE058EE-6110-55BD-02AA-4EA5FAC24D5D}"/>
              </a:ext>
            </a:extLst>
          </p:cNvPr>
          <p:cNvSpPr/>
          <p:nvPr/>
        </p:nvSpPr>
        <p:spPr>
          <a:xfrm>
            <a:off x="851729" y="3828597"/>
            <a:ext cx="3460173" cy="228600"/>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EA62B4D5-FB48-D47D-B456-48DD3E159D99}"/>
              </a:ext>
            </a:extLst>
          </p:cNvPr>
          <p:cNvSpPr/>
          <p:nvPr/>
        </p:nvSpPr>
        <p:spPr>
          <a:xfrm>
            <a:off x="5031469" y="3828597"/>
            <a:ext cx="3460173" cy="228600"/>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AC15B770-B312-8CA2-A9BB-7DD4A0875A2F}"/>
              </a:ext>
            </a:extLst>
          </p:cNvPr>
          <p:cNvSpPr/>
          <p:nvPr/>
        </p:nvSpPr>
        <p:spPr>
          <a:xfrm>
            <a:off x="4513089" y="4036065"/>
            <a:ext cx="311085" cy="31108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2C66591D-5DB9-D4FC-D159-36428FDA1FC4}"/>
              </a:ext>
            </a:extLst>
          </p:cNvPr>
          <p:cNvSpPr/>
          <p:nvPr/>
        </p:nvSpPr>
        <p:spPr>
          <a:xfrm>
            <a:off x="2938718" y="4461709"/>
            <a:ext cx="3460173" cy="228600"/>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9F0BDDB3-3F70-AE0E-D572-986AB5A5C7AC}"/>
              </a:ext>
            </a:extLst>
          </p:cNvPr>
          <p:cNvSpPr/>
          <p:nvPr/>
        </p:nvSpPr>
        <p:spPr>
          <a:xfrm rot="5400000" flipH="1">
            <a:off x="4341265" y="4248643"/>
            <a:ext cx="654732" cy="228600"/>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209587E9-44CE-0B73-7B09-5FD65C58C81E}"/>
              </a:ext>
            </a:extLst>
          </p:cNvPr>
          <p:cNvSpPr/>
          <p:nvPr/>
        </p:nvSpPr>
        <p:spPr>
          <a:xfrm>
            <a:off x="2446615" y="4142778"/>
            <a:ext cx="4444380" cy="88894"/>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itle 23">
            <a:extLst>
              <a:ext uri="{FF2B5EF4-FFF2-40B4-BE49-F238E27FC236}">
                <a16:creationId xmlns:a16="http://schemas.microsoft.com/office/drawing/2014/main" id="{0A7FF8EB-F26B-9FFB-6FE2-31A49BD9C385}"/>
              </a:ext>
            </a:extLst>
          </p:cNvPr>
          <p:cNvSpPr>
            <a:spLocks noGrp="1"/>
          </p:cNvSpPr>
          <p:nvPr>
            <p:ph type="title"/>
          </p:nvPr>
        </p:nvSpPr>
        <p:spPr>
          <a:xfrm>
            <a:off x="311700" y="339128"/>
            <a:ext cx="8520600" cy="572700"/>
          </a:xfrm>
        </p:spPr>
        <p:txBody>
          <a:bodyPr>
            <a:normAutofit fontScale="90000"/>
          </a:bodyPr>
          <a:lstStyle/>
          <a:p>
            <a:pPr algn="ctr"/>
            <a:r>
              <a:rPr lang="en-US" dirty="0"/>
              <a:t>Find the right balance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1729949"/>
            <a:ext cx="8530642" cy="1607139"/>
          </a:xfrm>
        </p:spPr>
        <p:txBody>
          <a:bodyPr>
            <a:normAutofit/>
          </a:bodyPr>
          <a:lstStyle/>
          <a:p>
            <a:r>
              <a:rPr sz="3200" b="1" dirty="0">
                <a:solidFill>
                  <a:srgbClr val="FFFF00"/>
                </a:solidFill>
                <a:latin typeface="Space Mono"/>
              </a:rPr>
              <a:t>Rethinking Automation
with Agents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2600" b="1">
                <a:solidFill>
                  <a:srgbClr val="FFFF00"/>
                </a:solidFill>
                <a:latin typeface="Space Mono"/>
              </a:rPr>
              <a:t>What People Think AI Is for Networking</a:t>
            </a:r>
          </a:p>
        </p:txBody>
      </p:sp>
      <p:sp>
        <p:nvSpPr>
          <p:cNvPr id="3" name="Text Placeholder 2"/>
          <p:cNvSpPr>
            <a:spLocks noGrp="1"/>
          </p:cNvSpPr>
          <p:nvPr>
            <p:ph type="body" idx="1"/>
          </p:nvPr>
        </p:nvSpPr>
        <p:spPr>
          <a:xfrm>
            <a:off x="311700" y="1207089"/>
            <a:ext cx="6905778" cy="3248532"/>
          </a:xfrm>
        </p:spPr>
        <p:txBody>
          <a:bodyPr/>
          <a:lstStyle/>
          <a:p>
            <a:pPr>
              <a:spcAft>
                <a:spcPts val="600"/>
              </a:spcAft>
            </a:pPr>
            <a:r>
              <a:rPr sz="1400" dirty="0">
                <a:solidFill>
                  <a:srgbClr val="FFFFFF"/>
                </a:solidFill>
                <a:latin typeface="Space Mono"/>
              </a:rPr>
              <a:t>Generating config scripts</a:t>
            </a:r>
          </a:p>
          <a:p>
            <a:pPr>
              <a:spcAft>
                <a:spcPts val="600"/>
              </a:spcAft>
            </a:pPr>
            <a:r>
              <a:rPr sz="1400" dirty="0">
                <a:solidFill>
                  <a:srgbClr val="FFFFFF"/>
                </a:solidFill>
                <a:latin typeface="Space Mono"/>
              </a:rPr>
              <a:t>Machine learning for AIOps</a:t>
            </a:r>
          </a:p>
          <a:p>
            <a:pPr>
              <a:spcAft>
                <a:spcPts val="600"/>
              </a:spcAft>
            </a:pPr>
            <a:r>
              <a:rPr sz="1400" dirty="0">
                <a:solidFill>
                  <a:srgbClr val="FFFFFF"/>
                </a:solidFill>
                <a:latin typeface="Space Mono"/>
              </a:rPr>
              <a:t>Chatbots for </a:t>
            </a:r>
            <a:r>
              <a:rPr lang="en-US" sz="1400" dirty="0">
                <a:solidFill>
                  <a:srgbClr val="FFFFFF"/>
                </a:solidFill>
                <a:latin typeface="Space Mono"/>
              </a:rPr>
              <a:t>systems data</a:t>
            </a:r>
          </a:p>
          <a:p>
            <a:pPr>
              <a:spcAft>
                <a:spcPts val="600"/>
              </a:spcAft>
            </a:pPr>
            <a:r>
              <a:rPr lang="en-US" sz="1400" dirty="0">
                <a:solidFill>
                  <a:srgbClr val="FFFFFF"/>
                </a:solidFill>
              </a:rPr>
              <a:t>Producing tailored visual data from stored data</a:t>
            </a:r>
            <a:endParaRPr sz="1400" dirty="0">
              <a:solidFill>
                <a:srgbClr val="FFFFFF"/>
              </a:solidFill>
              <a:latin typeface="Space Mono"/>
            </a:endParaRPr>
          </a:p>
          <a:p>
            <a:pPr>
              <a:spcAft>
                <a:spcPts val="600"/>
              </a:spcAft>
            </a:pPr>
            <a:endParaRPr sz="1400" dirty="0">
              <a:solidFill>
                <a:srgbClr val="FFFFFF"/>
              </a:solidFill>
              <a:latin typeface="Space Mono"/>
            </a:endParaRPr>
          </a:p>
          <a:p>
            <a:pPr marL="50800" indent="0">
              <a:spcAft>
                <a:spcPts val="600"/>
              </a:spcAft>
              <a:buNone/>
            </a:pPr>
            <a:r>
              <a:rPr sz="1400" dirty="0">
                <a:solidFill>
                  <a:schemeClr val="accent4"/>
                </a:solidFill>
                <a:latin typeface="Space Mono"/>
              </a:rPr>
              <a:t>Let’s explore how we can adopt Agents to both challenge our current mental model and augment our operating paradigm.</a:t>
            </a:r>
          </a:p>
        </p:txBody>
      </p:sp>
    </p:spTree>
    <p:extLst>
      <p:ext uri="{BB962C8B-B14F-4D97-AF65-F5344CB8AC3E}">
        <p14:creationId xmlns:p14="http://schemas.microsoft.com/office/powerpoint/2010/main" val="804107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400" b="1" dirty="0">
                <a:solidFill>
                  <a:srgbClr val="FFFF00"/>
                </a:solidFill>
                <a:latin typeface="Space Mono"/>
              </a:rPr>
              <a:t>Where Is AI</a:t>
            </a:r>
            <a:r>
              <a:rPr lang="en-US" sz="2400" b="1" dirty="0">
                <a:solidFill>
                  <a:srgbClr val="FFFF00"/>
                </a:solidFill>
                <a:latin typeface="Space Mono"/>
              </a:rPr>
              <a:t> (LLMs)</a:t>
            </a:r>
            <a:r>
              <a:rPr sz="2400" b="1" dirty="0">
                <a:solidFill>
                  <a:srgbClr val="FFFF00"/>
                </a:solidFill>
                <a:latin typeface="Space Mono"/>
              </a:rPr>
              <a:t> Good / Not Good in 2026?</a:t>
            </a:r>
          </a:p>
        </p:txBody>
      </p:sp>
      <p:sp>
        <p:nvSpPr>
          <p:cNvPr id="3" name="Text Placeholder 2"/>
          <p:cNvSpPr>
            <a:spLocks noGrp="1"/>
          </p:cNvSpPr>
          <p:nvPr>
            <p:ph type="body" idx="1"/>
          </p:nvPr>
        </p:nvSpPr>
        <p:spPr/>
        <p:txBody>
          <a:bodyPr/>
          <a:lstStyle/>
          <a:p>
            <a:pPr marL="50800" indent="0">
              <a:spcAft>
                <a:spcPts val="1800"/>
              </a:spcAft>
              <a:buNone/>
            </a:pPr>
            <a:r>
              <a:rPr sz="1600" b="1" dirty="0">
                <a:solidFill>
                  <a:schemeClr val="accent4"/>
                </a:solidFill>
                <a:latin typeface="Space Mono"/>
              </a:rPr>
              <a:t>STRONG</a:t>
            </a:r>
            <a:endParaRPr sz="1300" dirty="0">
              <a:solidFill>
                <a:srgbClr val="FFFFFF"/>
              </a:solidFill>
              <a:latin typeface="Space Mono"/>
            </a:endParaRPr>
          </a:p>
          <a:p>
            <a:pPr>
              <a:spcAft>
                <a:spcPts val="600"/>
              </a:spcAft>
            </a:pPr>
            <a:r>
              <a:rPr sz="1300" dirty="0">
                <a:solidFill>
                  <a:srgbClr val="FFFFFF"/>
                </a:solidFill>
                <a:latin typeface="Space Mono"/>
              </a:rPr>
              <a:t>Meta/abstract concepts</a:t>
            </a:r>
          </a:p>
          <a:p>
            <a:pPr>
              <a:spcAft>
                <a:spcPts val="600"/>
              </a:spcAft>
            </a:pPr>
            <a:r>
              <a:rPr sz="1300" dirty="0">
                <a:solidFill>
                  <a:srgbClr val="FFFFFF"/>
                </a:solidFill>
                <a:latin typeface="Space Mono"/>
              </a:rPr>
              <a:t>Operational processes</a:t>
            </a:r>
          </a:p>
          <a:p>
            <a:pPr>
              <a:spcAft>
                <a:spcPts val="600"/>
              </a:spcAft>
            </a:pPr>
            <a:r>
              <a:rPr sz="1300" dirty="0">
                <a:solidFill>
                  <a:srgbClr val="FFFFFF"/>
                </a:solidFill>
                <a:latin typeface="Space Mono"/>
              </a:rPr>
              <a:t>Network protocols</a:t>
            </a:r>
          </a:p>
          <a:p>
            <a:pPr>
              <a:spcAft>
                <a:spcPts val="600"/>
              </a:spcAft>
            </a:pPr>
            <a:r>
              <a:rPr sz="1300" dirty="0">
                <a:solidFill>
                  <a:srgbClr val="FFFFFF"/>
                </a:solidFill>
                <a:latin typeface="Space Mono"/>
              </a:rPr>
              <a:t>RFC definitions</a:t>
            </a:r>
          </a:p>
          <a:p>
            <a:pPr>
              <a:spcAft>
                <a:spcPts val="600"/>
              </a:spcAft>
            </a:pPr>
            <a:r>
              <a:rPr sz="1300" dirty="0">
                <a:solidFill>
                  <a:srgbClr val="FFFFFF"/>
                </a:solidFill>
                <a:latin typeface="Space Mono"/>
              </a:rPr>
              <a:t>General reasoning</a:t>
            </a:r>
          </a:p>
        </p:txBody>
      </p:sp>
      <p:sp>
        <p:nvSpPr>
          <p:cNvPr id="4" name="Text Placeholder 3"/>
          <p:cNvSpPr>
            <a:spLocks noGrp="1"/>
          </p:cNvSpPr>
          <p:nvPr>
            <p:ph type="body" idx="2"/>
          </p:nvPr>
        </p:nvSpPr>
        <p:spPr>
          <a:xfrm>
            <a:off x="4118929" y="1152475"/>
            <a:ext cx="3999900" cy="3416400"/>
          </a:xfrm>
        </p:spPr>
        <p:txBody>
          <a:bodyPr/>
          <a:lstStyle/>
          <a:p>
            <a:pPr marL="50800" indent="0">
              <a:spcAft>
                <a:spcPts val="1800"/>
              </a:spcAft>
              <a:buNone/>
            </a:pPr>
            <a:r>
              <a:rPr sz="1600" b="1" dirty="0">
                <a:solidFill>
                  <a:schemeClr val="accent4"/>
                </a:solidFill>
                <a:latin typeface="Space Mono"/>
              </a:rPr>
              <a:t>GAPS</a:t>
            </a:r>
            <a:endParaRPr sz="1300" dirty="0">
              <a:solidFill>
                <a:srgbClr val="FFFFFF"/>
              </a:solidFill>
              <a:latin typeface="Space Mono"/>
            </a:endParaRPr>
          </a:p>
          <a:p>
            <a:pPr>
              <a:spcAft>
                <a:spcPts val="600"/>
              </a:spcAft>
            </a:pPr>
            <a:r>
              <a:rPr sz="1300" dirty="0">
                <a:solidFill>
                  <a:srgbClr val="FFFFFF"/>
                </a:solidFill>
                <a:latin typeface="Space Mono"/>
              </a:rPr>
              <a:t>Vendor-specific details behind paywalls</a:t>
            </a:r>
          </a:p>
          <a:p>
            <a:pPr>
              <a:spcAft>
                <a:spcPts val="600"/>
              </a:spcAft>
            </a:pPr>
            <a:r>
              <a:rPr sz="1300" dirty="0">
                <a:solidFill>
                  <a:srgbClr val="FFFFFF"/>
                </a:solidFill>
                <a:latin typeface="Space Mono"/>
              </a:rPr>
              <a:t>Unpublished APIs</a:t>
            </a:r>
          </a:p>
          <a:p>
            <a:pPr>
              <a:spcAft>
                <a:spcPts val="600"/>
              </a:spcAft>
            </a:pPr>
            <a:r>
              <a:rPr sz="1300" dirty="0">
                <a:solidFill>
                  <a:srgbClr val="FFFFFF"/>
                </a:solidFill>
                <a:latin typeface="Space Mono"/>
              </a:rPr>
              <a:t>No codebase scanning</a:t>
            </a:r>
          </a:p>
          <a:p>
            <a:pPr>
              <a:spcAft>
                <a:spcPts val="600"/>
              </a:spcAft>
            </a:pPr>
            <a:r>
              <a:rPr sz="1300" dirty="0">
                <a:solidFill>
                  <a:srgbClr val="FFFFFF"/>
                </a:solidFill>
                <a:latin typeface="Space Mono"/>
              </a:rPr>
              <a:t>No TAC tickets/resolutions</a:t>
            </a:r>
          </a:p>
          <a:p>
            <a:pPr>
              <a:spcAft>
                <a:spcPts val="600"/>
              </a:spcAft>
            </a:pPr>
            <a:r>
              <a:rPr sz="1300" dirty="0">
                <a:solidFill>
                  <a:srgbClr val="FFFFFF"/>
                </a:solidFill>
                <a:latin typeface="Space Mono"/>
              </a:rPr>
              <a:t>Need vendor SLMs</a:t>
            </a:r>
          </a:p>
        </p:txBody>
      </p:sp>
      <p:sp>
        <p:nvSpPr>
          <p:cNvPr id="6" name="TextBox 5">
            <a:extLst>
              <a:ext uri="{FF2B5EF4-FFF2-40B4-BE49-F238E27FC236}">
                <a16:creationId xmlns:a16="http://schemas.microsoft.com/office/drawing/2014/main" id="{3770A2AF-CE60-B72A-F194-FAAAD4046436}"/>
              </a:ext>
            </a:extLst>
          </p:cNvPr>
          <p:cNvSpPr txBox="1"/>
          <p:nvPr/>
        </p:nvSpPr>
        <p:spPr>
          <a:xfrm>
            <a:off x="311700" y="3991025"/>
            <a:ext cx="7614458" cy="523220"/>
          </a:xfrm>
          <a:prstGeom prst="rect">
            <a:avLst/>
          </a:prstGeom>
          <a:noFill/>
        </p:spPr>
        <p:txBody>
          <a:bodyPr wrap="square">
            <a:spAutoFit/>
          </a:bodyPr>
          <a:lstStyle/>
          <a:p>
            <a:pPr marL="50800" indent="0">
              <a:spcAft>
                <a:spcPts val="600"/>
              </a:spcAft>
              <a:buNone/>
            </a:pPr>
            <a:r>
              <a:rPr lang="en-US" sz="1400" i="1" dirty="0">
                <a:solidFill>
                  <a:srgbClr val="FFFFFF"/>
                </a:solidFill>
                <a:latin typeface="Space Mono"/>
              </a:rPr>
              <a:t>Tends to be good at things that are very well defined (protocols, RFCs) and general knowledge.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en-US" dirty="0"/>
              <a:t>What is an agent?</a:t>
            </a:r>
            <a:endParaRPr dirty="0"/>
          </a:p>
        </p:txBody>
      </p:sp>
      <p:sp>
        <p:nvSpPr>
          <p:cNvPr id="72" name="Rounded Rectangle 71">
            <a:extLst>
              <a:ext uri="{FF2B5EF4-FFF2-40B4-BE49-F238E27FC236}">
                <a16:creationId xmlns:a16="http://schemas.microsoft.com/office/drawing/2014/main" id="{C949AB91-1C2C-3F35-A832-7AF52F1865F4}"/>
              </a:ext>
            </a:extLst>
          </p:cNvPr>
          <p:cNvSpPr/>
          <p:nvPr/>
        </p:nvSpPr>
        <p:spPr>
          <a:xfrm>
            <a:off x="439423" y="1142365"/>
            <a:ext cx="8265153" cy="786562"/>
          </a:xfrm>
          <a:prstGeom prst="roundRect">
            <a:avLst>
              <a:gd name="adj" fmla="val 11384"/>
            </a:avLst>
          </a:prstGeom>
          <a:gradFill flip="none" rotWithShape="1">
            <a:gsLst>
              <a:gs pos="34000">
                <a:srgbClr val="00001E"/>
              </a:gs>
              <a:gs pos="100000">
                <a:schemeClr val="accent6">
                  <a:lumMod val="50000"/>
                  <a:alpha val="41121"/>
                </a:schemeClr>
              </a:gs>
            </a:gsLst>
            <a:lin ang="2700000" scaled="1"/>
            <a:tileRect/>
          </a:gradFill>
          <a:ln w="3175" cap="flat" cmpd="sng" algn="ctr">
            <a:solidFill>
              <a:srgbClr val="FFFFFF">
                <a:alpha val="20000"/>
              </a:srgbClr>
            </a:solidFill>
            <a:prstDash val="solid"/>
          </a:ln>
          <a:effectLst/>
        </p:spPr>
        <p:txBody>
          <a:bodyPr rIns="9144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rgbClr val="FFFFFF"/>
              </a:solidFill>
              <a:effectLst/>
              <a:uLnTx/>
              <a:uFillTx/>
              <a:latin typeface="DM Sans 14pt" pitchFamily="2" charset="77"/>
              <a:ea typeface="+mn-ea"/>
              <a:cs typeface="+mn-cs"/>
            </a:endParaRPr>
          </a:p>
        </p:txBody>
      </p:sp>
      <p:sp>
        <p:nvSpPr>
          <p:cNvPr id="4" name="TextBox 3">
            <a:extLst>
              <a:ext uri="{FF2B5EF4-FFF2-40B4-BE49-F238E27FC236}">
                <a16:creationId xmlns:a16="http://schemas.microsoft.com/office/drawing/2014/main" id="{952381D9-B36E-D9E2-688E-B7ECFC60FFC4}"/>
              </a:ext>
            </a:extLst>
          </p:cNvPr>
          <p:cNvSpPr txBox="1"/>
          <p:nvPr/>
        </p:nvSpPr>
        <p:spPr>
          <a:xfrm>
            <a:off x="962627" y="1300966"/>
            <a:ext cx="1229086" cy="469359"/>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Agents</a:t>
            </a:r>
          </a:p>
          <a:p>
            <a:pPr marL="0" marR="0" lvl="0" indent="0" defTabSz="914400" eaLnBrk="1" fontAlgn="auto" latinLnBrk="0" hangingPunct="1">
              <a:lnSpc>
                <a:spcPct val="100000"/>
              </a:lnSpc>
              <a:spcBef>
                <a:spcPts val="0"/>
              </a:spcBef>
              <a:spcAft>
                <a:spcPts val="0"/>
              </a:spcAft>
              <a:buClrTx/>
              <a:buSzTx/>
              <a:buFontTx/>
              <a:buNone/>
              <a:tabLst/>
              <a:defRPr/>
            </a:pPr>
            <a:r>
              <a:rPr lang="en-US" sz="1050" i="1" dirty="0">
                <a:solidFill>
                  <a:srgbClr val="FFFFFF"/>
                </a:solidFill>
                <a:latin typeface="Arial" panose="020B0604020202020204" pitchFamily="34" charset="0"/>
                <a:ea typeface="+mn-ea"/>
                <a:cs typeface="Arial" panose="020B0604020202020204" pitchFamily="34" charset="0"/>
              </a:rPr>
              <a:t>The Orchestrator</a:t>
            </a:r>
            <a:endParaRPr kumimoji="0" lang="en-US" sz="1050" b="0" i="1"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5" name="Graphic 4">
            <a:extLst>
              <a:ext uri="{FF2B5EF4-FFF2-40B4-BE49-F238E27FC236}">
                <a16:creationId xmlns:a16="http://schemas.microsoft.com/office/drawing/2014/main" id="{1F0706C5-CE9A-621E-2FB4-B0141082121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3469" y="1385776"/>
            <a:ext cx="326945" cy="326945"/>
          </a:xfrm>
          <a:prstGeom prst="rect">
            <a:avLst/>
          </a:prstGeom>
        </p:spPr>
      </p:pic>
      <p:sp>
        <p:nvSpPr>
          <p:cNvPr id="6" name="TextBox 5">
            <a:extLst>
              <a:ext uri="{FF2B5EF4-FFF2-40B4-BE49-F238E27FC236}">
                <a16:creationId xmlns:a16="http://schemas.microsoft.com/office/drawing/2014/main" id="{AA40CF70-85CA-4662-7EC6-8E7482E26725}"/>
              </a:ext>
            </a:extLst>
          </p:cNvPr>
          <p:cNvSpPr txBox="1"/>
          <p:nvPr/>
        </p:nvSpPr>
        <p:spPr>
          <a:xfrm>
            <a:off x="2363317" y="1327896"/>
            <a:ext cx="2135841" cy="415498"/>
          </a:xfrm>
          <a:prstGeom prst="rect">
            <a:avLst/>
          </a:prstGeom>
          <a:noFill/>
        </p:spPr>
        <p:txBody>
          <a:bodyPr wrap="none" rtlCol="0">
            <a:spAutoFit/>
          </a:bodyPr>
          <a:lstStyle/>
          <a:p>
            <a:pPr marL="176213" indent="-176213">
              <a:buClrTx/>
              <a:buFont typeface="Arial" panose="020B0604020202020204" pitchFamily="34" charset="0"/>
              <a:buChar char="•"/>
            </a:pPr>
            <a:r>
              <a:rPr lang="en-US" sz="1050" dirty="0">
                <a:solidFill>
                  <a:schemeClr val="bg1"/>
                </a:solidFill>
              </a:rPr>
              <a:t>Autonomous decision-making</a:t>
            </a:r>
          </a:p>
          <a:p>
            <a:pPr marL="176213" indent="-176213">
              <a:buClrTx/>
              <a:buFont typeface="Arial" panose="020B0604020202020204" pitchFamily="34" charset="0"/>
              <a:buChar char="•"/>
            </a:pPr>
            <a:r>
              <a:rPr lang="en-US" sz="1050" dirty="0">
                <a:solidFill>
                  <a:schemeClr val="bg1"/>
                </a:solidFill>
              </a:rPr>
              <a:t>Multi-step execution</a:t>
            </a:r>
          </a:p>
        </p:txBody>
      </p:sp>
      <p:sp>
        <p:nvSpPr>
          <p:cNvPr id="7" name="TextBox 6">
            <a:extLst>
              <a:ext uri="{FF2B5EF4-FFF2-40B4-BE49-F238E27FC236}">
                <a16:creationId xmlns:a16="http://schemas.microsoft.com/office/drawing/2014/main" id="{C9C66878-4071-2FAF-EC17-9663A5A7C804}"/>
              </a:ext>
            </a:extLst>
          </p:cNvPr>
          <p:cNvSpPr txBox="1"/>
          <p:nvPr/>
        </p:nvSpPr>
        <p:spPr>
          <a:xfrm>
            <a:off x="4889079" y="1327896"/>
            <a:ext cx="2135841" cy="415498"/>
          </a:xfrm>
          <a:prstGeom prst="rect">
            <a:avLst/>
          </a:prstGeom>
          <a:noFill/>
        </p:spPr>
        <p:txBody>
          <a:bodyPr wrap="none" rtlCol="0">
            <a:spAutoFit/>
          </a:bodyPr>
          <a:lstStyle/>
          <a:p>
            <a:pPr marL="176213" indent="-176213">
              <a:buClrTx/>
              <a:buFont typeface="Arial" panose="020B0604020202020204" pitchFamily="34" charset="0"/>
              <a:buChar char="•"/>
            </a:pPr>
            <a:r>
              <a:rPr lang="en-US" sz="1050" dirty="0">
                <a:solidFill>
                  <a:schemeClr val="bg1"/>
                </a:solidFill>
              </a:rPr>
              <a:t>Observe → Think → Act loop</a:t>
            </a:r>
          </a:p>
          <a:p>
            <a:pPr marL="176213" indent="-176213">
              <a:buClrTx/>
              <a:buFont typeface="Arial" panose="020B0604020202020204" pitchFamily="34" charset="0"/>
              <a:buChar char="•"/>
            </a:pPr>
            <a:r>
              <a:rPr lang="en-US" sz="1050" dirty="0">
                <a:solidFill>
                  <a:schemeClr val="bg1"/>
                </a:solidFill>
              </a:rPr>
              <a:t>Spawns subagents</a:t>
            </a:r>
          </a:p>
        </p:txBody>
      </p:sp>
      <p:cxnSp>
        <p:nvCxnSpPr>
          <p:cNvPr id="9" name="Straight Connector 8">
            <a:extLst>
              <a:ext uri="{FF2B5EF4-FFF2-40B4-BE49-F238E27FC236}">
                <a16:creationId xmlns:a16="http://schemas.microsoft.com/office/drawing/2014/main" id="{68D7245D-F222-2C29-F55F-B4B63692CB18}"/>
              </a:ext>
            </a:extLst>
          </p:cNvPr>
          <p:cNvCxnSpPr/>
          <p:nvPr/>
        </p:nvCxnSpPr>
        <p:spPr>
          <a:xfrm>
            <a:off x="2246304" y="1327896"/>
            <a:ext cx="0" cy="415498"/>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Rounded Rectangle 9">
            <a:extLst>
              <a:ext uri="{FF2B5EF4-FFF2-40B4-BE49-F238E27FC236}">
                <a16:creationId xmlns:a16="http://schemas.microsoft.com/office/drawing/2014/main" id="{8D11C147-DE8C-E6F2-B5EB-9D60C3C3DD65}"/>
              </a:ext>
            </a:extLst>
          </p:cNvPr>
          <p:cNvSpPr/>
          <p:nvPr/>
        </p:nvSpPr>
        <p:spPr>
          <a:xfrm>
            <a:off x="7196524" y="1416182"/>
            <a:ext cx="1252629" cy="266131"/>
          </a:xfrm>
          <a:prstGeom prst="roundRect">
            <a:avLst>
              <a:gd name="adj" fmla="val 50000"/>
            </a:avLst>
          </a:prstGeom>
          <a:solidFill>
            <a:schemeClr val="accent6">
              <a:alpha val="14000"/>
            </a:schemeClr>
          </a:solidFill>
          <a:ln w="31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dirty="0"/>
              <a:t>Decides WHEN</a:t>
            </a:r>
          </a:p>
        </p:txBody>
      </p:sp>
      <p:sp>
        <p:nvSpPr>
          <p:cNvPr id="11" name="Rounded Rectangle 10">
            <a:extLst>
              <a:ext uri="{FF2B5EF4-FFF2-40B4-BE49-F238E27FC236}">
                <a16:creationId xmlns:a16="http://schemas.microsoft.com/office/drawing/2014/main" id="{084A19D2-30BC-B578-0B1E-7D2DB296B443}"/>
              </a:ext>
            </a:extLst>
          </p:cNvPr>
          <p:cNvSpPr/>
          <p:nvPr/>
        </p:nvSpPr>
        <p:spPr>
          <a:xfrm>
            <a:off x="439423" y="2273585"/>
            <a:ext cx="8265153" cy="786562"/>
          </a:xfrm>
          <a:prstGeom prst="roundRect">
            <a:avLst>
              <a:gd name="adj" fmla="val 11384"/>
            </a:avLst>
          </a:prstGeom>
          <a:gradFill flip="none" rotWithShape="1">
            <a:gsLst>
              <a:gs pos="34000">
                <a:srgbClr val="00001E"/>
              </a:gs>
              <a:gs pos="100000">
                <a:schemeClr val="accent1">
                  <a:lumMod val="50000"/>
                  <a:alpha val="53357"/>
                </a:schemeClr>
              </a:gs>
            </a:gsLst>
            <a:lin ang="2700000" scaled="1"/>
            <a:tileRect/>
          </a:gradFill>
          <a:ln w="3175" cap="flat" cmpd="sng" algn="ctr">
            <a:solidFill>
              <a:srgbClr val="FFFFFF">
                <a:alpha val="20000"/>
              </a:srgbClr>
            </a:solidFill>
            <a:prstDash val="solid"/>
          </a:ln>
          <a:effectLst/>
        </p:spPr>
        <p:txBody>
          <a:bodyPr rIns="9144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rgbClr val="FFFFFF"/>
              </a:solidFill>
              <a:effectLst/>
              <a:uLnTx/>
              <a:uFillTx/>
              <a:latin typeface="DM Sans 14pt" pitchFamily="2" charset="77"/>
              <a:ea typeface="+mn-ea"/>
              <a:cs typeface="+mn-cs"/>
            </a:endParaRPr>
          </a:p>
        </p:txBody>
      </p:sp>
      <p:sp>
        <p:nvSpPr>
          <p:cNvPr id="12" name="TextBox 11">
            <a:extLst>
              <a:ext uri="{FF2B5EF4-FFF2-40B4-BE49-F238E27FC236}">
                <a16:creationId xmlns:a16="http://schemas.microsoft.com/office/drawing/2014/main" id="{0EFA5964-7D33-E5F8-5967-10D7CEE0A5A1}"/>
              </a:ext>
            </a:extLst>
          </p:cNvPr>
          <p:cNvSpPr txBox="1"/>
          <p:nvPr/>
        </p:nvSpPr>
        <p:spPr>
          <a:xfrm>
            <a:off x="962627" y="2432186"/>
            <a:ext cx="1229086" cy="469359"/>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Skills</a:t>
            </a:r>
          </a:p>
          <a:p>
            <a:pPr marL="0" marR="0" lvl="0" indent="0" defTabSz="914400" eaLnBrk="1" fontAlgn="auto" latinLnBrk="0" hangingPunct="1">
              <a:lnSpc>
                <a:spcPct val="100000"/>
              </a:lnSpc>
              <a:spcBef>
                <a:spcPts val="0"/>
              </a:spcBef>
              <a:spcAft>
                <a:spcPts val="0"/>
              </a:spcAft>
              <a:buClrTx/>
              <a:buSzTx/>
              <a:buFontTx/>
              <a:buNone/>
              <a:tabLst/>
              <a:defRPr/>
            </a:pPr>
            <a:r>
              <a:rPr lang="en-US" sz="1050" i="1" dirty="0">
                <a:solidFill>
                  <a:srgbClr val="FFFFFF"/>
                </a:solidFill>
                <a:latin typeface="Arial" panose="020B0604020202020204" pitchFamily="34" charset="0"/>
                <a:ea typeface="+mn-ea"/>
                <a:cs typeface="Arial" panose="020B0604020202020204" pitchFamily="34" charset="0"/>
              </a:rPr>
              <a:t>The Expertise</a:t>
            </a:r>
            <a:endParaRPr kumimoji="0" lang="en-US" sz="1050" b="0" i="1"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5E6AADAF-6DFF-F0C2-E5E9-FE890479CCB8}"/>
              </a:ext>
            </a:extLst>
          </p:cNvPr>
          <p:cNvSpPr txBox="1"/>
          <p:nvPr/>
        </p:nvSpPr>
        <p:spPr>
          <a:xfrm>
            <a:off x="2363317" y="2459116"/>
            <a:ext cx="2419573" cy="415498"/>
          </a:xfrm>
          <a:prstGeom prst="rect">
            <a:avLst/>
          </a:prstGeom>
          <a:noFill/>
        </p:spPr>
        <p:txBody>
          <a:bodyPr wrap="none" rtlCol="0">
            <a:spAutoFit/>
          </a:bodyPr>
          <a:lstStyle/>
          <a:p>
            <a:pPr marL="176213" indent="-176213">
              <a:buClrTx/>
              <a:buFont typeface="Arial" panose="020B0604020202020204" pitchFamily="34" charset="0"/>
              <a:buChar char="•"/>
            </a:pPr>
            <a:r>
              <a:rPr lang="en-US" sz="1050" dirty="0">
                <a:solidFill>
                  <a:schemeClr val="bg1"/>
                </a:solidFill>
              </a:rPr>
              <a:t>Procedural knowledge (</a:t>
            </a:r>
            <a:r>
              <a:rPr lang="en-US" sz="1050" dirty="0" err="1">
                <a:solidFill>
                  <a:schemeClr val="bg1"/>
                </a:solidFill>
              </a:rPr>
              <a:t>SKILL.md</a:t>
            </a:r>
            <a:r>
              <a:rPr lang="en-US" sz="1050" dirty="0">
                <a:solidFill>
                  <a:schemeClr val="bg1"/>
                </a:solidFill>
              </a:rPr>
              <a:t>)</a:t>
            </a:r>
          </a:p>
          <a:p>
            <a:pPr marL="176213" indent="-176213">
              <a:buClrTx/>
              <a:buFont typeface="Arial" panose="020B0604020202020204" pitchFamily="34" charset="0"/>
              <a:buChar char="•"/>
            </a:pPr>
            <a:r>
              <a:rPr lang="en-US" sz="1050" dirty="0">
                <a:solidFill>
                  <a:schemeClr val="bg1"/>
                </a:solidFill>
              </a:rPr>
              <a:t>Reusable across conversations</a:t>
            </a:r>
          </a:p>
        </p:txBody>
      </p:sp>
      <p:sp>
        <p:nvSpPr>
          <p:cNvPr id="15" name="TextBox 14">
            <a:extLst>
              <a:ext uri="{FF2B5EF4-FFF2-40B4-BE49-F238E27FC236}">
                <a16:creationId xmlns:a16="http://schemas.microsoft.com/office/drawing/2014/main" id="{EC520C69-043D-50F6-F512-8A044D35DB95}"/>
              </a:ext>
            </a:extLst>
          </p:cNvPr>
          <p:cNvSpPr txBox="1"/>
          <p:nvPr/>
        </p:nvSpPr>
        <p:spPr>
          <a:xfrm>
            <a:off x="4889079" y="2459116"/>
            <a:ext cx="2135841" cy="415498"/>
          </a:xfrm>
          <a:prstGeom prst="rect">
            <a:avLst/>
          </a:prstGeom>
          <a:noFill/>
        </p:spPr>
        <p:txBody>
          <a:bodyPr wrap="none" rtlCol="0">
            <a:spAutoFit/>
          </a:bodyPr>
          <a:lstStyle/>
          <a:p>
            <a:pPr marL="176213" indent="-176213">
              <a:buClrTx/>
              <a:buFont typeface="Arial" panose="020B0604020202020204" pitchFamily="34" charset="0"/>
              <a:buChar char="•"/>
            </a:pPr>
            <a:r>
              <a:rPr lang="en-US" sz="1050" dirty="0">
                <a:solidFill>
                  <a:schemeClr val="bg1"/>
                </a:solidFill>
              </a:rPr>
              <a:t>Token-efficient (~100 tokens)</a:t>
            </a:r>
          </a:p>
          <a:p>
            <a:pPr marL="176213" indent="-176213">
              <a:buClrTx/>
              <a:buFont typeface="Arial" panose="020B0604020202020204" pitchFamily="34" charset="0"/>
              <a:buChar char="•"/>
            </a:pPr>
            <a:r>
              <a:rPr lang="en-US" sz="1050" dirty="0">
                <a:solidFill>
                  <a:schemeClr val="bg1"/>
                </a:solidFill>
              </a:rPr>
              <a:t>Domain expertise encoded</a:t>
            </a:r>
          </a:p>
        </p:txBody>
      </p:sp>
      <p:cxnSp>
        <p:nvCxnSpPr>
          <p:cNvPr id="16" name="Straight Connector 15">
            <a:extLst>
              <a:ext uri="{FF2B5EF4-FFF2-40B4-BE49-F238E27FC236}">
                <a16:creationId xmlns:a16="http://schemas.microsoft.com/office/drawing/2014/main" id="{DD34A54D-F48B-09AB-56F5-11781E73013C}"/>
              </a:ext>
            </a:extLst>
          </p:cNvPr>
          <p:cNvCxnSpPr/>
          <p:nvPr/>
        </p:nvCxnSpPr>
        <p:spPr>
          <a:xfrm>
            <a:off x="2246304" y="2459116"/>
            <a:ext cx="0" cy="41549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Rounded Rectangle 16">
            <a:extLst>
              <a:ext uri="{FF2B5EF4-FFF2-40B4-BE49-F238E27FC236}">
                <a16:creationId xmlns:a16="http://schemas.microsoft.com/office/drawing/2014/main" id="{4EBFC6D8-D729-B182-A192-41853B480FD0}"/>
              </a:ext>
            </a:extLst>
          </p:cNvPr>
          <p:cNvSpPr/>
          <p:nvPr/>
        </p:nvSpPr>
        <p:spPr>
          <a:xfrm>
            <a:off x="7196524" y="2547402"/>
            <a:ext cx="1252629" cy="266131"/>
          </a:xfrm>
          <a:prstGeom prst="roundRect">
            <a:avLst>
              <a:gd name="adj" fmla="val 50000"/>
            </a:avLst>
          </a:prstGeom>
          <a:solidFill>
            <a:schemeClr val="accent1">
              <a:alpha val="14000"/>
            </a:schemeClr>
          </a:solidFill>
          <a:ln w="31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dirty="0"/>
              <a:t>Teaches HOW</a:t>
            </a:r>
          </a:p>
        </p:txBody>
      </p:sp>
      <p:pic>
        <p:nvPicPr>
          <p:cNvPr id="19" name="Graphic 18">
            <a:extLst>
              <a:ext uri="{FF2B5EF4-FFF2-40B4-BE49-F238E27FC236}">
                <a16:creationId xmlns:a16="http://schemas.microsoft.com/office/drawing/2014/main" id="{4E171FB5-80A2-6574-0DC2-7F504BF5B63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42753" y="2532197"/>
            <a:ext cx="296539" cy="296539"/>
          </a:xfrm>
          <a:prstGeom prst="rect">
            <a:avLst/>
          </a:prstGeom>
        </p:spPr>
      </p:pic>
      <p:sp>
        <p:nvSpPr>
          <p:cNvPr id="20" name="Rounded Rectangle 19">
            <a:extLst>
              <a:ext uri="{FF2B5EF4-FFF2-40B4-BE49-F238E27FC236}">
                <a16:creationId xmlns:a16="http://schemas.microsoft.com/office/drawing/2014/main" id="{342FBEB9-4E77-B2BB-C781-20FEBC860165}"/>
              </a:ext>
            </a:extLst>
          </p:cNvPr>
          <p:cNvSpPr/>
          <p:nvPr/>
        </p:nvSpPr>
        <p:spPr>
          <a:xfrm>
            <a:off x="439423" y="3404805"/>
            <a:ext cx="8265153" cy="786562"/>
          </a:xfrm>
          <a:prstGeom prst="roundRect">
            <a:avLst>
              <a:gd name="adj" fmla="val 11384"/>
            </a:avLst>
          </a:prstGeom>
          <a:gradFill flip="none" rotWithShape="1">
            <a:gsLst>
              <a:gs pos="34000">
                <a:srgbClr val="00001E"/>
              </a:gs>
              <a:gs pos="100000">
                <a:schemeClr val="accent4">
                  <a:lumMod val="50000"/>
                  <a:alpha val="47000"/>
                </a:schemeClr>
              </a:gs>
            </a:gsLst>
            <a:lin ang="2700000" scaled="1"/>
            <a:tileRect/>
          </a:gradFill>
          <a:ln w="3175" cap="flat" cmpd="sng" algn="ctr">
            <a:solidFill>
              <a:srgbClr val="FFFFFF">
                <a:alpha val="20000"/>
              </a:srgbClr>
            </a:solidFill>
            <a:prstDash val="solid"/>
          </a:ln>
          <a:effectLst/>
        </p:spPr>
        <p:txBody>
          <a:bodyPr rIns="9144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rgbClr val="FFFFFF"/>
              </a:solidFill>
              <a:effectLst/>
              <a:uLnTx/>
              <a:uFillTx/>
              <a:latin typeface="DM Sans 14pt" pitchFamily="2" charset="77"/>
              <a:ea typeface="+mn-ea"/>
              <a:cs typeface="+mn-cs"/>
            </a:endParaRPr>
          </a:p>
        </p:txBody>
      </p:sp>
      <p:sp>
        <p:nvSpPr>
          <p:cNvPr id="21" name="TextBox 20">
            <a:extLst>
              <a:ext uri="{FF2B5EF4-FFF2-40B4-BE49-F238E27FC236}">
                <a16:creationId xmlns:a16="http://schemas.microsoft.com/office/drawing/2014/main" id="{26B36515-1F29-1C05-6240-400F436A39C0}"/>
              </a:ext>
            </a:extLst>
          </p:cNvPr>
          <p:cNvSpPr txBox="1"/>
          <p:nvPr/>
        </p:nvSpPr>
        <p:spPr>
          <a:xfrm>
            <a:off x="962627" y="3563406"/>
            <a:ext cx="1229086" cy="469359"/>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MCP</a:t>
            </a:r>
          </a:p>
          <a:p>
            <a:pPr marL="0" marR="0" lvl="0" indent="0" defTabSz="914400" eaLnBrk="1" fontAlgn="auto" latinLnBrk="0" hangingPunct="1">
              <a:lnSpc>
                <a:spcPct val="100000"/>
              </a:lnSpc>
              <a:spcBef>
                <a:spcPts val="0"/>
              </a:spcBef>
              <a:spcAft>
                <a:spcPts val="0"/>
              </a:spcAft>
              <a:buClrTx/>
              <a:buSzTx/>
              <a:buFontTx/>
              <a:buNone/>
              <a:tabLst/>
              <a:defRPr/>
            </a:pPr>
            <a:r>
              <a:rPr lang="en-US" sz="1050" i="1" dirty="0">
                <a:solidFill>
                  <a:srgbClr val="FFFFFF"/>
                </a:solidFill>
                <a:latin typeface="Arial" panose="020B0604020202020204" pitchFamily="34" charset="0"/>
                <a:ea typeface="+mn-ea"/>
                <a:cs typeface="Arial" panose="020B0604020202020204" pitchFamily="34" charset="0"/>
              </a:rPr>
              <a:t>The Connector</a:t>
            </a:r>
            <a:endParaRPr kumimoji="0" lang="en-US" sz="1050" b="0" i="1"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08D7B339-9A33-41C9-E638-DEE4897A3C81}"/>
              </a:ext>
            </a:extLst>
          </p:cNvPr>
          <p:cNvSpPr txBox="1"/>
          <p:nvPr/>
        </p:nvSpPr>
        <p:spPr>
          <a:xfrm>
            <a:off x="2363317" y="3590336"/>
            <a:ext cx="2504532" cy="415498"/>
          </a:xfrm>
          <a:prstGeom prst="rect">
            <a:avLst/>
          </a:prstGeom>
          <a:noFill/>
        </p:spPr>
        <p:txBody>
          <a:bodyPr wrap="none" rtlCol="0">
            <a:spAutoFit/>
          </a:bodyPr>
          <a:lstStyle/>
          <a:p>
            <a:pPr marL="176213" indent="-176213">
              <a:buClrTx/>
              <a:buFont typeface="Arial" panose="020B0604020202020204" pitchFamily="34" charset="0"/>
              <a:buChar char="•"/>
            </a:pPr>
            <a:r>
              <a:rPr lang="en-US" sz="1050" dirty="0">
                <a:solidFill>
                  <a:schemeClr val="bg1"/>
                </a:solidFill>
              </a:rPr>
              <a:t>"USB-C for AI" — universal protocol</a:t>
            </a:r>
          </a:p>
          <a:p>
            <a:pPr marL="176213" indent="-176213">
              <a:buClrTx/>
              <a:buFont typeface="Arial" panose="020B0604020202020204" pitchFamily="34" charset="0"/>
              <a:buChar char="•"/>
            </a:pPr>
            <a:r>
              <a:rPr lang="en-US" sz="1050" dirty="0">
                <a:solidFill>
                  <a:schemeClr val="bg1"/>
                </a:solidFill>
              </a:rPr>
              <a:t>Real-time data access</a:t>
            </a:r>
          </a:p>
        </p:txBody>
      </p:sp>
      <p:sp>
        <p:nvSpPr>
          <p:cNvPr id="23" name="TextBox 22">
            <a:extLst>
              <a:ext uri="{FF2B5EF4-FFF2-40B4-BE49-F238E27FC236}">
                <a16:creationId xmlns:a16="http://schemas.microsoft.com/office/drawing/2014/main" id="{19A37360-F3AD-C45F-B3A5-FF211C580EF2}"/>
              </a:ext>
            </a:extLst>
          </p:cNvPr>
          <p:cNvSpPr txBox="1"/>
          <p:nvPr/>
        </p:nvSpPr>
        <p:spPr>
          <a:xfrm>
            <a:off x="4889079" y="3590336"/>
            <a:ext cx="2135841" cy="415498"/>
          </a:xfrm>
          <a:prstGeom prst="rect">
            <a:avLst/>
          </a:prstGeom>
          <a:noFill/>
        </p:spPr>
        <p:txBody>
          <a:bodyPr wrap="none" rtlCol="0">
            <a:spAutoFit/>
          </a:bodyPr>
          <a:lstStyle/>
          <a:p>
            <a:pPr marL="176213" indent="-176213">
              <a:buClrTx/>
              <a:buFont typeface="Arial" panose="020B0604020202020204" pitchFamily="34" charset="0"/>
              <a:buChar char="•"/>
            </a:pPr>
            <a:r>
              <a:rPr lang="en-US" sz="1050" dirty="0">
                <a:solidFill>
                  <a:schemeClr val="bg1"/>
                </a:solidFill>
              </a:rPr>
              <a:t>Databases, APIs, filesystems</a:t>
            </a:r>
          </a:p>
          <a:p>
            <a:pPr marL="176213" indent="-176213">
              <a:buClrTx/>
              <a:buFont typeface="Arial" panose="020B0604020202020204" pitchFamily="34" charset="0"/>
              <a:buChar char="•"/>
            </a:pPr>
            <a:r>
              <a:rPr lang="en-US" sz="1050" dirty="0">
                <a:solidFill>
                  <a:schemeClr val="bg1"/>
                </a:solidFill>
              </a:rPr>
              <a:t>Secure, production-ready</a:t>
            </a:r>
          </a:p>
        </p:txBody>
      </p:sp>
      <p:cxnSp>
        <p:nvCxnSpPr>
          <p:cNvPr id="24" name="Straight Connector 23">
            <a:extLst>
              <a:ext uri="{FF2B5EF4-FFF2-40B4-BE49-F238E27FC236}">
                <a16:creationId xmlns:a16="http://schemas.microsoft.com/office/drawing/2014/main" id="{D3DACC79-E918-53A5-CA5F-E163801A116F}"/>
              </a:ext>
            </a:extLst>
          </p:cNvPr>
          <p:cNvCxnSpPr/>
          <p:nvPr/>
        </p:nvCxnSpPr>
        <p:spPr>
          <a:xfrm>
            <a:off x="2246304" y="3590336"/>
            <a:ext cx="0" cy="415498"/>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C5910207-6E17-4AA5-E517-1A364F939F5B}"/>
              </a:ext>
            </a:extLst>
          </p:cNvPr>
          <p:cNvSpPr/>
          <p:nvPr/>
        </p:nvSpPr>
        <p:spPr>
          <a:xfrm>
            <a:off x="7196524" y="3678622"/>
            <a:ext cx="1252629" cy="266131"/>
          </a:xfrm>
          <a:prstGeom prst="roundRect">
            <a:avLst>
              <a:gd name="adj" fmla="val 50000"/>
            </a:avLst>
          </a:prstGeom>
          <a:solidFill>
            <a:schemeClr val="accent4">
              <a:alpha val="14000"/>
            </a:schemeClr>
          </a:solidFill>
          <a:ln w="31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dirty="0"/>
              <a:t>Provides WHAT</a:t>
            </a:r>
          </a:p>
        </p:txBody>
      </p:sp>
      <p:pic>
        <p:nvPicPr>
          <p:cNvPr id="28" name="Graphic 27">
            <a:extLst>
              <a:ext uri="{FF2B5EF4-FFF2-40B4-BE49-F238E27FC236}">
                <a16:creationId xmlns:a16="http://schemas.microsoft.com/office/drawing/2014/main" id="{1A68B49E-21A6-21AB-C4BC-4BCE5CDD6CD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6712" y="3652173"/>
            <a:ext cx="292580" cy="292580"/>
          </a:xfrm>
          <a:prstGeom prst="rect">
            <a:avLst/>
          </a:prstGeom>
        </p:spPr>
      </p:pic>
      <p:cxnSp>
        <p:nvCxnSpPr>
          <p:cNvPr id="30" name="Straight Arrow Connector 29">
            <a:extLst>
              <a:ext uri="{FF2B5EF4-FFF2-40B4-BE49-F238E27FC236}">
                <a16:creationId xmlns:a16="http://schemas.microsoft.com/office/drawing/2014/main" id="{95F5924D-452E-F4FD-5F9A-755358491EBD}"/>
              </a:ext>
            </a:extLst>
          </p:cNvPr>
          <p:cNvCxnSpPr>
            <a:stCxn id="72" idx="2"/>
            <a:endCxn id="11" idx="0"/>
          </p:cNvCxnSpPr>
          <p:nvPr/>
        </p:nvCxnSpPr>
        <p:spPr>
          <a:xfrm>
            <a:off x="4572000" y="1928927"/>
            <a:ext cx="0" cy="344658"/>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1C64C4A1-327B-386B-F67E-221C4E2CC690}"/>
              </a:ext>
            </a:extLst>
          </p:cNvPr>
          <p:cNvSpPr txBox="1"/>
          <p:nvPr/>
        </p:nvSpPr>
        <p:spPr>
          <a:xfrm>
            <a:off x="4357838" y="2001718"/>
            <a:ext cx="428322" cy="138499"/>
          </a:xfrm>
          <a:prstGeom prst="rect">
            <a:avLst/>
          </a:prstGeom>
          <a:solidFill>
            <a:schemeClr val="dk1"/>
          </a:solidFill>
        </p:spPr>
        <p:txBody>
          <a:bodyPr wrap="none" tIns="0" bIns="0" rtlCol="0">
            <a:spAutoFit/>
          </a:bodyPr>
          <a:lstStyle/>
          <a:p>
            <a:r>
              <a:rPr lang="en-US" sz="900" dirty="0">
                <a:solidFill>
                  <a:schemeClr val="bg1"/>
                </a:solidFill>
              </a:rPr>
              <a:t>uses</a:t>
            </a:r>
          </a:p>
        </p:txBody>
      </p:sp>
      <p:cxnSp>
        <p:nvCxnSpPr>
          <p:cNvPr id="35" name="Straight Arrow Connector 34">
            <a:extLst>
              <a:ext uri="{FF2B5EF4-FFF2-40B4-BE49-F238E27FC236}">
                <a16:creationId xmlns:a16="http://schemas.microsoft.com/office/drawing/2014/main" id="{EAB288F4-762C-E706-5D83-559F2254D721}"/>
              </a:ext>
            </a:extLst>
          </p:cNvPr>
          <p:cNvCxnSpPr/>
          <p:nvPr/>
        </p:nvCxnSpPr>
        <p:spPr>
          <a:xfrm>
            <a:off x="4572000" y="3054867"/>
            <a:ext cx="0" cy="344658"/>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9DBCEA67-0973-6688-9805-4C4AC8641478}"/>
              </a:ext>
            </a:extLst>
          </p:cNvPr>
          <p:cNvSpPr txBox="1"/>
          <p:nvPr/>
        </p:nvSpPr>
        <p:spPr>
          <a:xfrm>
            <a:off x="4151884" y="3127658"/>
            <a:ext cx="851515" cy="138499"/>
          </a:xfrm>
          <a:prstGeom prst="rect">
            <a:avLst/>
          </a:prstGeom>
          <a:solidFill>
            <a:schemeClr val="dk1"/>
          </a:solidFill>
        </p:spPr>
        <p:txBody>
          <a:bodyPr wrap="none" tIns="0" bIns="0" rtlCol="0">
            <a:spAutoFit/>
          </a:bodyPr>
          <a:lstStyle/>
          <a:p>
            <a:r>
              <a:rPr lang="en-US" sz="900" dirty="0">
                <a:solidFill>
                  <a:schemeClr val="bg1"/>
                </a:solidFill>
              </a:rPr>
              <a:t>connects via</a:t>
            </a:r>
          </a:p>
        </p:txBody>
      </p:sp>
      <p:sp>
        <p:nvSpPr>
          <p:cNvPr id="37" name="TextBox 36">
            <a:extLst>
              <a:ext uri="{FF2B5EF4-FFF2-40B4-BE49-F238E27FC236}">
                <a16:creationId xmlns:a16="http://schemas.microsoft.com/office/drawing/2014/main" id="{6F5D54B9-C13C-3DC9-AE7C-41B2B36B7472}"/>
              </a:ext>
            </a:extLst>
          </p:cNvPr>
          <p:cNvSpPr txBox="1"/>
          <p:nvPr/>
        </p:nvSpPr>
        <p:spPr>
          <a:xfrm>
            <a:off x="439424" y="4376898"/>
            <a:ext cx="8265152" cy="276999"/>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These aren't competing approaches — they're complementary layers.</a:t>
            </a:r>
            <a:endParaRPr kumimoji="0" lang="en-US" sz="1000" b="0" i="1"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A96C2-8153-42CD-7393-F1E85229B528}"/>
              </a:ext>
            </a:extLst>
          </p:cNvPr>
          <p:cNvSpPr>
            <a:spLocks noGrp="1"/>
          </p:cNvSpPr>
          <p:nvPr>
            <p:ph type="title"/>
          </p:nvPr>
        </p:nvSpPr>
        <p:spPr>
          <a:xfrm>
            <a:off x="306579" y="324449"/>
            <a:ext cx="8520600" cy="572700"/>
          </a:xfrm>
        </p:spPr>
        <p:txBody>
          <a:bodyPr>
            <a:normAutofit fontScale="90000"/>
          </a:bodyPr>
          <a:lstStyle/>
          <a:p>
            <a:pPr algn="ctr"/>
            <a:r>
              <a:rPr lang="en-US" dirty="0"/>
              <a:t>React Agent Introduction</a:t>
            </a:r>
          </a:p>
        </p:txBody>
      </p:sp>
      <p:sp>
        <p:nvSpPr>
          <p:cNvPr id="3" name="Rounded Rectangle 2">
            <a:extLst>
              <a:ext uri="{FF2B5EF4-FFF2-40B4-BE49-F238E27FC236}">
                <a16:creationId xmlns:a16="http://schemas.microsoft.com/office/drawing/2014/main" id="{4834057E-0232-1130-ABFA-1F23663CD7E5}"/>
              </a:ext>
            </a:extLst>
          </p:cNvPr>
          <p:cNvSpPr/>
          <p:nvPr/>
        </p:nvSpPr>
        <p:spPr>
          <a:xfrm>
            <a:off x="618880" y="2638620"/>
            <a:ext cx="1352026" cy="350153"/>
          </a:xfrm>
          <a:prstGeom prst="roundRect">
            <a:avLst/>
          </a:prstGeom>
          <a:solidFill>
            <a:schemeClr val="accent5">
              <a:alpha val="28000"/>
            </a:schemeClr>
          </a:solidFill>
          <a:ln w="952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Space Mono" panose="02000509040000020004" pitchFamily="49" charset="77"/>
              </a:rPr>
              <a:t>Task</a:t>
            </a:r>
            <a:endParaRPr lang="en-US" sz="1800" dirty="0">
              <a:solidFill>
                <a:schemeClr val="bg1"/>
              </a:solidFill>
              <a:latin typeface="Space Mono" panose="02000509040000020004" pitchFamily="49" charset="77"/>
            </a:endParaRPr>
          </a:p>
        </p:txBody>
      </p:sp>
      <p:sp>
        <p:nvSpPr>
          <p:cNvPr id="5" name="Rounded Rectangle 4">
            <a:extLst>
              <a:ext uri="{FF2B5EF4-FFF2-40B4-BE49-F238E27FC236}">
                <a16:creationId xmlns:a16="http://schemas.microsoft.com/office/drawing/2014/main" id="{817D52DF-0F99-DDBC-FD68-D72405F31C57}"/>
              </a:ext>
            </a:extLst>
          </p:cNvPr>
          <p:cNvSpPr/>
          <p:nvPr/>
        </p:nvSpPr>
        <p:spPr>
          <a:xfrm>
            <a:off x="2866488" y="4168184"/>
            <a:ext cx="1352026" cy="350153"/>
          </a:xfrm>
          <a:prstGeom prst="roundRect">
            <a:avLst/>
          </a:prstGeom>
          <a:solidFill>
            <a:schemeClr val="accent4">
              <a:alpha val="28000"/>
            </a:schemeClr>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Space Mono" panose="02000509040000020004" pitchFamily="49" charset="77"/>
              </a:rPr>
              <a:t>Response</a:t>
            </a:r>
            <a:endParaRPr lang="en-US" sz="1800" dirty="0">
              <a:solidFill>
                <a:schemeClr val="bg1"/>
              </a:solidFill>
              <a:latin typeface="Space Mono" panose="02000509040000020004" pitchFamily="49" charset="77"/>
            </a:endParaRPr>
          </a:p>
        </p:txBody>
      </p:sp>
      <p:sp>
        <p:nvSpPr>
          <p:cNvPr id="6" name="Rounded Rectangle 5">
            <a:extLst>
              <a:ext uri="{FF2B5EF4-FFF2-40B4-BE49-F238E27FC236}">
                <a16:creationId xmlns:a16="http://schemas.microsoft.com/office/drawing/2014/main" id="{EE23CCA3-07EC-3A78-4A11-E47E0787B473}"/>
              </a:ext>
            </a:extLst>
          </p:cNvPr>
          <p:cNvSpPr/>
          <p:nvPr/>
        </p:nvSpPr>
        <p:spPr>
          <a:xfrm>
            <a:off x="6424873" y="2721490"/>
            <a:ext cx="1633465" cy="350153"/>
          </a:xfrm>
          <a:prstGeom prst="roundRect">
            <a:avLst/>
          </a:prstGeom>
          <a:solidFill>
            <a:schemeClr val="accent1">
              <a:alpha val="28000"/>
            </a:schemeClr>
          </a:solidFill>
          <a:ln w="95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err="1">
                <a:solidFill>
                  <a:schemeClr val="bg1"/>
                </a:solidFill>
                <a:latin typeface="Space Mono" panose="02000509040000020004" pitchFamily="49" charset="77"/>
              </a:rPr>
              <a:t>Enviroment</a:t>
            </a:r>
            <a:endParaRPr lang="en-US" sz="1800" dirty="0">
              <a:solidFill>
                <a:schemeClr val="bg1"/>
              </a:solidFill>
              <a:latin typeface="Space Mono" panose="02000509040000020004" pitchFamily="49" charset="77"/>
            </a:endParaRPr>
          </a:p>
        </p:txBody>
      </p:sp>
      <p:sp>
        <p:nvSpPr>
          <p:cNvPr id="7" name="Rounded Rectangle 6">
            <a:extLst>
              <a:ext uri="{FF2B5EF4-FFF2-40B4-BE49-F238E27FC236}">
                <a16:creationId xmlns:a16="http://schemas.microsoft.com/office/drawing/2014/main" id="{20EAF8B3-15F8-326B-A48B-E8A809A9A9B9}"/>
              </a:ext>
            </a:extLst>
          </p:cNvPr>
          <p:cNvSpPr/>
          <p:nvPr/>
        </p:nvSpPr>
        <p:spPr>
          <a:xfrm>
            <a:off x="2646919" y="1324322"/>
            <a:ext cx="3352599" cy="2493710"/>
          </a:xfrm>
          <a:prstGeom prst="roundRect">
            <a:avLst>
              <a:gd name="adj" fmla="val 2855"/>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solidFill>
              <a:latin typeface="Space Mono" panose="02000509040000020004" pitchFamily="49" charset="77"/>
            </a:endParaRPr>
          </a:p>
        </p:txBody>
      </p:sp>
      <p:sp>
        <p:nvSpPr>
          <p:cNvPr id="8" name="TextBox 7">
            <a:extLst>
              <a:ext uri="{FF2B5EF4-FFF2-40B4-BE49-F238E27FC236}">
                <a16:creationId xmlns:a16="http://schemas.microsoft.com/office/drawing/2014/main" id="{2F348E03-B426-EB37-4D77-AF4D138211F1}"/>
              </a:ext>
            </a:extLst>
          </p:cNvPr>
          <p:cNvSpPr txBox="1"/>
          <p:nvPr/>
        </p:nvSpPr>
        <p:spPr>
          <a:xfrm>
            <a:off x="3929519" y="1106474"/>
            <a:ext cx="787397" cy="369331"/>
          </a:xfrm>
          <a:prstGeom prst="rect">
            <a:avLst/>
          </a:prstGeom>
          <a:solidFill>
            <a:schemeClr val="dk1"/>
          </a:solidFill>
        </p:spPr>
        <p:txBody>
          <a:bodyPr wrap="none" rtlCol="0">
            <a:spAutoFit/>
          </a:bodyPr>
          <a:lstStyle/>
          <a:p>
            <a:pPr algn="ctr"/>
            <a:r>
              <a:rPr lang="en-US" sz="1800" dirty="0">
                <a:solidFill>
                  <a:schemeClr val="bg1"/>
                </a:solidFill>
              </a:rPr>
              <a:t>Agent</a:t>
            </a:r>
          </a:p>
        </p:txBody>
      </p:sp>
      <p:sp>
        <p:nvSpPr>
          <p:cNvPr id="13" name="Rounded Rectangle 12">
            <a:extLst>
              <a:ext uri="{FF2B5EF4-FFF2-40B4-BE49-F238E27FC236}">
                <a16:creationId xmlns:a16="http://schemas.microsoft.com/office/drawing/2014/main" id="{CDA867CD-AB34-8ABE-0A2D-DBBFA4D6420D}"/>
              </a:ext>
            </a:extLst>
          </p:cNvPr>
          <p:cNvSpPr/>
          <p:nvPr/>
        </p:nvSpPr>
        <p:spPr>
          <a:xfrm>
            <a:off x="4495857" y="2427841"/>
            <a:ext cx="1153143" cy="937451"/>
          </a:xfrm>
          <a:prstGeom prst="roundRect">
            <a:avLst>
              <a:gd name="adj" fmla="val 2855"/>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solidFill>
              <a:latin typeface="Space Mono" panose="02000509040000020004" pitchFamily="49" charset="77"/>
            </a:endParaRPr>
          </a:p>
        </p:txBody>
      </p:sp>
      <p:sp>
        <p:nvSpPr>
          <p:cNvPr id="14" name="TextBox 13">
            <a:extLst>
              <a:ext uri="{FF2B5EF4-FFF2-40B4-BE49-F238E27FC236}">
                <a16:creationId xmlns:a16="http://schemas.microsoft.com/office/drawing/2014/main" id="{DE9A88FE-B17F-EE08-E546-684D4F3768FF}"/>
              </a:ext>
            </a:extLst>
          </p:cNvPr>
          <p:cNvSpPr txBox="1"/>
          <p:nvPr/>
        </p:nvSpPr>
        <p:spPr>
          <a:xfrm>
            <a:off x="4811312" y="3247352"/>
            <a:ext cx="522229" cy="184666"/>
          </a:xfrm>
          <a:prstGeom prst="rect">
            <a:avLst/>
          </a:prstGeom>
          <a:solidFill>
            <a:schemeClr val="dk1"/>
          </a:solidFill>
        </p:spPr>
        <p:txBody>
          <a:bodyPr wrap="square" lIns="0" tIns="0" rIns="0" bIns="0" rtlCol="0">
            <a:spAutoFit/>
          </a:bodyPr>
          <a:lstStyle/>
          <a:p>
            <a:pPr algn="ctr"/>
            <a:r>
              <a:rPr lang="en-US" sz="1200" dirty="0">
                <a:solidFill>
                  <a:schemeClr val="bg1"/>
                </a:solidFill>
              </a:rPr>
              <a:t>Tools</a:t>
            </a:r>
          </a:p>
        </p:txBody>
      </p:sp>
      <p:pic>
        <p:nvPicPr>
          <p:cNvPr id="16" name="Graphic 15">
            <a:extLst>
              <a:ext uri="{FF2B5EF4-FFF2-40B4-BE49-F238E27FC236}">
                <a16:creationId xmlns:a16="http://schemas.microsoft.com/office/drawing/2014/main" id="{BFEDCDD1-F038-ADCC-6914-16BB5A8446B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660099" y="2567888"/>
            <a:ext cx="302427" cy="302427"/>
          </a:xfrm>
          <a:prstGeom prst="rect">
            <a:avLst/>
          </a:prstGeom>
        </p:spPr>
      </p:pic>
      <p:pic>
        <p:nvPicPr>
          <p:cNvPr id="18" name="Graphic 17">
            <a:extLst>
              <a:ext uri="{FF2B5EF4-FFF2-40B4-BE49-F238E27FC236}">
                <a16:creationId xmlns:a16="http://schemas.microsoft.com/office/drawing/2014/main" id="{ABF43FCD-C4FD-FB08-09A4-CC4B44F5645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26768" y="2567888"/>
            <a:ext cx="302427" cy="302427"/>
          </a:xfrm>
          <a:prstGeom prst="rect">
            <a:avLst/>
          </a:prstGeom>
        </p:spPr>
      </p:pic>
      <p:pic>
        <p:nvPicPr>
          <p:cNvPr id="20" name="Graphic 19">
            <a:extLst>
              <a:ext uri="{FF2B5EF4-FFF2-40B4-BE49-F238E27FC236}">
                <a16:creationId xmlns:a16="http://schemas.microsoft.com/office/drawing/2014/main" id="{F390F9D9-61B6-7D22-5B74-675961449ED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21213" y="2880147"/>
            <a:ext cx="302427" cy="302427"/>
          </a:xfrm>
          <a:prstGeom prst="rect">
            <a:avLst/>
          </a:prstGeom>
        </p:spPr>
      </p:pic>
      <p:pic>
        <p:nvPicPr>
          <p:cNvPr id="22" name="Graphic 21">
            <a:extLst>
              <a:ext uri="{FF2B5EF4-FFF2-40B4-BE49-F238E27FC236}">
                <a16:creationId xmlns:a16="http://schemas.microsoft.com/office/drawing/2014/main" id="{52A2CBA9-9BBD-6B1E-DA1A-1F87CBB558F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06414" y="2911974"/>
            <a:ext cx="123832" cy="123832"/>
          </a:xfrm>
          <a:prstGeom prst="rect">
            <a:avLst/>
          </a:prstGeom>
        </p:spPr>
      </p:pic>
      <p:cxnSp>
        <p:nvCxnSpPr>
          <p:cNvPr id="24" name="Straight Arrow Connector 23">
            <a:extLst>
              <a:ext uri="{FF2B5EF4-FFF2-40B4-BE49-F238E27FC236}">
                <a16:creationId xmlns:a16="http://schemas.microsoft.com/office/drawing/2014/main" id="{5280C286-7080-BC42-322F-4734014BCB03}"/>
              </a:ext>
            </a:extLst>
          </p:cNvPr>
          <p:cNvCxnSpPr>
            <a:stCxn id="9" idx="3"/>
            <a:endCxn id="13" idx="1"/>
          </p:cNvCxnSpPr>
          <p:nvPr/>
        </p:nvCxnSpPr>
        <p:spPr>
          <a:xfrm>
            <a:off x="4119074" y="2896567"/>
            <a:ext cx="376782" cy="0"/>
          </a:xfrm>
          <a:prstGeom prst="straightConnector1">
            <a:avLst/>
          </a:prstGeom>
          <a:ln w="6350">
            <a:solidFill>
              <a:schemeClr val="bg1"/>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25E0178-0A08-FD8C-CC3A-D4FE912F4943}"/>
              </a:ext>
            </a:extLst>
          </p:cNvPr>
          <p:cNvCxnSpPr>
            <a:cxnSpLocks/>
            <a:endCxn id="5" idx="0"/>
          </p:cNvCxnSpPr>
          <p:nvPr/>
        </p:nvCxnSpPr>
        <p:spPr>
          <a:xfrm>
            <a:off x="3542501" y="3241248"/>
            <a:ext cx="0" cy="926936"/>
          </a:xfrm>
          <a:prstGeom prst="straightConnector1">
            <a:avLst/>
          </a:prstGeom>
          <a:ln w="6350">
            <a:solidFill>
              <a:schemeClr val="bg1"/>
            </a:solidFill>
            <a:headEnd type="non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27A12CC6-84FB-8646-42C2-A552C53BE0A1}"/>
              </a:ext>
            </a:extLst>
          </p:cNvPr>
          <p:cNvCxnSpPr>
            <a:cxnSpLocks/>
            <a:stCxn id="3" idx="3"/>
          </p:cNvCxnSpPr>
          <p:nvPr/>
        </p:nvCxnSpPr>
        <p:spPr>
          <a:xfrm>
            <a:off x="1970906" y="2813697"/>
            <a:ext cx="644508" cy="0"/>
          </a:xfrm>
          <a:prstGeom prst="straightConnector1">
            <a:avLst/>
          </a:prstGeom>
          <a:ln w="6350">
            <a:solidFill>
              <a:schemeClr val="bg1"/>
            </a:solidFill>
            <a:headEnd type="non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40" name="Elbow Connector 39">
            <a:extLst>
              <a:ext uri="{FF2B5EF4-FFF2-40B4-BE49-F238E27FC236}">
                <a16:creationId xmlns:a16="http://schemas.microsoft.com/office/drawing/2014/main" id="{0ADD0938-B8B9-A576-074C-E3E14B5D7805}"/>
              </a:ext>
            </a:extLst>
          </p:cNvPr>
          <p:cNvCxnSpPr>
            <a:cxnSpLocks/>
            <a:endCxn id="6" idx="0"/>
          </p:cNvCxnSpPr>
          <p:nvPr/>
        </p:nvCxnSpPr>
        <p:spPr>
          <a:xfrm>
            <a:off x="5648996" y="2565177"/>
            <a:ext cx="1592611" cy="156314"/>
          </a:xfrm>
          <a:prstGeom prst="bentConnector2">
            <a:avLst/>
          </a:prstGeom>
          <a:ln w="6350">
            <a:solidFill>
              <a:schemeClr val="bg1"/>
            </a:solidFill>
            <a:headEnd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41" name="Elbow Connector 40">
            <a:extLst>
              <a:ext uri="{FF2B5EF4-FFF2-40B4-BE49-F238E27FC236}">
                <a16:creationId xmlns:a16="http://schemas.microsoft.com/office/drawing/2014/main" id="{35D2CA8A-F6B6-ADD9-8BA4-4B0740A3200D}"/>
              </a:ext>
            </a:extLst>
          </p:cNvPr>
          <p:cNvCxnSpPr>
            <a:cxnSpLocks/>
            <a:endCxn id="6" idx="2"/>
          </p:cNvCxnSpPr>
          <p:nvPr/>
        </p:nvCxnSpPr>
        <p:spPr>
          <a:xfrm flipV="1">
            <a:off x="5648996" y="3071643"/>
            <a:ext cx="1592611" cy="156314"/>
          </a:xfrm>
          <a:prstGeom prst="bentConnector2">
            <a:avLst/>
          </a:prstGeom>
          <a:ln w="6350">
            <a:solidFill>
              <a:schemeClr val="bg1"/>
            </a:solidFill>
            <a:headEnd type="triangle" w="sm" len="sm"/>
            <a:tailEnd type="none" w="sm" len="sm"/>
          </a:ln>
        </p:spPr>
        <p:style>
          <a:lnRef idx="1">
            <a:schemeClr val="accent1"/>
          </a:lnRef>
          <a:fillRef idx="0">
            <a:schemeClr val="accent1"/>
          </a:fillRef>
          <a:effectRef idx="0">
            <a:schemeClr val="accent1"/>
          </a:effectRef>
          <a:fontRef idx="minor">
            <a:schemeClr val="tx1"/>
          </a:fontRef>
        </p:style>
      </p:cxnSp>
      <p:sp>
        <p:nvSpPr>
          <p:cNvPr id="48" name="Graphic 46">
            <a:extLst>
              <a:ext uri="{FF2B5EF4-FFF2-40B4-BE49-F238E27FC236}">
                <a16:creationId xmlns:a16="http://schemas.microsoft.com/office/drawing/2014/main" id="{D876DFC1-6152-4890-6B63-1DB2F0C1FF67}"/>
              </a:ext>
            </a:extLst>
          </p:cNvPr>
          <p:cNvSpPr/>
          <p:nvPr/>
        </p:nvSpPr>
        <p:spPr>
          <a:xfrm>
            <a:off x="3987221" y="3182574"/>
            <a:ext cx="316231" cy="300419"/>
          </a:xfrm>
          <a:custGeom>
            <a:avLst/>
            <a:gdLst>
              <a:gd name="csX0" fmla="*/ 38100 w 190500"/>
              <a:gd name="csY0" fmla="*/ 0 h 180975"/>
              <a:gd name="csX1" fmla="*/ 66675 w 190500"/>
              <a:gd name="csY1" fmla="*/ 11649 h 180975"/>
              <a:gd name="csX2" fmla="*/ 57150 w 190500"/>
              <a:gd name="csY2" fmla="*/ 38100 h 180975"/>
              <a:gd name="csX3" fmla="*/ 190500 w 190500"/>
              <a:gd name="csY3" fmla="*/ 114300 h 180975"/>
              <a:gd name="csX4" fmla="*/ 162539 w 190500"/>
              <a:gd name="csY4" fmla="*/ 133350 h 180975"/>
              <a:gd name="csX5" fmla="*/ 147638 w 190500"/>
              <a:gd name="csY5" fmla="*/ 104775 h 180975"/>
              <a:gd name="csX6" fmla="*/ 47625 w 190500"/>
              <a:gd name="csY6" fmla="*/ 142875 h 180975"/>
              <a:gd name="csX7" fmla="*/ 14436 w 190500"/>
              <a:gd name="csY7" fmla="*/ 142875 h 180975"/>
              <a:gd name="csX8" fmla="*/ 14436 w 190500"/>
              <a:gd name="csY8" fmla="*/ 176213 h 180975"/>
              <a:gd name="csX9" fmla="*/ 142875 w 190500"/>
              <a:gd name="csY9" fmla="*/ 159147 h 180975"/>
              <a:gd name="csX10" fmla="*/ 85725 w 190500"/>
              <a:gd name="csY10" fmla="*/ 180975 h 180975"/>
              <a:gd name="csX11" fmla="*/ 20373 w 190500"/>
              <a:gd name="csY11" fmla="*/ 150731 h 180975"/>
              <a:gd name="csX12" fmla="*/ 100013 w 190500"/>
              <a:gd name="csY12" fmla="*/ 10710 h 180975"/>
              <a:gd name="csX13" fmla="*/ 171450 w 190500"/>
              <a:gd name="csY13" fmla="*/ 95250 h 180975"/>
              <a:gd name="csX14" fmla="*/ 166329 w 190500"/>
              <a:gd name="csY14" fmla="*/ 124503 h 180975"/>
              <a:gd name="csX15" fmla="*/ 1185 w 190500"/>
              <a:gd name="csY15" fmla="*/ 109538 h 180975"/>
              <a:gd name="csX16" fmla="*/ 0 w 190500"/>
              <a:gd name="csY16" fmla="*/ 95250 h 180975"/>
              <a:gd name="csX17" fmla="*/ 57150 w 190500"/>
              <a:gd name="csY17" fmla="*/ 14403 h 180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90500" h="180975">
                <a:moveTo>
                  <a:pt x="38100" y="0"/>
                </a:moveTo>
                <a:lnTo>
                  <a:pt x="66675" y="11649"/>
                </a:lnTo>
                <a:lnTo>
                  <a:pt x="57150" y="38100"/>
                </a:lnTo>
                <a:moveTo>
                  <a:pt x="190500" y="114300"/>
                </a:moveTo>
                <a:lnTo>
                  <a:pt x="162539" y="133350"/>
                </a:lnTo>
                <a:lnTo>
                  <a:pt x="147638" y="104775"/>
                </a:lnTo>
                <a:moveTo>
                  <a:pt x="47625" y="142875"/>
                </a:moveTo>
                <a:lnTo>
                  <a:pt x="14436" y="142875"/>
                </a:lnTo>
                <a:lnTo>
                  <a:pt x="14436" y="176213"/>
                </a:lnTo>
                <a:moveTo>
                  <a:pt x="142875" y="159147"/>
                </a:moveTo>
                <a:cubicBezTo>
                  <a:pt x="127708" y="172721"/>
                  <a:pt x="107681" y="180975"/>
                  <a:pt x="85725" y="180975"/>
                </a:cubicBezTo>
                <a:cubicBezTo>
                  <a:pt x="59540" y="180975"/>
                  <a:pt x="36097" y="169234"/>
                  <a:pt x="20373" y="150731"/>
                </a:cubicBezTo>
                <a:moveTo>
                  <a:pt x="100013" y="10710"/>
                </a:moveTo>
                <a:cubicBezTo>
                  <a:pt x="140557" y="17512"/>
                  <a:pt x="171450" y="52773"/>
                  <a:pt x="171450" y="95250"/>
                </a:cubicBezTo>
                <a:cubicBezTo>
                  <a:pt x="171450" y="105524"/>
                  <a:pt x="169643" y="115374"/>
                  <a:pt x="166329" y="124503"/>
                </a:cubicBezTo>
                <a:moveTo>
                  <a:pt x="1185" y="109538"/>
                </a:moveTo>
                <a:cubicBezTo>
                  <a:pt x="406" y="104891"/>
                  <a:pt x="0" y="100118"/>
                  <a:pt x="0" y="95250"/>
                </a:cubicBezTo>
                <a:cubicBezTo>
                  <a:pt x="0" y="57925"/>
                  <a:pt x="23855" y="26171"/>
                  <a:pt x="57150" y="14403"/>
                </a:cubicBezTo>
              </a:path>
            </a:pathLst>
          </a:custGeom>
          <a:noFill/>
          <a:ln w="14288" cap="rnd">
            <a:solidFill>
              <a:schemeClr val="bg1"/>
            </a:solidFill>
            <a:prstDash val="solid"/>
            <a:round/>
          </a:ln>
        </p:spPr>
        <p:txBody>
          <a:bodyPr/>
          <a:lstStyle/>
          <a:p>
            <a:endParaRPr lang="en-US" sz="1800"/>
          </a:p>
        </p:txBody>
      </p:sp>
      <p:sp>
        <p:nvSpPr>
          <p:cNvPr id="9" name="Rounded Rectangle 8">
            <a:extLst>
              <a:ext uri="{FF2B5EF4-FFF2-40B4-BE49-F238E27FC236}">
                <a16:creationId xmlns:a16="http://schemas.microsoft.com/office/drawing/2014/main" id="{730EB8C7-5DF9-1532-4E94-6882BC497E31}"/>
              </a:ext>
            </a:extLst>
          </p:cNvPr>
          <p:cNvSpPr/>
          <p:nvPr/>
        </p:nvSpPr>
        <p:spPr>
          <a:xfrm>
            <a:off x="2965932" y="2427842"/>
            <a:ext cx="1153143" cy="937450"/>
          </a:xfrm>
          <a:prstGeom prst="roundRect">
            <a:avLst>
              <a:gd name="adj" fmla="val 2855"/>
            </a:avLst>
          </a:prstGeom>
          <a:solidFill>
            <a:schemeClr val="dk1"/>
          </a:solid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solidFill>
              <a:latin typeface="Space Mono" panose="02000509040000020004" pitchFamily="49" charset="77"/>
            </a:endParaRPr>
          </a:p>
        </p:txBody>
      </p:sp>
      <p:pic>
        <p:nvPicPr>
          <p:cNvPr id="11" name="Graphic 10">
            <a:extLst>
              <a:ext uri="{FF2B5EF4-FFF2-40B4-BE49-F238E27FC236}">
                <a16:creationId xmlns:a16="http://schemas.microsoft.com/office/drawing/2014/main" id="{4EC03F83-ADBB-EDA9-0B38-E916CF82137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81387" y="2617422"/>
            <a:ext cx="522229" cy="522229"/>
          </a:xfrm>
          <a:prstGeom prst="rect">
            <a:avLst/>
          </a:prstGeom>
        </p:spPr>
      </p:pic>
      <p:sp>
        <p:nvSpPr>
          <p:cNvPr id="12" name="TextBox 11">
            <a:extLst>
              <a:ext uri="{FF2B5EF4-FFF2-40B4-BE49-F238E27FC236}">
                <a16:creationId xmlns:a16="http://schemas.microsoft.com/office/drawing/2014/main" id="{F04734C9-C381-52EC-6F50-63CE77E05F5D}"/>
              </a:ext>
            </a:extLst>
          </p:cNvPr>
          <p:cNvSpPr txBox="1"/>
          <p:nvPr/>
        </p:nvSpPr>
        <p:spPr>
          <a:xfrm>
            <a:off x="3281387" y="3247352"/>
            <a:ext cx="522229" cy="184666"/>
          </a:xfrm>
          <a:prstGeom prst="rect">
            <a:avLst/>
          </a:prstGeom>
          <a:solidFill>
            <a:schemeClr val="dk1"/>
          </a:solidFill>
        </p:spPr>
        <p:txBody>
          <a:bodyPr wrap="square" lIns="0" tIns="0" rIns="0" bIns="0" rtlCol="0">
            <a:spAutoFit/>
          </a:bodyPr>
          <a:lstStyle/>
          <a:p>
            <a:pPr algn="ctr"/>
            <a:r>
              <a:rPr lang="en-US" sz="1200" dirty="0">
                <a:solidFill>
                  <a:schemeClr val="bg1"/>
                </a:solidFill>
              </a:rPr>
              <a:t>LLM</a:t>
            </a:r>
          </a:p>
        </p:txBody>
      </p:sp>
      <p:sp>
        <p:nvSpPr>
          <p:cNvPr id="49" name="TextBox 48">
            <a:extLst>
              <a:ext uri="{FF2B5EF4-FFF2-40B4-BE49-F238E27FC236}">
                <a16:creationId xmlns:a16="http://schemas.microsoft.com/office/drawing/2014/main" id="{F1E8F386-466C-A64A-AC33-33484951C0D3}"/>
              </a:ext>
            </a:extLst>
          </p:cNvPr>
          <p:cNvSpPr txBox="1"/>
          <p:nvPr/>
        </p:nvSpPr>
        <p:spPr>
          <a:xfrm>
            <a:off x="3987221" y="3505339"/>
            <a:ext cx="943189" cy="153889"/>
          </a:xfrm>
          <a:prstGeom prst="rect">
            <a:avLst/>
          </a:prstGeom>
          <a:noFill/>
        </p:spPr>
        <p:txBody>
          <a:bodyPr wrap="square" lIns="0" tIns="0" rIns="0" bIns="0" rtlCol="0">
            <a:spAutoFit/>
          </a:bodyPr>
          <a:lstStyle/>
          <a:p>
            <a:pPr algn="ctr"/>
            <a:r>
              <a:rPr lang="en-US" sz="1000" dirty="0">
                <a:solidFill>
                  <a:schemeClr val="bg1"/>
                </a:solidFill>
              </a:rPr>
              <a:t>Reasoning</a:t>
            </a:r>
          </a:p>
        </p:txBody>
      </p:sp>
      <p:sp>
        <p:nvSpPr>
          <p:cNvPr id="50" name="TextBox 49">
            <a:extLst>
              <a:ext uri="{FF2B5EF4-FFF2-40B4-BE49-F238E27FC236}">
                <a16:creationId xmlns:a16="http://schemas.microsoft.com/office/drawing/2014/main" id="{AC03466D-F6E4-F5F1-670A-2E04B961D0B7}"/>
              </a:ext>
            </a:extLst>
          </p:cNvPr>
          <p:cNvSpPr txBox="1"/>
          <p:nvPr/>
        </p:nvSpPr>
        <p:spPr>
          <a:xfrm>
            <a:off x="6126780" y="2358825"/>
            <a:ext cx="943189" cy="153889"/>
          </a:xfrm>
          <a:prstGeom prst="rect">
            <a:avLst/>
          </a:prstGeom>
          <a:noFill/>
        </p:spPr>
        <p:txBody>
          <a:bodyPr wrap="square" lIns="0" tIns="0" rIns="0" bIns="0" rtlCol="0">
            <a:spAutoFit/>
          </a:bodyPr>
          <a:lstStyle/>
          <a:p>
            <a:pPr algn="ctr"/>
            <a:r>
              <a:rPr lang="en-US" sz="1000" dirty="0">
                <a:solidFill>
                  <a:schemeClr val="bg1"/>
                </a:solidFill>
              </a:rPr>
              <a:t>Action</a:t>
            </a:r>
          </a:p>
        </p:txBody>
      </p:sp>
      <p:sp>
        <p:nvSpPr>
          <p:cNvPr id="51" name="TextBox 50">
            <a:extLst>
              <a:ext uri="{FF2B5EF4-FFF2-40B4-BE49-F238E27FC236}">
                <a16:creationId xmlns:a16="http://schemas.microsoft.com/office/drawing/2014/main" id="{7293E1CB-1B4D-68F3-8EBE-2F982ACB2DF8}"/>
              </a:ext>
            </a:extLst>
          </p:cNvPr>
          <p:cNvSpPr txBox="1"/>
          <p:nvPr/>
        </p:nvSpPr>
        <p:spPr>
          <a:xfrm>
            <a:off x="6126780" y="3324786"/>
            <a:ext cx="943189" cy="153889"/>
          </a:xfrm>
          <a:prstGeom prst="rect">
            <a:avLst/>
          </a:prstGeom>
          <a:noFill/>
        </p:spPr>
        <p:txBody>
          <a:bodyPr wrap="square" lIns="0" tIns="0" rIns="0" bIns="0" rtlCol="0">
            <a:spAutoFit/>
          </a:bodyPr>
          <a:lstStyle/>
          <a:p>
            <a:pPr algn="ctr"/>
            <a:r>
              <a:rPr lang="en-US" sz="1000" dirty="0">
                <a:solidFill>
                  <a:schemeClr val="bg1"/>
                </a:solidFill>
              </a:rPr>
              <a:t>Result</a:t>
            </a:r>
          </a:p>
        </p:txBody>
      </p:sp>
      <p:sp>
        <p:nvSpPr>
          <p:cNvPr id="23" name="Rounded Rectangle 22">
            <a:extLst>
              <a:ext uri="{FF2B5EF4-FFF2-40B4-BE49-F238E27FC236}">
                <a16:creationId xmlns:a16="http://schemas.microsoft.com/office/drawing/2014/main" id="{5F5009AD-07BB-C9F1-551C-F601428C9EA9}"/>
              </a:ext>
            </a:extLst>
          </p:cNvPr>
          <p:cNvSpPr/>
          <p:nvPr/>
        </p:nvSpPr>
        <p:spPr>
          <a:xfrm>
            <a:off x="2961920" y="1498151"/>
            <a:ext cx="2683064" cy="684468"/>
          </a:xfrm>
          <a:prstGeom prst="roundRect">
            <a:avLst>
              <a:gd name="adj" fmla="val 2855"/>
            </a:avLst>
          </a:prstGeom>
          <a:solidFill>
            <a:schemeClr val="dk1"/>
          </a:solid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solidFill>
              <a:latin typeface="Space Mono" panose="02000509040000020004" pitchFamily="49" charset="77"/>
            </a:endParaRPr>
          </a:p>
        </p:txBody>
      </p:sp>
      <p:sp>
        <p:nvSpPr>
          <p:cNvPr id="27" name="TextBox 26">
            <a:extLst>
              <a:ext uri="{FF2B5EF4-FFF2-40B4-BE49-F238E27FC236}">
                <a16:creationId xmlns:a16="http://schemas.microsoft.com/office/drawing/2014/main" id="{09398758-918E-2124-C2A7-9A93621C5175}"/>
              </a:ext>
            </a:extLst>
          </p:cNvPr>
          <p:cNvSpPr txBox="1"/>
          <p:nvPr/>
        </p:nvSpPr>
        <p:spPr>
          <a:xfrm>
            <a:off x="3330267" y="2092007"/>
            <a:ext cx="1215091" cy="184666"/>
          </a:xfrm>
          <a:prstGeom prst="rect">
            <a:avLst/>
          </a:prstGeom>
          <a:solidFill>
            <a:schemeClr val="dk1"/>
          </a:solidFill>
        </p:spPr>
        <p:txBody>
          <a:bodyPr wrap="square" lIns="0" tIns="0" rIns="0" bIns="0" rtlCol="0">
            <a:spAutoFit/>
          </a:bodyPr>
          <a:lstStyle/>
          <a:p>
            <a:pPr algn="ctr"/>
            <a:r>
              <a:rPr lang="en-US" sz="1200" dirty="0">
                <a:solidFill>
                  <a:schemeClr val="bg1"/>
                </a:solidFill>
              </a:rPr>
              <a:t>Context</a:t>
            </a:r>
          </a:p>
        </p:txBody>
      </p:sp>
      <p:pic>
        <p:nvPicPr>
          <p:cNvPr id="30" name="Graphic 29">
            <a:extLst>
              <a:ext uri="{FF2B5EF4-FFF2-40B4-BE49-F238E27FC236}">
                <a16:creationId xmlns:a16="http://schemas.microsoft.com/office/drawing/2014/main" id="{A64AAF38-F77E-9C47-E079-B0075EE168D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39335" y="1532090"/>
            <a:ext cx="302427" cy="302427"/>
          </a:xfrm>
          <a:prstGeom prst="rect">
            <a:avLst/>
          </a:prstGeom>
        </p:spPr>
      </p:pic>
      <p:pic>
        <p:nvPicPr>
          <p:cNvPr id="31" name="Graphic 30">
            <a:extLst>
              <a:ext uri="{FF2B5EF4-FFF2-40B4-BE49-F238E27FC236}">
                <a16:creationId xmlns:a16="http://schemas.microsoft.com/office/drawing/2014/main" id="{D4D3FC34-4CA9-84E5-1D68-9E7FA162BA6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703299" y="1573925"/>
            <a:ext cx="302427" cy="302427"/>
          </a:xfrm>
          <a:prstGeom prst="rect">
            <a:avLst/>
          </a:prstGeom>
        </p:spPr>
      </p:pic>
      <p:sp>
        <p:nvSpPr>
          <p:cNvPr id="32" name="TextBox 31">
            <a:extLst>
              <a:ext uri="{FF2B5EF4-FFF2-40B4-BE49-F238E27FC236}">
                <a16:creationId xmlns:a16="http://schemas.microsoft.com/office/drawing/2014/main" id="{49F2C083-0A86-B28C-C8D3-94A7F4D22DFB}"/>
              </a:ext>
            </a:extLst>
          </p:cNvPr>
          <p:cNvSpPr txBox="1"/>
          <p:nvPr/>
        </p:nvSpPr>
        <p:spPr>
          <a:xfrm>
            <a:off x="3363940" y="1874208"/>
            <a:ext cx="653215" cy="153888"/>
          </a:xfrm>
          <a:prstGeom prst="rect">
            <a:avLst/>
          </a:prstGeom>
          <a:noFill/>
        </p:spPr>
        <p:txBody>
          <a:bodyPr wrap="square" lIns="0" tIns="0" rIns="0" bIns="0" rtlCol="0">
            <a:spAutoFit/>
          </a:bodyPr>
          <a:lstStyle/>
          <a:p>
            <a:pPr algn="ctr"/>
            <a:r>
              <a:rPr lang="en-US" sz="1000" dirty="0">
                <a:solidFill>
                  <a:schemeClr val="bg1"/>
                </a:solidFill>
              </a:rPr>
              <a:t>Prompt</a:t>
            </a:r>
          </a:p>
        </p:txBody>
      </p:sp>
      <p:sp>
        <p:nvSpPr>
          <p:cNvPr id="33" name="TextBox 32">
            <a:extLst>
              <a:ext uri="{FF2B5EF4-FFF2-40B4-BE49-F238E27FC236}">
                <a16:creationId xmlns:a16="http://schemas.microsoft.com/office/drawing/2014/main" id="{D987569E-520B-F4C7-27DA-22D3BAAFB36F}"/>
              </a:ext>
            </a:extLst>
          </p:cNvPr>
          <p:cNvSpPr txBox="1"/>
          <p:nvPr/>
        </p:nvSpPr>
        <p:spPr>
          <a:xfrm>
            <a:off x="4364124" y="1894859"/>
            <a:ext cx="1010424" cy="153888"/>
          </a:xfrm>
          <a:prstGeom prst="rect">
            <a:avLst/>
          </a:prstGeom>
          <a:noFill/>
        </p:spPr>
        <p:txBody>
          <a:bodyPr wrap="square" lIns="0" tIns="0" rIns="0" bIns="0" rtlCol="0">
            <a:spAutoFit/>
          </a:bodyPr>
          <a:lstStyle/>
          <a:p>
            <a:pPr algn="ctr"/>
            <a:r>
              <a:rPr lang="en-US" sz="1000" dirty="0">
                <a:solidFill>
                  <a:schemeClr val="bg1"/>
                </a:solidFill>
              </a:rPr>
              <a:t>Knowledge Base</a:t>
            </a:r>
          </a:p>
        </p:txBody>
      </p:sp>
    </p:spTree>
    <p:extLst>
      <p:ext uri="{BB962C8B-B14F-4D97-AF65-F5344CB8AC3E}">
        <p14:creationId xmlns:p14="http://schemas.microsoft.com/office/powerpoint/2010/main" val="19035454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1475A-E29E-CD0E-9329-594CFC53E089}"/>
              </a:ext>
            </a:extLst>
          </p:cNvPr>
          <p:cNvSpPr>
            <a:spLocks noGrp="1"/>
          </p:cNvSpPr>
          <p:nvPr>
            <p:ph type="title"/>
          </p:nvPr>
        </p:nvSpPr>
        <p:spPr/>
        <p:txBody>
          <a:bodyPr>
            <a:normAutofit fontScale="90000"/>
          </a:bodyPr>
          <a:lstStyle/>
          <a:p>
            <a:r>
              <a:rPr lang="en-US" dirty="0"/>
              <a:t>New Hire Analogy</a:t>
            </a:r>
          </a:p>
        </p:txBody>
      </p:sp>
      <p:sp>
        <p:nvSpPr>
          <p:cNvPr id="3" name="Text Placeholder 2">
            <a:extLst>
              <a:ext uri="{FF2B5EF4-FFF2-40B4-BE49-F238E27FC236}">
                <a16:creationId xmlns:a16="http://schemas.microsoft.com/office/drawing/2014/main" id="{20F55C76-0452-929A-5CEB-2FBA5BC9F195}"/>
              </a:ext>
            </a:extLst>
          </p:cNvPr>
          <p:cNvSpPr>
            <a:spLocks noGrp="1"/>
          </p:cNvSpPr>
          <p:nvPr>
            <p:ph type="body" idx="1"/>
          </p:nvPr>
        </p:nvSpPr>
        <p:spPr>
          <a:xfrm>
            <a:off x="311700" y="1132275"/>
            <a:ext cx="8436374" cy="3416400"/>
          </a:xfrm>
        </p:spPr>
        <p:txBody>
          <a:bodyPr>
            <a:normAutofit/>
          </a:bodyPr>
          <a:lstStyle/>
          <a:p>
            <a:pPr marL="50800" indent="0">
              <a:buNone/>
            </a:pPr>
            <a:r>
              <a:rPr lang="en-US" sz="1800" dirty="0"/>
              <a:t>Training is as imperative for agents as it is for people. </a:t>
            </a:r>
          </a:p>
        </p:txBody>
      </p:sp>
      <p:sp>
        <p:nvSpPr>
          <p:cNvPr id="4" name="Rounded Rectangle 3">
            <a:extLst>
              <a:ext uri="{FF2B5EF4-FFF2-40B4-BE49-F238E27FC236}">
                <a16:creationId xmlns:a16="http://schemas.microsoft.com/office/drawing/2014/main" id="{5923B5D7-8DAE-B92F-0EC4-4C826ECA3769}"/>
              </a:ext>
            </a:extLst>
          </p:cNvPr>
          <p:cNvSpPr/>
          <p:nvPr/>
        </p:nvSpPr>
        <p:spPr>
          <a:xfrm>
            <a:off x="1969477" y="1888513"/>
            <a:ext cx="2081503" cy="2660162"/>
          </a:xfrm>
          <a:prstGeom prst="roundRect">
            <a:avLst>
              <a:gd name="adj" fmla="val 4242"/>
            </a:avLst>
          </a:prstGeom>
          <a:gradFill>
            <a:gsLst>
              <a:gs pos="13000">
                <a:schemeClr val="accent1">
                  <a:alpha val="13799"/>
                </a:schemeClr>
              </a:gs>
              <a:gs pos="100000">
                <a:schemeClr val="bg2">
                  <a:alpha val="0"/>
                </a:schemeClr>
              </a:gs>
            </a:gsLst>
            <a:lin ang="2700000" scaled="1"/>
          </a:gradFill>
          <a:ln w="3175">
            <a:solidFill>
              <a:schemeClr val="accent1">
                <a:alpha val="25000"/>
              </a:schemeClr>
            </a:solidFill>
          </a:ln>
        </p:spPr>
        <p:style>
          <a:lnRef idx="2">
            <a:schemeClr val="accent1">
              <a:shade val="15000"/>
            </a:schemeClr>
          </a:lnRef>
          <a:fillRef idx="1">
            <a:schemeClr val="accent1"/>
          </a:fillRef>
          <a:effectRef idx="0">
            <a:schemeClr val="accent1"/>
          </a:effectRef>
          <a:fontRef idx="minor">
            <a:schemeClr val="lt1"/>
          </a:fontRef>
        </p:style>
        <p:txBody>
          <a:bodyPr lIns="274320" tIns="274320" rIns="243840" bIns="121920" rtlCol="0" anchor="t"/>
          <a:lstStyle/>
          <a:p>
            <a:pPr defTabSz="1219170">
              <a:lnSpc>
                <a:spcPts val="1867"/>
              </a:lnSpc>
              <a:spcAft>
                <a:spcPts val="1600"/>
              </a:spcAft>
            </a:pPr>
            <a:r>
              <a:rPr lang="en-US" sz="1800" b="1" dirty="0">
                <a:solidFill>
                  <a:schemeClr val="accent1"/>
                </a:solidFill>
                <a:latin typeface="DM Sans 14pt" pitchFamily="2" charset="77"/>
              </a:rPr>
              <a:t>User</a:t>
            </a:r>
            <a:endParaRPr lang="en-US" sz="1800" b="1" dirty="0">
              <a:solidFill>
                <a:schemeClr val="accent4"/>
              </a:solidFill>
              <a:latin typeface="DM Sans 14pt" pitchFamily="2" charset="77"/>
            </a:endParaRPr>
          </a:p>
          <a:p>
            <a:pPr defTabSz="1219170">
              <a:lnSpc>
                <a:spcPts val="1867"/>
              </a:lnSpc>
              <a:spcAft>
                <a:spcPts val="1600"/>
              </a:spcAft>
            </a:pPr>
            <a:r>
              <a:rPr lang="en-US" sz="1400" dirty="0">
                <a:solidFill>
                  <a:srgbClr val="FFFFFF"/>
                </a:solidFill>
                <a:latin typeface="Open Sans" panose="020B0606030504020204" pitchFamily="34" charset="0"/>
                <a:ea typeface="Open Sans" panose="020B0606030504020204" pitchFamily="34" charset="0"/>
                <a:cs typeface="Open Sans" panose="020B0606030504020204" pitchFamily="34" charset="0"/>
              </a:rPr>
              <a:t>School</a:t>
            </a:r>
          </a:p>
          <a:p>
            <a:pPr defTabSz="1219170">
              <a:lnSpc>
                <a:spcPts val="1867"/>
              </a:lnSpc>
              <a:spcAft>
                <a:spcPts val="1600"/>
              </a:spcAft>
            </a:pPr>
            <a:r>
              <a:rPr lang="en-US" sz="1400" dirty="0">
                <a:solidFill>
                  <a:srgbClr val="FFFFFF"/>
                </a:solidFill>
                <a:latin typeface="Open Sans" panose="020B0606030504020204" pitchFamily="34" charset="0"/>
                <a:ea typeface="Open Sans" panose="020B0606030504020204" pitchFamily="34" charset="0"/>
                <a:cs typeface="Open Sans" panose="020B0606030504020204" pitchFamily="34" charset="0"/>
              </a:rPr>
              <a:t>Processes</a:t>
            </a:r>
          </a:p>
          <a:p>
            <a:pPr defTabSz="1219170">
              <a:lnSpc>
                <a:spcPts val="1867"/>
              </a:lnSpc>
              <a:spcAft>
                <a:spcPts val="1600"/>
              </a:spcAft>
            </a:pPr>
            <a:r>
              <a:rPr lang="en-US" sz="1400" dirty="0">
                <a:solidFill>
                  <a:srgbClr val="FFFFFF"/>
                </a:solidFill>
                <a:latin typeface="Open Sans" panose="020B0606030504020204" pitchFamily="34" charset="0"/>
                <a:ea typeface="Open Sans" panose="020B0606030504020204" pitchFamily="34" charset="0"/>
                <a:cs typeface="Open Sans" panose="020B0606030504020204" pitchFamily="34" charset="0"/>
              </a:rPr>
              <a:t>Training</a:t>
            </a:r>
          </a:p>
          <a:p>
            <a:pPr defTabSz="1219170">
              <a:lnSpc>
                <a:spcPts val="1867"/>
              </a:lnSpc>
              <a:spcAft>
                <a:spcPts val="1600"/>
              </a:spcAft>
            </a:pPr>
            <a:r>
              <a:rPr lang="en-US" sz="1400" dirty="0">
                <a:solidFill>
                  <a:srgbClr val="FFFFFF"/>
                </a:solidFill>
                <a:latin typeface="Open Sans" panose="020B0606030504020204" pitchFamily="34" charset="0"/>
                <a:ea typeface="Open Sans" panose="020B0606030504020204" pitchFamily="34" charset="0"/>
                <a:cs typeface="Open Sans" panose="020B0606030504020204" pitchFamily="34" charset="0"/>
              </a:rPr>
              <a:t>Tools</a:t>
            </a:r>
          </a:p>
        </p:txBody>
      </p:sp>
      <p:grpSp>
        <p:nvGrpSpPr>
          <p:cNvPr id="5" name="Group 4">
            <a:extLst>
              <a:ext uri="{FF2B5EF4-FFF2-40B4-BE49-F238E27FC236}">
                <a16:creationId xmlns:a16="http://schemas.microsoft.com/office/drawing/2014/main" id="{9A17A7A9-8D09-F570-5BDC-E8AE6A8E2748}"/>
              </a:ext>
            </a:extLst>
          </p:cNvPr>
          <p:cNvGrpSpPr/>
          <p:nvPr/>
        </p:nvGrpSpPr>
        <p:grpSpPr>
          <a:xfrm>
            <a:off x="2212132" y="2981130"/>
            <a:ext cx="1527349" cy="894304"/>
            <a:chOff x="1306286" y="3416438"/>
            <a:chExt cx="1477107" cy="894304"/>
          </a:xfrm>
        </p:grpSpPr>
        <p:cxnSp>
          <p:nvCxnSpPr>
            <p:cNvPr id="6" name="Straight Connector 5">
              <a:extLst>
                <a:ext uri="{FF2B5EF4-FFF2-40B4-BE49-F238E27FC236}">
                  <a16:creationId xmlns:a16="http://schemas.microsoft.com/office/drawing/2014/main" id="{ACB3DFAB-91D9-7A7B-62CA-D3A365EA83AF}"/>
                </a:ext>
              </a:extLst>
            </p:cNvPr>
            <p:cNvCxnSpPr/>
            <p:nvPr/>
          </p:nvCxnSpPr>
          <p:spPr>
            <a:xfrm>
              <a:off x="1306286" y="3416438"/>
              <a:ext cx="1477107" cy="0"/>
            </a:xfrm>
            <a:prstGeom prst="line">
              <a:avLst/>
            </a:prstGeom>
            <a:ln w="635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6AFD50BF-BEA0-1CF7-FA6B-375E73A780B7}"/>
                </a:ext>
              </a:extLst>
            </p:cNvPr>
            <p:cNvCxnSpPr/>
            <p:nvPr/>
          </p:nvCxnSpPr>
          <p:spPr>
            <a:xfrm>
              <a:off x="1306286" y="3858566"/>
              <a:ext cx="1477107" cy="0"/>
            </a:xfrm>
            <a:prstGeom prst="line">
              <a:avLst/>
            </a:prstGeom>
            <a:ln w="635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2ABC446-4A66-FC7A-153B-0A25045A4457}"/>
                </a:ext>
              </a:extLst>
            </p:cNvPr>
            <p:cNvCxnSpPr/>
            <p:nvPr/>
          </p:nvCxnSpPr>
          <p:spPr>
            <a:xfrm>
              <a:off x="1306286" y="4310742"/>
              <a:ext cx="1477107" cy="0"/>
            </a:xfrm>
            <a:prstGeom prst="line">
              <a:avLst/>
            </a:prstGeom>
            <a:ln w="635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grpSp>
      <p:sp>
        <p:nvSpPr>
          <p:cNvPr id="9" name="Rounded Rectangle 8">
            <a:extLst>
              <a:ext uri="{FF2B5EF4-FFF2-40B4-BE49-F238E27FC236}">
                <a16:creationId xmlns:a16="http://schemas.microsoft.com/office/drawing/2014/main" id="{1E1BBFF5-0B65-80C6-2299-F46DB5CF2296}"/>
              </a:ext>
            </a:extLst>
          </p:cNvPr>
          <p:cNvSpPr/>
          <p:nvPr/>
        </p:nvSpPr>
        <p:spPr>
          <a:xfrm>
            <a:off x="4572000" y="1888513"/>
            <a:ext cx="2081503" cy="2660162"/>
          </a:xfrm>
          <a:prstGeom prst="roundRect">
            <a:avLst>
              <a:gd name="adj" fmla="val 4242"/>
            </a:avLst>
          </a:prstGeom>
          <a:gradFill>
            <a:gsLst>
              <a:gs pos="13000">
                <a:schemeClr val="accent4">
                  <a:alpha val="12212"/>
                </a:schemeClr>
              </a:gs>
              <a:gs pos="100000">
                <a:schemeClr val="bg2">
                  <a:alpha val="0"/>
                </a:schemeClr>
              </a:gs>
            </a:gsLst>
            <a:lin ang="2700000" scaled="1"/>
          </a:gradFill>
          <a:ln w="3175">
            <a:solidFill>
              <a:schemeClr val="accent4">
                <a:lumMod val="50000"/>
                <a:alpha val="25000"/>
              </a:schemeClr>
            </a:solidFill>
          </a:ln>
        </p:spPr>
        <p:style>
          <a:lnRef idx="2">
            <a:schemeClr val="accent1">
              <a:shade val="15000"/>
            </a:schemeClr>
          </a:lnRef>
          <a:fillRef idx="1">
            <a:schemeClr val="accent1"/>
          </a:fillRef>
          <a:effectRef idx="0">
            <a:schemeClr val="accent1"/>
          </a:effectRef>
          <a:fontRef idx="minor">
            <a:schemeClr val="lt1"/>
          </a:fontRef>
        </p:style>
        <p:txBody>
          <a:bodyPr lIns="274320" tIns="274320" rIns="243840" bIns="121920" rtlCol="0" anchor="t"/>
          <a:lstStyle/>
          <a:p>
            <a:pPr defTabSz="1219170">
              <a:lnSpc>
                <a:spcPts val="1867"/>
              </a:lnSpc>
              <a:spcAft>
                <a:spcPts val="1600"/>
              </a:spcAft>
            </a:pPr>
            <a:r>
              <a:rPr lang="en-US" sz="1800" b="1" dirty="0">
                <a:solidFill>
                  <a:schemeClr val="accent4"/>
                </a:solidFill>
                <a:latin typeface="DM Sans 14pt" pitchFamily="2" charset="77"/>
              </a:rPr>
              <a:t>Agent</a:t>
            </a:r>
          </a:p>
          <a:p>
            <a:pPr defTabSz="1219170">
              <a:lnSpc>
                <a:spcPts val="1867"/>
              </a:lnSpc>
              <a:spcAft>
                <a:spcPts val="1600"/>
              </a:spcAft>
            </a:pPr>
            <a:r>
              <a:rPr lang="en-US" sz="1400" dirty="0">
                <a:solidFill>
                  <a:srgbClr val="FFFFFF"/>
                </a:solidFill>
                <a:latin typeface="Open Sans" panose="020B0606030504020204" pitchFamily="34" charset="0"/>
                <a:ea typeface="Open Sans" panose="020B0606030504020204" pitchFamily="34" charset="0"/>
                <a:cs typeface="Open Sans" panose="020B0606030504020204" pitchFamily="34" charset="0"/>
              </a:rPr>
              <a:t>LLMs</a:t>
            </a:r>
          </a:p>
          <a:p>
            <a:pPr defTabSz="1219170">
              <a:lnSpc>
                <a:spcPts val="1867"/>
              </a:lnSpc>
              <a:spcAft>
                <a:spcPts val="1600"/>
              </a:spcAft>
            </a:pPr>
            <a:r>
              <a:rPr lang="en-US" sz="1400" dirty="0">
                <a:solidFill>
                  <a:srgbClr val="FFFFFF"/>
                </a:solidFill>
                <a:latin typeface="Open Sans" panose="020B0606030504020204" pitchFamily="34" charset="0"/>
                <a:ea typeface="Open Sans" panose="020B0606030504020204" pitchFamily="34" charset="0"/>
                <a:cs typeface="Open Sans" panose="020B0606030504020204" pitchFamily="34" charset="0"/>
              </a:rPr>
              <a:t>Prompts</a:t>
            </a:r>
          </a:p>
          <a:p>
            <a:pPr defTabSz="1219170">
              <a:lnSpc>
                <a:spcPts val="1867"/>
              </a:lnSpc>
              <a:spcAft>
                <a:spcPts val="1600"/>
              </a:spcAft>
            </a:pPr>
            <a:r>
              <a:rPr lang="en-US" sz="1400" dirty="0">
                <a:solidFill>
                  <a:srgbClr val="FFFFFF"/>
                </a:solidFill>
                <a:latin typeface="Open Sans" panose="020B0606030504020204" pitchFamily="34" charset="0"/>
                <a:ea typeface="Open Sans" panose="020B0606030504020204" pitchFamily="34" charset="0"/>
                <a:cs typeface="Open Sans" panose="020B0606030504020204" pitchFamily="34" charset="0"/>
              </a:rPr>
              <a:t>Skills</a:t>
            </a:r>
          </a:p>
          <a:p>
            <a:pPr defTabSz="1219170">
              <a:lnSpc>
                <a:spcPts val="1867"/>
              </a:lnSpc>
              <a:spcAft>
                <a:spcPts val="1600"/>
              </a:spcAft>
            </a:pPr>
            <a:r>
              <a:rPr lang="en-US" sz="1400" dirty="0">
                <a:solidFill>
                  <a:srgbClr val="FFFFFF"/>
                </a:solidFill>
                <a:latin typeface="Open Sans" panose="020B0606030504020204" pitchFamily="34" charset="0"/>
                <a:ea typeface="Open Sans" panose="020B0606030504020204" pitchFamily="34" charset="0"/>
                <a:cs typeface="Open Sans" panose="020B0606030504020204" pitchFamily="34" charset="0"/>
              </a:rPr>
              <a:t>Tools</a:t>
            </a:r>
          </a:p>
        </p:txBody>
      </p:sp>
      <p:grpSp>
        <p:nvGrpSpPr>
          <p:cNvPr id="10" name="Group 9">
            <a:extLst>
              <a:ext uri="{FF2B5EF4-FFF2-40B4-BE49-F238E27FC236}">
                <a16:creationId xmlns:a16="http://schemas.microsoft.com/office/drawing/2014/main" id="{01C536CD-9C3B-DF4A-5884-CE78381718D4}"/>
              </a:ext>
            </a:extLst>
          </p:cNvPr>
          <p:cNvGrpSpPr/>
          <p:nvPr/>
        </p:nvGrpSpPr>
        <p:grpSpPr>
          <a:xfrm>
            <a:off x="4814655" y="2981130"/>
            <a:ext cx="1527349" cy="894304"/>
            <a:chOff x="1306286" y="3416438"/>
            <a:chExt cx="1477107" cy="894304"/>
          </a:xfrm>
        </p:grpSpPr>
        <p:cxnSp>
          <p:nvCxnSpPr>
            <p:cNvPr id="11" name="Straight Connector 10">
              <a:extLst>
                <a:ext uri="{FF2B5EF4-FFF2-40B4-BE49-F238E27FC236}">
                  <a16:creationId xmlns:a16="http://schemas.microsoft.com/office/drawing/2014/main" id="{654D7FAE-FF50-0DF6-DFCD-E4B38FD74574}"/>
                </a:ext>
              </a:extLst>
            </p:cNvPr>
            <p:cNvCxnSpPr/>
            <p:nvPr/>
          </p:nvCxnSpPr>
          <p:spPr>
            <a:xfrm>
              <a:off x="1306286" y="3416438"/>
              <a:ext cx="1477107" cy="0"/>
            </a:xfrm>
            <a:prstGeom prst="line">
              <a:avLst/>
            </a:prstGeom>
            <a:ln w="635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DAA17E3-20A6-34B1-44B3-62A21AE419AA}"/>
                </a:ext>
              </a:extLst>
            </p:cNvPr>
            <p:cNvCxnSpPr/>
            <p:nvPr/>
          </p:nvCxnSpPr>
          <p:spPr>
            <a:xfrm>
              <a:off x="1306286" y="3858566"/>
              <a:ext cx="1477107" cy="0"/>
            </a:xfrm>
            <a:prstGeom prst="line">
              <a:avLst/>
            </a:prstGeom>
            <a:ln w="635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EB1DBC7-186A-BD19-5260-889FE4695A97}"/>
                </a:ext>
              </a:extLst>
            </p:cNvPr>
            <p:cNvCxnSpPr/>
            <p:nvPr/>
          </p:nvCxnSpPr>
          <p:spPr>
            <a:xfrm>
              <a:off x="1306286" y="4310742"/>
              <a:ext cx="1477107" cy="0"/>
            </a:xfrm>
            <a:prstGeom prst="line">
              <a:avLst/>
            </a:prstGeom>
            <a:ln w="635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36891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2800" b="1">
                <a:solidFill>
                  <a:srgbClr val="FFFF00"/>
                </a:solidFill>
                <a:latin typeface="Space Mono"/>
              </a:rPr>
              <a:t>Context Is Everything</a:t>
            </a:r>
          </a:p>
        </p:txBody>
      </p:sp>
      <p:sp>
        <p:nvSpPr>
          <p:cNvPr id="3" name="Text Placeholder 2"/>
          <p:cNvSpPr>
            <a:spLocks noGrp="1"/>
          </p:cNvSpPr>
          <p:nvPr>
            <p:ph type="body" idx="1"/>
          </p:nvPr>
        </p:nvSpPr>
        <p:spPr>
          <a:xfrm>
            <a:off x="311700" y="1282075"/>
            <a:ext cx="8520600" cy="3416400"/>
          </a:xfrm>
        </p:spPr>
        <p:txBody>
          <a:bodyPr>
            <a:normAutofit/>
          </a:bodyPr>
          <a:lstStyle/>
          <a:p>
            <a:pPr>
              <a:spcAft>
                <a:spcPts val="800"/>
              </a:spcAft>
            </a:pPr>
            <a:r>
              <a:rPr sz="1400" dirty="0">
                <a:solidFill>
                  <a:srgbClr val="FFFFFF"/>
                </a:solidFill>
                <a:latin typeface="Space Mono"/>
              </a:rPr>
              <a:t>The more ‘</a:t>
            </a:r>
            <a:r>
              <a:rPr lang="en-US" sz="1400" dirty="0">
                <a:solidFill>
                  <a:srgbClr val="FFFFFF"/>
                </a:solidFill>
              </a:rPr>
              <a:t>knowledge</a:t>
            </a:r>
            <a:r>
              <a:rPr sz="1400" dirty="0">
                <a:solidFill>
                  <a:srgbClr val="FFFFFF"/>
                </a:solidFill>
                <a:latin typeface="Space Mono"/>
              </a:rPr>
              <a:t>’ that is provided to an agent via prompts and context, the better decisions they will make.</a:t>
            </a:r>
          </a:p>
          <a:p>
            <a:pPr>
              <a:spcAft>
                <a:spcPts val="800"/>
              </a:spcAft>
            </a:pPr>
            <a:endParaRPr sz="1400" dirty="0">
              <a:solidFill>
                <a:srgbClr val="FFFFFF"/>
              </a:solidFill>
              <a:latin typeface="Space Mono"/>
            </a:endParaRPr>
          </a:p>
          <a:p>
            <a:pPr>
              <a:spcAft>
                <a:spcPts val="800"/>
              </a:spcAft>
            </a:pPr>
            <a:r>
              <a:rPr sz="1400" dirty="0">
                <a:solidFill>
                  <a:srgbClr val="FFFFFF"/>
                </a:solidFill>
                <a:latin typeface="Space Mono"/>
              </a:rPr>
              <a:t>We have all experienced an outage call. When </a:t>
            </a:r>
            <a:r>
              <a:rPr lang="en-US" sz="1400" dirty="0">
                <a:solidFill>
                  <a:srgbClr val="FFFFFF"/>
                </a:solidFill>
                <a:latin typeface="Space Mono"/>
              </a:rPr>
              <a:t>we</a:t>
            </a:r>
            <a:r>
              <a:rPr sz="1400" dirty="0">
                <a:solidFill>
                  <a:srgbClr val="FFFFFF"/>
                </a:solidFill>
                <a:latin typeface="Space Mono"/>
              </a:rPr>
              <a:t> join I don’t have context and </a:t>
            </a:r>
            <a:r>
              <a:rPr lang="en-US" sz="1400" dirty="0">
                <a:solidFill>
                  <a:srgbClr val="FFFFFF"/>
                </a:solidFill>
                <a:latin typeface="Space Mono"/>
              </a:rPr>
              <a:t>we ask a ton of </a:t>
            </a:r>
            <a:r>
              <a:rPr lang="en-US" sz="1400" dirty="0" err="1">
                <a:solidFill>
                  <a:srgbClr val="FFFFFF"/>
                </a:solidFill>
                <a:latin typeface="Space Mono"/>
              </a:rPr>
              <a:t>quesitons</a:t>
            </a:r>
            <a:r>
              <a:rPr sz="1400" dirty="0">
                <a:solidFill>
                  <a:srgbClr val="FFFFFF"/>
                </a:solidFill>
                <a:latin typeface="Space Mono"/>
              </a:rPr>
              <a:t>. The more context – the better outcome.</a:t>
            </a:r>
          </a:p>
          <a:p>
            <a:pPr>
              <a:spcAft>
                <a:spcPts val="800"/>
              </a:spcAft>
            </a:pPr>
            <a:endParaRPr sz="1400" dirty="0">
              <a:solidFill>
                <a:srgbClr val="FFFFFF"/>
              </a:solidFill>
              <a:latin typeface="Space Mono"/>
            </a:endParaRPr>
          </a:p>
          <a:p>
            <a:pPr>
              <a:spcAft>
                <a:spcPts val="800"/>
              </a:spcAft>
            </a:pPr>
            <a:r>
              <a:rPr sz="1400" dirty="0">
                <a:solidFill>
                  <a:srgbClr val="FFFFFF"/>
                </a:solidFill>
                <a:latin typeface="Space Mono"/>
              </a:rPr>
              <a:t>With agents we need to remembe</a:t>
            </a:r>
            <a:r>
              <a:rPr lang="en-US" sz="1400" dirty="0">
                <a:solidFill>
                  <a:srgbClr val="FFFFFF"/>
                </a:solidFill>
                <a:latin typeface="Space Mono"/>
              </a:rPr>
              <a:t>r </a:t>
            </a:r>
            <a:r>
              <a:rPr sz="1400" dirty="0">
                <a:solidFill>
                  <a:srgbClr val="FFFFFF"/>
                </a:solidFill>
                <a:latin typeface="Space Mono"/>
              </a:rPr>
              <a:t>you probably have a 1M token context window. We need to prioritize what fits in there – just like my 2am brain.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397891"/>
            <a:ext cx="8520600" cy="572700"/>
          </a:xfrm>
        </p:spPr>
        <p:txBody>
          <a:bodyPr>
            <a:normAutofit fontScale="90000"/>
          </a:bodyPr>
          <a:lstStyle/>
          <a:p>
            <a:r>
              <a:rPr sz="2800" b="1" dirty="0">
                <a:solidFill>
                  <a:srgbClr val="FFFF00"/>
                </a:solidFill>
                <a:latin typeface="Space Mono"/>
              </a:rPr>
              <a:t>The Agent Platform</a:t>
            </a:r>
          </a:p>
        </p:txBody>
      </p:sp>
      <p:sp>
        <p:nvSpPr>
          <p:cNvPr id="3" name="Text Placeholder 2"/>
          <p:cNvSpPr>
            <a:spLocks noGrp="1"/>
          </p:cNvSpPr>
          <p:nvPr>
            <p:ph type="body" idx="1"/>
          </p:nvPr>
        </p:nvSpPr>
        <p:spPr/>
        <p:txBody>
          <a:bodyPr>
            <a:normAutofit lnSpcReduction="10000"/>
          </a:bodyPr>
          <a:lstStyle/>
          <a:p>
            <a:pPr marL="50800" indent="0">
              <a:spcAft>
                <a:spcPts val="800"/>
              </a:spcAft>
              <a:buNone/>
            </a:pPr>
            <a:r>
              <a:rPr lang="en-US" sz="1400" dirty="0">
                <a:solidFill>
                  <a:srgbClr val="FFFFFF"/>
                </a:solidFill>
              </a:rPr>
              <a:t>My discussions with customers and the market is that AI governance and guardrails are the main consideration above the question if agents will functionally work!</a:t>
            </a:r>
          </a:p>
          <a:p>
            <a:pPr marL="50800" indent="0">
              <a:spcAft>
                <a:spcPts val="800"/>
              </a:spcAft>
              <a:buNone/>
            </a:pPr>
            <a:endParaRPr sz="1400" dirty="0">
              <a:solidFill>
                <a:srgbClr val="FFFFFF"/>
              </a:solidFill>
              <a:latin typeface="Space Mono"/>
            </a:endParaRPr>
          </a:p>
          <a:p>
            <a:pPr>
              <a:spcAft>
                <a:spcPts val="800"/>
              </a:spcAft>
            </a:pPr>
            <a:r>
              <a:rPr sz="1400" dirty="0">
                <a:solidFill>
                  <a:srgbClr val="FFFFFF"/>
                </a:solidFill>
                <a:latin typeface="Space Mono"/>
              </a:rPr>
              <a:t>Guardrails and security</a:t>
            </a:r>
          </a:p>
          <a:p>
            <a:pPr>
              <a:spcAft>
                <a:spcPts val="800"/>
              </a:spcAft>
            </a:pPr>
            <a:r>
              <a:rPr sz="1400" dirty="0">
                <a:solidFill>
                  <a:srgbClr val="FFFFFF"/>
                </a:solidFill>
                <a:latin typeface="Space Mono"/>
              </a:rPr>
              <a:t>Oversight and tracking</a:t>
            </a:r>
          </a:p>
          <a:p>
            <a:pPr>
              <a:spcAft>
                <a:spcPts val="800"/>
              </a:spcAft>
            </a:pPr>
            <a:r>
              <a:rPr sz="1400" dirty="0">
                <a:solidFill>
                  <a:srgbClr val="FFFFFF"/>
                </a:solidFill>
                <a:latin typeface="Space Mono"/>
              </a:rPr>
              <a:t>Management of agent work</a:t>
            </a:r>
          </a:p>
          <a:p>
            <a:pPr>
              <a:spcAft>
                <a:spcPts val="800"/>
              </a:spcAft>
            </a:pPr>
            <a:endParaRPr lang="en-US" sz="1300" dirty="0">
              <a:solidFill>
                <a:srgbClr val="FFFFFF"/>
              </a:solidFill>
              <a:latin typeface="Space Mono"/>
            </a:endParaRPr>
          </a:p>
          <a:p>
            <a:pPr>
              <a:spcAft>
                <a:spcPts val="800"/>
              </a:spcAft>
            </a:pPr>
            <a:endParaRPr sz="1100" dirty="0">
              <a:solidFill>
                <a:srgbClr val="FFFFFF"/>
              </a:solidFill>
              <a:latin typeface="Space Mono"/>
            </a:endParaRPr>
          </a:p>
          <a:p>
            <a:pPr marL="50800" indent="0" algn="ctr">
              <a:spcAft>
                <a:spcPts val="800"/>
              </a:spcAft>
              <a:buNone/>
            </a:pPr>
            <a:r>
              <a:rPr lang="en-US" sz="2000" dirty="0">
                <a:solidFill>
                  <a:schemeClr val="accent4"/>
                </a:solidFill>
                <a:latin typeface="Space Mono"/>
              </a:rPr>
              <a:t>Non Functionals &gt;! Functional Concerns</a:t>
            </a:r>
            <a:endParaRPr sz="2000" dirty="0">
              <a:solidFill>
                <a:schemeClr val="accent4"/>
              </a:solidFill>
              <a:latin typeface="Space Mon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2800" b="1">
                <a:solidFill>
                  <a:srgbClr val="FFFF00"/>
                </a:solidFill>
                <a:latin typeface="Space Mono"/>
              </a:rPr>
              <a:t>Future Vision:
Build, Execute, Operate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2600" b="1">
                <a:solidFill>
                  <a:srgbClr val="FFFF00"/>
                </a:solidFill>
                <a:latin typeface="Space Mono"/>
              </a:rPr>
              <a:t>Build – AI-Driven Development</a:t>
            </a:r>
          </a:p>
        </p:txBody>
      </p:sp>
      <p:sp>
        <p:nvSpPr>
          <p:cNvPr id="3" name="Text Placeholder 2"/>
          <p:cNvSpPr>
            <a:spLocks noGrp="1"/>
          </p:cNvSpPr>
          <p:nvPr>
            <p:ph type="body" idx="1"/>
          </p:nvPr>
        </p:nvSpPr>
        <p:spPr>
          <a:xfrm>
            <a:off x="311700" y="1132275"/>
            <a:ext cx="8520600" cy="3684822"/>
          </a:xfrm>
        </p:spPr>
        <p:txBody>
          <a:bodyPr>
            <a:normAutofit/>
          </a:bodyPr>
          <a:lstStyle/>
          <a:p>
            <a:pPr>
              <a:spcAft>
                <a:spcPts val="800"/>
              </a:spcAft>
            </a:pPr>
            <a:r>
              <a:rPr sz="1400" dirty="0">
                <a:solidFill>
                  <a:srgbClr val="FFFFFF"/>
                </a:solidFill>
                <a:latin typeface="Space Mono"/>
              </a:rPr>
              <a:t>Just like we borrowed build pipelines for </a:t>
            </a:r>
            <a:r>
              <a:rPr sz="1400" dirty="0" err="1">
                <a:solidFill>
                  <a:srgbClr val="FFFFFF"/>
                </a:solidFill>
                <a:latin typeface="Space Mono"/>
              </a:rPr>
              <a:t>IaC</a:t>
            </a:r>
            <a:r>
              <a:rPr sz="1400" dirty="0">
                <a:solidFill>
                  <a:srgbClr val="FFFFFF"/>
                </a:solidFill>
                <a:latin typeface="Space Mono"/>
              </a:rPr>
              <a:t>, software development is migrating to SDD (Specification</a:t>
            </a:r>
            <a:r>
              <a:rPr lang="en-US" sz="1400" dirty="0">
                <a:solidFill>
                  <a:srgbClr val="FFFFFF"/>
                </a:solidFill>
                <a:latin typeface="Space Mono"/>
              </a:rPr>
              <a:t> </a:t>
            </a:r>
            <a:r>
              <a:rPr sz="1400" dirty="0">
                <a:solidFill>
                  <a:srgbClr val="FFFFFF"/>
                </a:solidFill>
                <a:latin typeface="Space Mono"/>
              </a:rPr>
              <a:t>Driven Development).</a:t>
            </a:r>
          </a:p>
          <a:p>
            <a:pPr>
              <a:spcAft>
                <a:spcPts val="800"/>
              </a:spcAft>
            </a:pPr>
            <a:endParaRPr sz="1400" dirty="0">
              <a:solidFill>
                <a:srgbClr val="FFFFFF"/>
              </a:solidFill>
              <a:latin typeface="Space Mono"/>
            </a:endParaRPr>
          </a:p>
          <a:p>
            <a:pPr>
              <a:spcAft>
                <a:spcPts val="800"/>
              </a:spcAft>
            </a:pPr>
            <a:r>
              <a:rPr sz="1400" dirty="0">
                <a:solidFill>
                  <a:srgbClr val="FFFFFF"/>
                </a:solidFill>
                <a:latin typeface="Space Mono"/>
              </a:rPr>
              <a:t>We will use Build Agents (Cursor, Claude Code, Codex) to create our deterministic automations.</a:t>
            </a:r>
            <a:endParaRPr lang="en-US" sz="1400" dirty="0">
              <a:solidFill>
                <a:srgbClr val="FFFFFF"/>
              </a:solidFill>
              <a:latin typeface="Space Mono"/>
            </a:endParaRPr>
          </a:p>
          <a:p>
            <a:pPr marL="50800" indent="0">
              <a:spcAft>
                <a:spcPts val="800"/>
              </a:spcAft>
              <a:buNone/>
            </a:pPr>
            <a:endParaRPr lang="en-US" sz="1400" dirty="0">
              <a:solidFill>
                <a:srgbClr val="FFFFFF"/>
              </a:solidFill>
              <a:latin typeface="Space Mono"/>
            </a:endParaRPr>
          </a:p>
          <a:p>
            <a:pPr>
              <a:spcAft>
                <a:spcPts val="800"/>
              </a:spcAft>
            </a:pPr>
            <a:r>
              <a:rPr lang="en-US" sz="1400" dirty="0">
                <a:solidFill>
                  <a:srgbClr val="FFFFFF"/>
                </a:solidFill>
              </a:rPr>
              <a:t>Compare the lines of Python on GitHub to Ansible YAML – LLMs have vastly more training data for native code.</a:t>
            </a:r>
            <a:endParaRPr sz="1400" dirty="0">
              <a:solidFill>
                <a:srgbClr val="FFFFFF"/>
              </a:solidFill>
              <a:latin typeface="Space Mono"/>
            </a:endParaRPr>
          </a:p>
          <a:p>
            <a:pPr>
              <a:spcAft>
                <a:spcPts val="800"/>
              </a:spcAft>
            </a:pPr>
            <a:endParaRPr sz="1400" dirty="0">
              <a:solidFill>
                <a:srgbClr val="FFFFFF"/>
              </a:solidFill>
              <a:latin typeface="Space Mono"/>
            </a:endParaRPr>
          </a:p>
          <a:p>
            <a:pPr>
              <a:spcAft>
                <a:spcPts val="800"/>
              </a:spcAft>
            </a:pPr>
            <a:r>
              <a:rPr sz="1400" dirty="0">
                <a:solidFill>
                  <a:srgbClr val="FFFFFF"/>
                </a:solidFill>
                <a:latin typeface="Space Mono"/>
              </a:rPr>
              <a:t>This will be in programming languages (TypeScript, Rust, Go, Python) as DSLs </a:t>
            </a:r>
            <a:r>
              <a:rPr lang="en-US" sz="1400" dirty="0">
                <a:solidFill>
                  <a:srgbClr val="FFFFFF"/>
                </a:solidFill>
                <a:latin typeface="Space Mono"/>
              </a:rPr>
              <a:t>were constructed for human abstraction.</a:t>
            </a:r>
            <a:endParaRPr sz="1400" dirty="0">
              <a:solidFill>
                <a:srgbClr val="FFFFFF"/>
              </a:solidFill>
              <a:latin typeface="Space Mon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9D0FB-52C6-AAB0-616D-64EB298924EB}"/>
              </a:ext>
            </a:extLst>
          </p:cNvPr>
          <p:cNvSpPr>
            <a:spLocks noGrp="1"/>
          </p:cNvSpPr>
          <p:nvPr>
            <p:ph type="title"/>
          </p:nvPr>
        </p:nvSpPr>
        <p:spPr/>
        <p:txBody>
          <a:bodyPr>
            <a:normAutofit fontScale="90000"/>
          </a:bodyPr>
          <a:lstStyle/>
          <a:p>
            <a:r>
              <a:rPr lang="en-US" dirty="0"/>
              <a:t>Build Process for Agents</a:t>
            </a:r>
          </a:p>
        </p:txBody>
      </p:sp>
      <p:sp>
        <p:nvSpPr>
          <p:cNvPr id="4" name="Rounded Rectangle 3">
            <a:extLst>
              <a:ext uri="{FF2B5EF4-FFF2-40B4-BE49-F238E27FC236}">
                <a16:creationId xmlns:a16="http://schemas.microsoft.com/office/drawing/2014/main" id="{79699B59-A778-277F-BD51-E744A85B92CF}"/>
              </a:ext>
            </a:extLst>
          </p:cNvPr>
          <p:cNvSpPr/>
          <p:nvPr/>
        </p:nvSpPr>
        <p:spPr>
          <a:xfrm>
            <a:off x="720101" y="3390965"/>
            <a:ext cx="1666493" cy="311145"/>
          </a:xfrm>
          <a:prstGeom prst="roundRect">
            <a:avLst>
              <a:gd name="adj" fmla="val 4242"/>
            </a:avLst>
          </a:prstGeom>
          <a:gradFill>
            <a:gsLst>
              <a:gs pos="13000">
                <a:schemeClr val="accent3">
                  <a:alpha val="24029"/>
                </a:schemeClr>
              </a:gs>
              <a:gs pos="100000">
                <a:schemeClr val="tx1"/>
              </a:gs>
            </a:gsLst>
            <a:lin ang="2700000" scaled="1"/>
          </a:gradFill>
          <a:ln w="3175">
            <a:solidFill>
              <a:schemeClr val="bg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lIns="274320" tIns="274320" rIns="243840" bIns="121920" rtlCol="0" anchor="t"/>
          <a:lstStyle/>
          <a:p>
            <a:pPr defTabSz="1219170">
              <a:lnSpc>
                <a:spcPts val="1867"/>
              </a:lnSpc>
              <a:spcAft>
                <a:spcPts val="1600"/>
              </a:spcAft>
            </a:pPr>
            <a:endParaRPr lang="en-US" sz="1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C6C960BA-8802-7FFD-47A7-B75A4BE5911E}"/>
              </a:ext>
            </a:extLst>
          </p:cNvPr>
          <p:cNvSpPr txBox="1"/>
          <p:nvPr/>
        </p:nvSpPr>
        <p:spPr>
          <a:xfrm>
            <a:off x="1036485" y="3396624"/>
            <a:ext cx="1210425" cy="299826"/>
          </a:xfrm>
          <a:prstGeom prst="rect">
            <a:avLst/>
          </a:prstGeom>
          <a:noFill/>
        </p:spPr>
        <p:txBody>
          <a:bodyPr wrap="square">
            <a:spAutoFit/>
          </a:bodyPr>
          <a:lstStyle/>
          <a:p>
            <a:pPr defTabSz="1219170">
              <a:lnSpc>
                <a:spcPts val="1667"/>
              </a:lnSpc>
              <a:spcAft>
                <a:spcPts val="1600"/>
              </a:spcAft>
            </a:pPr>
            <a:r>
              <a:rPr lang="en-US" sz="1100" dirty="0">
                <a:solidFill>
                  <a:srgbClr val="FFFFFF"/>
                </a:solidFill>
                <a:latin typeface="DM Sans 14pt" pitchFamily="2" charset="77"/>
                <a:ea typeface="Open Sans" panose="020B0606030504020204" pitchFamily="34" charset="0"/>
                <a:cs typeface="Open Sans" panose="020B0606030504020204" pitchFamily="34" charset="0"/>
              </a:rPr>
              <a:t>Spec File</a:t>
            </a:r>
          </a:p>
        </p:txBody>
      </p:sp>
      <p:grpSp>
        <p:nvGrpSpPr>
          <p:cNvPr id="37" name="Group 36">
            <a:extLst>
              <a:ext uri="{FF2B5EF4-FFF2-40B4-BE49-F238E27FC236}">
                <a16:creationId xmlns:a16="http://schemas.microsoft.com/office/drawing/2014/main" id="{C8B963BB-64D9-F1FE-A522-59C20740BA90}"/>
              </a:ext>
            </a:extLst>
          </p:cNvPr>
          <p:cNvGrpSpPr/>
          <p:nvPr/>
        </p:nvGrpSpPr>
        <p:grpSpPr>
          <a:xfrm>
            <a:off x="721233" y="1949085"/>
            <a:ext cx="7701534" cy="622659"/>
            <a:chOff x="625608" y="1949085"/>
            <a:chExt cx="7701534" cy="622659"/>
          </a:xfrm>
        </p:grpSpPr>
        <p:sp>
          <p:nvSpPr>
            <p:cNvPr id="3" name="Rounded Rectangle 2">
              <a:extLst>
                <a:ext uri="{FF2B5EF4-FFF2-40B4-BE49-F238E27FC236}">
                  <a16:creationId xmlns:a16="http://schemas.microsoft.com/office/drawing/2014/main" id="{465C7001-EE5F-0921-6865-B1B1E37CD6B3}"/>
                </a:ext>
              </a:extLst>
            </p:cNvPr>
            <p:cNvSpPr/>
            <p:nvPr/>
          </p:nvSpPr>
          <p:spPr>
            <a:xfrm>
              <a:off x="625608" y="1949085"/>
              <a:ext cx="1666494" cy="622659"/>
            </a:xfrm>
            <a:prstGeom prst="roundRect">
              <a:avLst>
                <a:gd name="adj" fmla="val 4242"/>
              </a:avLst>
            </a:prstGeom>
            <a:gradFill>
              <a:gsLst>
                <a:gs pos="13000">
                  <a:schemeClr val="accent1">
                    <a:alpha val="29000"/>
                  </a:schemeClr>
                </a:gs>
                <a:gs pos="99000">
                  <a:schemeClr val="tx1"/>
                </a:gs>
              </a:gsLst>
              <a:lin ang="2700000" scaled="1"/>
            </a:gradFill>
            <a:ln w="31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274320" tIns="274320" rIns="243840" bIns="121920" rtlCol="0" anchor="t"/>
            <a:lstStyle/>
            <a:p>
              <a:pPr defTabSz="1219170">
                <a:lnSpc>
                  <a:spcPts val="1867"/>
                </a:lnSpc>
                <a:spcAft>
                  <a:spcPts val="1600"/>
                </a:spcAft>
              </a:pPr>
              <a:endParaRPr lang="en-US" sz="1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DC3C0DEC-8884-684D-18A0-3DF3F0F9CBB2}"/>
                </a:ext>
              </a:extLst>
            </p:cNvPr>
            <p:cNvSpPr txBox="1"/>
            <p:nvPr/>
          </p:nvSpPr>
          <p:spPr>
            <a:xfrm>
              <a:off x="687102" y="2233179"/>
              <a:ext cx="1051068" cy="299826"/>
            </a:xfrm>
            <a:prstGeom prst="rect">
              <a:avLst/>
            </a:prstGeom>
            <a:noFill/>
          </p:spPr>
          <p:txBody>
            <a:bodyPr wrap="square">
              <a:spAutoFit/>
            </a:bodyPr>
            <a:lstStyle/>
            <a:p>
              <a:pPr defTabSz="1219170">
                <a:lnSpc>
                  <a:spcPts val="1667"/>
                </a:lnSpc>
                <a:spcAft>
                  <a:spcPts val="1600"/>
                </a:spcAft>
              </a:pPr>
              <a:r>
                <a:rPr lang="en-US" sz="1100" dirty="0">
                  <a:solidFill>
                    <a:srgbClr val="FFFFFF"/>
                  </a:solidFill>
                  <a:latin typeface="DM Sans 14pt" pitchFamily="2" charset="77"/>
                  <a:ea typeface="Open Sans" panose="020B0606030504020204" pitchFamily="34" charset="0"/>
                  <a:cs typeface="Open Sans" panose="020B0606030504020204" pitchFamily="34" charset="0"/>
                </a:rPr>
                <a:t>LOB Analyst</a:t>
              </a:r>
            </a:p>
          </p:txBody>
        </p:sp>
        <p:pic>
          <p:nvPicPr>
            <p:cNvPr id="19" name="Graphic 18">
              <a:extLst>
                <a:ext uri="{FF2B5EF4-FFF2-40B4-BE49-F238E27FC236}">
                  <a16:creationId xmlns:a16="http://schemas.microsoft.com/office/drawing/2014/main" id="{97B2E6F1-FC7D-F92F-B83B-C6F76D16754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65294" y="2033527"/>
              <a:ext cx="175566" cy="175566"/>
            </a:xfrm>
            <a:prstGeom prst="rect">
              <a:avLst/>
            </a:prstGeom>
          </p:spPr>
        </p:pic>
        <p:sp>
          <p:nvSpPr>
            <p:cNvPr id="23" name="TextBox 22">
              <a:extLst>
                <a:ext uri="{FF2B5EF4-FFF2-40B4-BE49-F238E27FC236}">
                  <a16:creationId xmlns:a16="http://schemas.microsoft.com/office/drawing/2014/main" id="{18352045-44FA-EDCA-410D-470E37426E32}"/>
                </a:ext>
              </a:extLst>
            </p:cNvPr>
            <p:cNvSpPr txBox="1"/>
            <p:nvPr/>
          </p:nvSpPr>
          <p:spPr>
            <a:xfrm>
              <a:off x="926686" y="1974180"/>
              <a:ext cx="779917" cy="288198"/>
            </a:xfrm>
            <a:prstGeom prst="rect">
              <a:avLst/>
            </a:prstGeom>
            <a:noFill/>
          </p:spPr>
          <p:txBody>
            <a:bodyPr wrap="square">
              <a:spAutoFit/>
            </a:bodyPr>
            <a:lstStyle/>
            <a:p>
              <a:pPr defTabSz="1219170">
                <a:lnSpc>
                  <a:spcPts val="1667"/>
                </a:lnSpc>
                <a:spcAft>
                  <a:spcPts val="1600"/>
                </a:spcAft>
              </a:pPr>
              <a:r>
                <a:rPr lang="en-US" sz="900" dirty="0">
                  <a:solidFill>
                    <a:schemeClr val="accent3"/>
                  </a:solidFill>
                  <a:latin typeface="Space Mono" panose="02000509040000020004" pitchFamily="49" charset="77"/>
                  <a:ea typeface="Open Sans" panose="020B0606030504020204" pitchFamily="34" charset="0"/>
                  <a:cs typeface="Open Sans" panose="020B0606030504020204" pitchFamily="34" charset="0"/>
                </a:rPr>
                <a:t>AGENT</a:t>
              </a:r>
            </a:p>
          </p:txBody>
        </p:sp>
        <p:sp>
          <p:nvSpPr>
            <p:cNvPr id="25" name="Rounded Rectangle 24">
              <a:extLst>
                <a:ext uri="{FF2B5EF4-FFF2-40B4-BE49-F238E27FC236}">
                  <a16:creationId xmlns:a16="http://schemas.microsoft.com/office/drawing/2014/main" id="{BE67651D-9921-E9FC-50AA-AD3548A8D298}"/>
                </a:ext>
              </a:extLst>
            </p:cNvPr>
            <p:cNvSpPr/>
            <p:nvPr/>
          </p:nvSpPr>
          <p:spPr>
            <a:xfrm>
              <a:off x="2637288" y="1949085"/>
              <a:ext cx="1666494" cy="622659"/>
            </a:xfrm>
            <a:prstGeom prst="roundRect">
              <a:avLst>
                <a:gd name="adj" fmla="val 4242"/>
              </a:avLst>
            </a:prstGeom>
            <a:gradFill>
              <a:gsLst>
                <a:gs pos="13000">
                  <a:schemeClr val="accent4">
                    <a:alpha val="14749"/>
                  </a:schemeClr>
                </a:gs>
                <a:gs pos="99000">
                  <a:schemeClr val="tx1"/>
                </a:gs>
              </a:gsLst>
              <a:lin ang="2700000" scaled="1"/>
            </a:gradFill>
            <a:ln w="31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274320" tIns="274320" rIns="243840" bIns="121920" rtlCol="0" anchor="t"/>
            <a:lstStyle/>
            <a:p>
              <a:pPr defTabSz="1219170">
                <a:lnSpc>
                  <a:spcPts val="1867"/>
                </a:lnSpc>
                <a:spcAft>
                  <a:spcPts val="1600"/>
                </a:spcAft>
              </a:pPr>
              <a:endParaRPr lang="en-US" sz="1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TextBox 25">
              <a:extLst>
                <a:ext uri="{FF2B5EF4-FFF2-40B4-BE49-F238E27FC236}">
                  <a16:creationId xmlns:a16="http://schemas.microsoft.com/office/drawing/2014/main" id="{E9F819C8-2274-05DB-6769-C3A4BF0EC5A4}"/>
                </a:ext>
              </a:extLst>
            </p:cNvPr>
            <p:cNvSpPr txBox="1"/>
            <p:nvPr/>
          </p:nvSpPr>
          <p:spPr>
            <a:xfrm>
              <a:off x="2698782" y="2233179"/>
              <a:ext cx="1563720" cy="296171"/>
            </a:xfrm>
            <a:prstGeom prst="rect">
              <a:avLst/>
            </a:prstGeom>
            <a:noFill/>
          </p:spPr>
          <p:txBody>
            <a:bodyPr wrap="square">
              <a:spAutoFit/>
            </a:bodyPr>
            <a:lstStyle/>
            <a:p>
              <a:pPr defTabSz="1219170">
                <a:lnSpc>
                  <a:spcPts val="1667"/>
                </a:lnSpc>
                <a:spcAft>
                  <a:spcPts val="1600"/>
                </a:spcAft>
              </a:pPr>
              <a:r>
                <a:rPr lang="en-US" sz="1100" dirty="0">
                  <a:solidFill>
                    <a:srgbClr val="FFFFFF"/>
                  </a:solidFill>
                  <a:latin typeface="DM Sans 14pt" pitchFamily="2" charset="77"/>
                  <a:ea typeface="Open Sans" panose="020B0606030504020204" pitchFamily="34" charset="0"/>
                  <a:cs typeface="Open Sans" panose="020B0606030504020204" pitchFamily="34" charset="0"/>
                </a:rPr>
                <a:t>Solution Architect</a:t>
              </a:r>
            </a:p>
          </p:txBody>
        </p:sp>
        <p:pic>
          <p:nvPicPr>
            <p:cNvPr id="27" name="Graphic 26">
              <a:extLst>
                <a:ext uri="{FF2B5EF4-FFF2-40B4-BE49-F238E27FC236}">
                  <a16:creationId xmlns:a16="http://schemas.microsoft.com/office/drawing/2014/main" id="{C060832C-196C-06C3-B694-6DDDF9904D4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776974" y="2033527"/>
              <a:ext cx="175566" cy="175566"/>
            </a:xfrm>
            <a:prstGeom prst="rect">
              <a:avLst/>
            </a:prstGeom>
          </p:spPr>
        </p:pic>
        <p:sp>
          <p:nvSpPr>
            <p:cNvPr id="28" name="TextBox 27">
              <a:extLst>
                <a:ext uri="{FF2B5EF4-FFF2-40B4-BE49-F238E27FC236}">
                  <a16:creationId xmlns:a16="http://schemas.microsoft.com/office/drawing/2014/main" id="{8D11D6E6-DF03-258D-4039-E2DA3A7762F4}"/>
                </a:ext>
              </a:extLst>
            </p:cNvPr>
            <p:cNvSpPr txBox="1"/>
            <p:nvPr/>
          </p:nvSpPr>
          <p:spPr>
            <a:xfrm>
              <a:off x="2938366" y="1974180"/>
              <a:ext cx="779917" cy="288198"/>
            </a:xfrm>
            <a:prstGeom prst="rect">
              <a:avLst/>
            </a:prstGeom>
            <a:noFill/>
          </p:spPr>
          <p:txBody>
            <a:bodyPr wrap="square">
              <a:spAutoFit/>
            </a:bodyPr>
            <a:lstStyle/>
            <a:p>
              <a:pPr defTabSz="1219170">
                <a:lnSpc>
                  <a:spcPts val="1667"/>
                </a:lnSpc>
                <a:spcAft>
                  <a:spcPts val="1600"/>
                </a:spcAft>
              </a:pPr>
              <a:r>
                <a:rPr lang="en-US" sz="900" dirty="0">
                  <a:solidFill>
                    <a:schemeClr val="accent3"/>
                  </a:solidFill>
                  <a:latin typeface="Space Mono" panose="02000509040000020004" pitchFamily="49" charset="77"/>
                  <a:ea typeface="Open Sans" panose="020B0606030504020204" pitchFamily="34" charset="0"/>
                  <a:cs typeface="Open Sans" panose="020B0606030504020204" pitchFamily="34" charset="0"/>
                </a:rPr>
                <a:t>AGENT</a:t>
              </a:r>
            </a:p>
          </p:txBody>
        </p:sp>
        <p:sp>
          <p:nvSpPr>
            <p:cNvPr id="29" name="Rounded Rectangle 28">
              <a:extLst>
                <a:ext uri="{FF2B5EF4-FFF2-40B4-BE49-F238E27FC236}">
                  <a16:creationId xmlns:a16="http://schemas.microsoft.com/office/drawing/2014/main" id="{24EF73A1-8F8D-E953-2F8E-421AEAF8A7D0}"/>
                </a:ext>
              </a:extLst>
            </p:cNvPr>
            <p:cNvSpPr/>
            <p:nvPr/>
          </p:nvSpPr>
          <p:spPr>
            <a:xfrm>
              <a:off x="4648968" y="1949085"/>
              <a:ext cx="1666494" cy="622659"/>
            </a:xfrm>
            <a:prstGeom prst="roundRect">
              <a:avLst>
                <a:gd name="adj" fmla="val 4242"/>
              </a:avLst>
            </a:prstGeom>
            <a:gradFill>
              <a:gsLst>
                <a:gs pos="13000">
                  <a:schemeClr val="accent5">
                    <a:alpha val="21000"/>
                  </a:schemeClr>
                </a:gs>
                <a:gs pos="99000">
                  <a:schemeClr val="tx1"/>
                </a:gs>
              </a:gsLst>
              <a:lin ang="2700000" scaled="1"/>
            </a:gradFill>
            <a:ln w="31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lIns="274320" tIns="274320" rIns="243840" bIns="121920" rtlCol="0" anchor="t"/>
            <a:lstStyle/>
            <a:p>
              <a:pPr defTabSz="1219170">
                <a:lnSpc>
                  <a:spcPts val="1867"/>
                </a:lnSpc>
                <a:spcAft>
                  <a:spcPts val="1600"/>
                </a:spcAft>
              </a:pPr>
              <a:endParaRPr lang="en-US" sz="1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TextBox 29">
              <a:extLst>
                <a:ext uri="{FF2B5EF4-FFF2-40B4-BE49-F238E27FC236}">
                  <a16:creationId xmlns:a16="http://schemas.microsoft.com/office/drawing/2014/main" id="{A6AB0CBF-B100-6344-A787-4E70B36A04FF}"/>
                </a:ext>
              </a:extLst>
            </p:cNvPr>
            <p:cNvSpPr txBox="1"/>
            <p:nvPr/>
          </p:nvSpPr>
          <p:spPr>
            <a:xfrm>
              <a:off x="4710462" y="2233179"/>
              <a:ext cx="1563720" cy="296171"/>
            </a:xfrm>
            <a:prstGeom prst="rect">
              <a:avLst/>
            </a:prstGeom>
            <a:noFill/>
          </p:spPr>
          <p:txBody>
            <a:bodyPr wrap="square">
              <a:spAutoFit/>
            </a:bodyPr>
            <a:lstStyle/>
            <a:p>
              <a:pPr defTabSz="1219170">
                <a:lnSpc>
                  <a:spcPts val="1667"/>
                </a:lnSpc>
                <a:spcAft>
                  <a:spcPts val="1600"/>
                </a:spcAft>
              </a:pPr>
              <a:r>
                <a:rPr lang="en-US" sz="1100" dirty="0">
                  <a:solidFill>
                    <a:srgbClr val="FFFFFF"/>
                  </a:solidFill>
                  <a:latin typeface="DM Sans 14pt" pitchFamily="2" charset="77"/>
                  <a:ea typeface="Open Sans" panose="020B0606030504020204" pitchFamily="34" charset="0"/>
                  <a:cs typeface="Open Sans" panose="020B0606030504020204" pitchFamily="34" charset="0"/>
                </a:rPr>
                <a:t>Developer</a:t>
              </a:r>
            </a:p>
          </p:txBody>
        </p:sp>
        <p:pic>
          <p:nvPicPr>
            <p:cNvPr id="31" name="Graphic 30">
              <a:extLst>
                <a:ext uri="{FF2B5EF4-FFF2-40B4-BE49-F238E27FC236}">
                  <a16:creationId xmlns:a16="http://schemas.microsoft.com/office/drawing/2014/main" id="{A735989C-FE09-ED2B-6006-90DC9D4948B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788654" y="2033527"/>
              <a:ext cx="175566" cy="175566"/>
            </a:xfrm>
            <a:prstGeom prst="rect">
              <a:avLst/>
            </a:prstGeom>
          </p:spPr>
        </p:pic>
        <p:sp>
          <p:nvSpPr>
            <p:cNvPr id="32" name="TextBox 31">
              <a:extLst>
                <a:ext uri="{FF2B5EF4-FFF2-40B4-BE49-F238E27FC236}">
                  <a16:creationId xmlns:a16="http://schemas.microsoft.com/office/drawing/2014/main" id="{5381C1FE-5AC5-F4FF-5E7C-6C679CB18FC5}"/>
                </a:ext>
              </a:extLst>
            </p:cNvPr>
            <p:cNvSpPr txBox="1"/>
            <p:nvPr/>
          </p:nvSpPr>
          <p:spPr>
            <a:xfrm>
              <a:off x="4950046" y="1974180"/>
              <a:ext cx="779917" cy="288198"/>
            </a:xfrm>
            <a:prstGeom prst="rect">
              <a:avLst/>
            </a:prstGeom>
            <a:noFill/>
          </p:spPr>
          <p:txBody>
            <a:bodyPr wrap="square">
              <a:spAutoFit/>
            </a:bodyPr>
            <a:lstStyle/>
            <a:p>
              <a:pPr defTabSz="1219170">
                <a:lnSpc>
                  <a:spcPts val="1667"/>
                </a:lnSpc>
                <a:spcAft>
                  <a:spcPts val="1600"/>
                </a:spcAft>
              </a:pPr>
              <a:r>
                <a:rPr lang="en-US" sz="900" dirty="0">
                  <a:solidFill>
                    <a:schemeClr val="accent3"/>
                  </a:solidFill>
                  <a:latin typeface="Space Mono" panose="02000509040000020004" pitchFamily="49" charset="77"/>
                  <a:ea typeface="Open Sans" panose="020B0606030504020204" pitchFamily="34" charset="0"/>
                  <a:cs typeface="Open Sans" panose="020B0606030504020204" pitchFamily="34" charset="0"/>
                </a:rPr>
                <a:t>AGENT</a:t>
              </a:r>
            </a:p>
          </p:txBody>
        </p:sp>
        <p:sp>
          <p:nvSpPr>
            <p:cNvPr id="33" name="Rounded Rectangle 32">
              <a:extLst>
                <a:ext uri="{FF2B5EF4-FFF2-40B4-BE49-F238E27FC236}">
                  <a16:creationId xmlns:a16="http://schemas.microsoft.com/office/drawing/2014/main" id="{102B5B84-85C0-3B12-2E3A-F76CB5AFF152}"/>
                </a:ext>
              </a:extLst>
            </p:cNvPr>
            <p:cNvSpPr/>
            <p:nvPr/>
          </p:nvSpPr>
          <p:spPr>
            <a:xfrm>
              <a:off x="6660648" y="1949085"/>
              <a:ext cx="1666494" cy="622659"/>
            </a:xfrm>
            <a:prstGeom prst="roundRect">
              <a:avLst>
                <a:gd name="adj" fmla="val 4242"/>
              </a:avLst>
            </a:prstGeom>
            <a:gradFill>
              <a:gsLst>
                <a:gs pos="13000">
                  <a:schemeClr val="accent6">
                    <a:alpha val="14965"/>
                  </a:schemeClr>
                </a:gs>
                <a:gs pos="99000">
                  <a:schemeClr val="tx1"/>
                </a:gs>
              </a:gsLst>
              <a:lin ang="2700000" scaled="1"/>
            </a:gradFill>
            <a:ln w="31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274320" tIns="274320" rIns="243840" bIns="121920" rtlCol="0" anchor="t"/>
            <a:lstStyle/>
            <a:p>
              <a:pPr defTabSz="1219170">
                <a:lnSpc>
                  <a:spcPts val="1867"/>
                </a:lnSpc>
                <a:spcAft>
                  <a:spcPts val="1600"/>
                </a:spcAft>
              </a:pPr>
              <a:endParaRPr lang="en-US" sz="1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4" name="TextBox 33">
              <a:extLst>
                <a:ext uri="{FF2B5EF4-FFF2-40B4-BE49-F238E27FC236}">
                  <a16:creationId xmlns:a16="http://schemas.microsoft.com/office/drawing/2014/main" id="{81A1B5B6-B90B-7BB7-3455-C4FE6CE0CB67}"/>
                </a:ext>
              </a:extLst>
            </p:cNvPr>
            <p:cNvSpPr txBox="1"/>
            <p:nvPr/>
          </p:nvSpPr>
          <p:spPr>
            <a:xfrm>
              <a:off x="6722142" y="2233179"/>
              <a:ext cx="1563720" cy="296171"/>
            </a:xfrm>
            <a:prstGeom prst="rect">
              <a:avLst/>
            </a:prstGeom>
            <a:noFill/>
          </p:spPr>
          <p:txBody>
            <a:bodyPr wrap="square">
              <a:spAutoFit/>
            </a:bodyPr>
            <a:lstStyle/>
            <a:p>
              <a:pPr defTabSz="1219170">
                <a:lnSpc>
                  <a:spcPts val="1667"/>
                </a:lnSpc>
                <a:spcAft>
                  <a:spcPts val="1600"/>
                </a:spcAft>
              </a:pPr>
              <a:r>
                <a:rPr lang="en-US" sz="1100" dirty="0">
                  <a:solidFill>
                    <a:srgbClr val="FFFFFF"/>
                  </a:solidFill>
                  <a:latin typeface="DM Sans 14pt" pitchFamily="2" charset="77"/>
                  <a:ea typeface="Open Sans" panose="020B0606030504020204" pitchFamily="34" charset="0"/>
                  <a:cs typeface="Open Sans" panose="020B0606030504020204" pitchFamily="34" charset="0"/>
                </a:rPr>
                <a:t>Release Engineer</a:t>
              </a:r>
            </a:p>
          </p:txBody>
        </p:sp>
        <p:pic>
          <p:nvPicPr>
            <p:cNvPr id="35" name="Graphic 34">
              <a:extLst>
                <a:ext uri="{FF2B5EF4-FFF2-40B4-BE49-F238E27FC236}">
                  <a16:creationId xmlns:a16="http://schemas.microsoft.com/office/drawing/2014/main" id="{419B9008-BDC3-FCEC-5C23-5B85BBCB7EB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800334" y="2033527"/>
              <a:ext cx="175566" cy="175566"/>
            </a:xfrm>
            <a:prstGeom prst="rect">
              <a:avLst/>
            </a:prstGeom>
          </p:spPr>
        </p:pic>
        <p:sp>
          <p:nvSpPr>
            <p:cNvPr id="36" name="TextBox 35">
              <a:extLst>
                <a:ext uri="{FF2B5EF4-FFF2-40B4-BE49-F238E27FC236}">
                  <a16:creationId xmlns:a16="http://schemas.microsoft.com/office/drawing/2014/main" id="{8166B633-7147-9B42-3D1E-DD529AC83EB3}"/>
                </a:ext>
              </a:extLst>
            </p:cNvPr>
            <p:cNvSpPr txBox="1"/>
            <p:nvPr/>
          </p:nvSpPr>
          <p:spPr>
            <a:xfrm>
              <a:off x="6961726" y="1974180"/>
              <a:ext cx="779917" cy="288198"/>
            </a:xfrm>
            <a:prstGeom prst="rect">
              <a:avLst/>
            </a:prstGeom>
            <a:noFill/>
          </p:spPr>
          <p:txBody>
            <a:bodyPr wrap="square">
              <a:spAutoFit/>
            </a:bodyPr>
            <a:lstStyle/>
            <a:p>
              <a:pPr defTabSz="1219170">
                <a:lnSpc>
                  <a:spcPts val="1667"/>
                </a:lnSpc>
                <a:spcAft>
                  <a:spcPts val="1600"/>
                </a:spcAft>
              </a:pPr>
              <a:r>
                <a:rPr lang="en-US" sz="900" dirty="0">
                  <a:solidFill>
                    <a:schemeClr val="accent3"/>
                  </a:solidFill>
                  <a:latin typeface="Space Mono" panose="02000509040000020004" pitchFamily="49" charset="77"/>
                  <a:ea typeface="Open Sans" panose="020B0606030504020204" pitchFamily="34" charset="0"/>
                  <a:cs typeface="Open Sans" panose="020B0606030504020204" pitchFamily="34" charset="0"/>
                </a:rPr>
                <a:t>AGENT</a:t>
              </a:r>
            </a:p>
          </p:txBody>
        </p:sp>
      </p:grpSp>
      <p:pic>
        <p:nvPicPr>
          <p:cNvPr id="39" name="Graphic 38">
            <a:extLst>
              <a:ext uri="{FF2B5EF4-FFF2-40B4-BE49-F238E27FC236}">
                <a16:creationId xmlns:a16="http://schemas.microsoft.com/office/drawing/2014/main" id="{7D40912C-BF4B-4826-4AF1-75992A0A6C1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81494" y="3464297"/>
            <a:ext cx="164481" cy="164481"/>
          </a:xfrm>
          <a:prstGeom prst="rect">
            <a:avLst/>
          </a:prstGeom>
        </p:spPr>
      </p:pic>
      <p:sp>
        <p:nvSpPr>
          <p:cNvPr id="40" name="Rounded Rectangle 39">
            <a:extLst>
              <a:ext uri="{FF2B5EF4-FFF2-40B4-BE49-F238E27FC236}">
                <a16:creationId xmlns:a16="http://schemas.microsoft.com/office/drawing/2014/main" id="{7DD573B8-749B-6C7A-C680-F83846FB3495}"/>
              </a:ext>
            </a:extLst>
          </p:cNvPr>
          <p:cNvSpPr/>
          <p:nvPr/>
        </p:nvSpPr>
        <p:spPr>
          <a:xfrm>
            <a:off x="2731781" y="3390965"/>
            <a:ext cx="1666493" cy="311145"/>
          </a:xfrm>
          <a:prstGeom prst="roundRect">
            <a:avLst>
              <a:gd name="adj" fmla="val 4242"/>
            </a:avLst>
          </a:prstGeom>
          <a:gradFill>
            <a:gsLst>
              <a:gs pos="13000">
                <a:schemeClr val="accent3">
                  <a:alpha val="24029"/>
                </a:schemeClr>
              </a:gs>
              <a:gs pos="100000">
                <a:schemeClr val="tx1"/>
              </a:gs>
            </a:gsLst>
            <a:lin ang="2700000" scaled="1"/>
          </a:gradFill>
          <a:ln w="3175">
            <a:solidFill>
              <a:schemeClr val="bg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lIns="274320" tIns="274320" rIns="243840" bIns="121920" rtlCol="0" anchor="t"/>
          <a:lstStyle/>
          <a:p>
            <a:pPr defTabSz="1219170">
              <a:lnSpc>
                <a:spcPts val="1867"/>
              </a:lnSpc>
              <a:spcAft>
                <a:spcPts val="1600"/>
              </a:spcAft>
            </a:pPr>
            <a:endParaRPr lang="en-US" sz="1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1" name="TextBox 40">
            <a:extLst>
              <a:ext uri="{FF2B5EF4-FFF2-40B4-BE49-F238E27FC236}">
                <a16:creationId xmlns:a16="http://schemas.microsoft.com/office/drawing/2014/main" id="{F876581B-0870-0C8F-B7E5-BC9CE9C2833E}"/>
              </a:ext>
            </a:extLst>
          </p:cNvPr>
          <p:cNvSpPr txBox="1"/>
          <p:nvPr/>
        </p:nvSpPr>
        <p:spPr>
          <a:xfrm>
            <a:off x="3048165" y="3396624"/>
            <a:ext cx="1210425" cy="299826"/>
          </a:xfrm>
          <a:prstGeom prst="rect">
            <a:avLst/>
          </a:prstGeom>
          <a:noFill/>
        </p:spPr>
        <p:txBody>
          <a:bodyPr wrap="square">
            <a:spAutoFit/>
          </a:bodyPr>
          <a:lstStyle/>
          <a:p>
            <a:pPr defTabSz="1219170">
              <a:lnSpc>
                <a:spcPts val="1667"/>
              </a:lnSpc>
              <a:spcAft>
                <a:spcPts val="1600"/>
              </a:spcAft>
            </a:pPr>
            <a:r>
              <a:rPr lang="en-US" sz="1100" dirty="0">
                <a:solidFill>
                  <a:srgbClr val="FFFFFF"/>
                </a:solidFill>
                <a:latin typeface="DM Sans 14pt" pitchFamily="2" charset="77"/>
                <a:ea typeface="Open Sans" panose="020B0606030504020204" pitchFamily="34" charset="0"/>
                <a:cs typeface="Open Sans" panose="020B0606030504020204" pitchFamily="34" charset="0"/>
              </a:rPr>
              <a:t>Plan</a:t>
            </a:r>
          </a:p>
        </p:txBody>
      </p:sp>
      <p:pic>
        <p:nvPicPr>
          <p:cNvPr id="42" name="Graphic 41">
            <a:extLst>
              <a:ext uri="{FF2B5EF4-FFF2-40B4-BE49-F238E27FC236}">
                <a16:creationId xmlns:a16="http://schemas.microsoft.com/office/drawing/2014/main" id="{A7B52729-80C1-0A93-8398-3110AF64B97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93174" y="3464297"/>
            <a:ext cx="164481" cy="164481"/>
          </a:xfrm>
          <a:prstGeom prst="rect">
            <a:avLst/>
          </a:prstGeom>
        </p:spPr>
      </p:pic>
      <p:sp>
        <p:nvSpPr>
          <p:cNvPr id="43" name="Rounded Rectangle 42">
            <a:extLst>
              <a:ext uri="{FF2B5EF4-FFF2-40B4-BE49-F238E27FC236}">
                <a16:creationId xmlns:a16="http://schemas.microsoft.com/office/drawing/2014/main" id="{36FF52DC-8FF8-A93D-617A-2553CAE8BC05}"/>
              </a:ext>
            </a:extLst>
          </p:cNvPr>
          <p:cNvSpPr/>
          <p:nvPr/>
        </p:nvSpPr>
        <p:spPr>
          <a:xfrm>
            <a:off x="4743461" y="3390965"/>
            <a:ext cx="1666493" cy="311145"/>
          </a:xfrm>
          <a:prstGeom prst="roundRect">
            <a:avLst>
              <a:gd name="adj" fmla="val 4242"/>
            </a:avLst>
          </a:prstGeom>
          <a:gradFill>
            <a:gsLst>
              <a:gs pos="13000">
                <a:schemeClr val="accent3">
                  <a:alpha val="24029"/>
                </a:schemeClr>
              </a:gs>
              <a:gs pos="100000">
                <a:schemeClr val="tx1"/>
              </a:gs>
            </a:gsLst>
            <a:lin ang="2700000" scaled="1"/>
          </a:gradFill>
          <a:ln w="3175">
            <a:solidFill>
              <a:schemeClr val="bg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lIns="274320" tIns="274320" rIns="243840" bIns="121920" rtlCol="0" anchor="t"/>
          <a:lstStyle/>
          <a:p>
            <a:pPr defTabSz="1219170">
              <a:lnSpc>
                <a:spcPts val="1867"/>
              </a:lnSpc>
              <a:spcAft>
                <a:spcPts val="1600"/>
              </a:spcAft>
            </a:pPr>
            <a:endParaRPr lang="en-US" sz="1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4" name="TextBox 43">
            <a:extLst>
              <a:ext uri="{FF2B5EF4-FFF2-40B4-BE49-F238E27FC236}">
                <a16:creationId xmlns:a16="http://schemas.microsoft.com/office/drawing/2014/main" id="{37251EDF-30A1-54EE-8FE2-E0C086C1BCAB}"/>
              </a:ext>
            </a:extLst>
          </p:cNvPr>
          <p:cNvSpPr txBox="1"/>
          <p:nvPr/>
        </p:nvSpPr>
        <p:spPr>
          <a:xfrm>
            <a:off x="5059845" y="3396624"/>
            <a:ext cx="1210425" cy="299826"/>
          </a:xfrm>
          <a:prstGeom prst="rect">
            <a:avLst/>
          </a:prstGeom>
          <a:noFill/>
        </p:spPr>
        <p:txBody>
          <a:bodyPr wrap="square">
            <a:spAutoFit/>
          </a:bodyPr>
          <a:lstStyle/>
          <a:p>
            <a:pPr defTabSz="1219170">
              <a:lnSpc>
                <a:spcPts val="1667"/>
              </a:lnSpc>
              <a:spcAft>
                <a:spcPts val="1600"/>
              </a:spcAft>
            </a:pPr>
            <a:r>
              <a:rPr lang="en-US" sz="1100" dirty="0">
                <a:solidFill>
                  <a:srgbClr val="FFFFFF"/>
                </a:solidFill>
                <a:latin typeface="DM Sans 14pt" pitchFamily="2" charset="77"/>
                <a:ea typeface="Open Sans" panose="020B0606030504020204" pitchFamily="34" charset="0"/>
                <a:cs typeface="Open Sans" panose="020B0606030504020204" pitchFamily="34" charset="0"/>
              </a:rPr>
              <a:t>Build &amp; Test</a:t>
            </a:r>
          </a:p>
        </p:txBody>
      </p:sp>
      <p:pic>
        <p:nvPicPr>
          <p:cNvPr id="45" name="Graphic 44">
            <a:extLst>
              <a:ext uri="{FF2B5EF4-FFF2-40B4-BE49-F238E27FC236}">
                <a16:creationId xmlns:a16="http://schemas.microsoft.com/office/drawing/2014/main" id="{DA274973-8AFF-26DF-465A-50319A4A6BD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04854" y="3464297"/>
            <a:ext cx="164481" cy="164481"/>
          </a:xfrm>
          <a:prstGeom prst="rect">
            <a:avLst/>
          </a:prstGeom>
        </p:spPr>
      </p:pic>
      <p:sp>
        <p:nvSpPr>
          <p:cNvPr id="46" name="Rounded Rectangle 45">
            <a:extLst>
              <a:ext uri="{FF2B5EF4-FFF2-40B4-BE49-F238E27FC236}">
                <a16:creationId xmlns:a16="http://schemas.microsoft.com/office/drawing/2014/main" id="{55DBBA25-43C9-78BC-5090-2BF5C5E78600}"/>
              </a:ext>
            </a:extLst>
          </p:cNvPr>
          <p:cNvSpPr/>
          <p:nvPr/>
        </p:nvSpPr>
        <p:spPr>
          <a:xfrm>
            <a:off x="6755141" y="3390965"/>
            <a:ext cx="1666493" cy="311145"/>
          </a:xfrm>
          <a:prstGeom prst="roundRect">
            <a:avLst>
              <a:gd name="adj" fmla="val 4242"/>
            </a:avLst>
          </a:prstGeom>
          <a:gradFill>
            <a:gsLst>
              <a:gs pos="13000">
                <a:schemeClr val="accent3">
                  <a:alpha val="24029"/>
                </a:schemeClr>
              </a:gs>
              <a:gs pos="100000">
                <a:schemeClr val="tx1"/>
              </a:gs>
            </a:gsLst>
            <a:lin ang="2700000" scaled="1"/>
          </a:gradFill>
          <a:ln w="3175">
            <a:solidFill>
              <a:schemeClr val="bg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lIns="274320" tIns="274320" rIns="243840" bIns="121920" rtlCol="0" anchor="t"/>
          <a:lstStyle/>
          <a:p>
            <a:pPr defTabSz="1219170">
              <a:lnSpc>
                <a:spcPts val="1867"/>
              </a:lnSpc>
              <a:spcAft>
                <a:spcPts val="1600"/>
              </a:spcAft>
            </a:pPr>
            <a:endParaRPr lang="en-US" sz="1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7" name="TextBox 46">
            <a:extLst>
              <a:ext uri="{FF2B5EF4-FFF2-40B4-BE49-F238E27FC236}">
                <a16:creationId xmlns:a16="http://schemas.microsoft.com/office/drawing/2014/main" id="{F1593754-A425-7101-935B-9CCDB46A6159}"/>
              </a:ext>
            </a:extLst>
          </p:cNvPr>
          <p:cNvSpPr txBox="1"/>
          <p:nvPr/>
        </p:nvSpPr>
        <p:spPr>
          <a:xfrm>
            <a:off x="7071525" y="3396624"/>
            <a:ext cx="1210425" cy="299826"/>
          </a:xfrm>
          <a:prstGeom prst="rect">
            <a:avLst/>
          </a:prstGeom>
          <a:noFill/>
        </p:spPr>
        <p:txBody>
          <a:bodyPr wrap="square">
            <a:spAutoFit/>
          </a:bodyPr>
          <a:lstStyle/>
          <a:p>
            <a:pPr defTabSz="1219170">
              <a:lnSpc>
                <a:spcPts val="1667"/>
              </a:lnSpc>
              <a:spcAft>
                <a:spcPts val="1600"/>
              </a:spcAft>
            </a:pPr>
            <a:r>
              <a:rPr lang="en-US" sz="1100" dirty="0">
                <a:solidFill>
                  <a:srgbClr val="FFFFFF"/>
                </a:solidFill>
                <a:latin typeface="DM Sans 14pt" pitchFamily="2" charset="77"/>
                <a:ea typeface="Open Sans" panose="020B0606030504020204" pitchFamily="34" charset="0"/>
                <a:cs typeface="Open Sans" panose="020B0606030504020204" pitchFamily="34" charset="0"/>
              </a:rPr>
              <a:t>Document</a:t>
            </a:r>
          </a:p>
        </p:txBody>
      </p:sp>
      <p:pic>
        <p:nvPicPr>
          <p:cNvPr id="48" name="Graphic 47">
            <a:extLst>
              <a:ext uri="{FF2B5EF4-FFF2-40B4-BE49-F238E27FC236}">
                <a16:creationId xmlns:a16="http://schemas.microsoft.com/office/drawing/2014/main" id="{E6EA524B-BEF0-1233-6F22-FA496F594B0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16534" y="3464297"/>
            <a:ext cx="164481" cy="164481"/>
          </a:xfrm>
          <a:prstGeom prst="rect">
            <a:avLst/>
          </a:prstGeom>
        </p:spPr>
      </p:pic>
      <p:cxnSp>
        <p:nvCxnSpPr>
          <p:cNvPr id="50" name="Straight Arrow Connector 49">
            <a:extLst>
              <a:ext uri="{FF2B5EF4-FFF2-40B4-BE49-F238E27FC236}">
                <a16:creationId xmlns:a16="http://schemas.microsoft.com/office/drawing/2014/main" id="{2D0EAFF8-62C3-DE6A-75C7-B5A3701B8719}"/>
              </a:ext>
            </a:extLst>
          </p:cNvPr>
          <p:cNvCxnSpPr>
            <a:stCxn id="3" idx="2"/>
            <a:endCxn id="4" idx="0"/>
          </p:cNvCxnSpPr>
          <p:nvPr/>
        </p:nvCxnSpPr>
        <p:spPr>
          <a:xfrm flipH="1">
            <a:off x="1553348" y="2571744"/>
            <a:ext cx="1132" cy="8192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B8557907-E344-6AB3-65B8-E7C71838073F}"/>
              </a:ext>
            </a:extLst>
          </p:cNvPr>
          <p:cNvCxnSpPr/>
          <p:nvPr/>
        </p:nvCxnSpPr>
        <p:spPr>
          <a:xfrm flipH="1">
            <a:off x="3580931" y="2571744"/>
            <a:ext cx="1132" cy="819221"/>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69F49647-2742-2878-FB53-19245C621F57}"/>
              </a:ext>
            </a:extLst>
          </p:cNvPr>
          <p:cNvCxnSpPr/>
          <p:nvPr/>
        </p:nvCxnSpPr>
        <p:spPr>
          <a:xfrm flipH="1">
            <a:off x="5560806" y="2571744"/>
            <a:ext cx="1132" cy="819221"/>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6469C97A-433A-5B27-0794-0014A5D8EBA7}"/>
              </a:ext>
            </a:extLst>
          </p:cNvPr>
          <p:cNvCxnSpPr/>
          <p:nvPr/>
        </p:nvCxnSpPr>
        <p:spPr>
          <a:xfrm flipH="1">
            <a:off x="7588389" y="2571744"/>
            <a:ext cx="1132" cy="819221"/>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48102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2800" b="1">
                <a:solidFill>
                  <a:srgbClr val="FFFF00"/>
                </a:solidFill>
                <a:latin typeface="Space Mono"/>
              </a:rPr>
              <a:t>Execute – Fleets of Agents</a:t>
            </a:r>
          </a:p>
        </p:txBody>
      </p:sp>
      <p:sp>
        <p:nvSpPr>
          <p:cNvPr id="3" name="Text Placeholder 2"/>
          <p:cNvSpPr>
            <a:spLocks noGrp="1"/>
          </p:cNvSpPr>
          <p:nvPr>
            <p:ph type="body" idx="1"/>
          </p:nvPr>
        </p:nvSpPr>
        <p:spPr/>
        <p:txBody>
          <a:bodyPr/>
          <a:lstStyle/>
          <a:p>
            <a:pPr marL="50800" indent="0">
              <a:spcAft>
                <a:spcPts val="800"/>
              </a:spcAft>
              <a:buNone/>
            </a:pPr>
            <a:r>
              <a:rPr sz="1300" dirty="0">
                <a:solidFill>
                  <a:srgbClr val="FFFFFF"/>
                </a:solidFill>
                <a:latin typeface="Space Mono"/>
              </a:rPr>
              <a:t>Fleets of agents performing a variety of jobs. Centrally run in clouds or data centers – driven by LLM access and data gravity.</a:t>
            </a:r>
          </a:p>
          <a:p>
            <a:pPr>
              <a:spcAft>
                <a:spcPts val="800"/>
              </a:spcAft>
            </a:pPr>
            <a:endParaRPr sz="1300" dirty="0">
              <a:solidFill>
                <a:srgbClr val="FFFFFF"/>
              </a:solidFill>
              <a:latin typeface="Space Mono"/>
            </a:endParaRPr>
          </a:p>
          <a:p>
            <a:pPr marL="50800" indent="0">
              <a:spcAft>
                <a:spcPts val="800"/>
              </a:spcAft>
              <a:buNone/>
            </a:pPr>
            <a:r>
              <a:rPr sz="1300" dirty="0">
                <a:solidFill>
                  <a:srgbClr val="FFFFFF"/>
                </a:solidFill>
                <a:latin typeface="Space Mono"/>
              </a:rPr>
              <a:t>Examples:</a:t>
            </a:r>
          </a:p>
          <a:p>
            <a:pPr>
              <a:spcAft>
                <a:spcPts val="800"/>
              </a:spcAft>
            </a:pPr>
            <a:r>
              <a:rPr sz="1300" dirty="0">
                <a:solidFill>
                  <a:srgbClr val="FFFFFF"/>
                </a:solidFill>
                <a:latin typeface="Space Mono"/>
              </a:rPr>
              <a:t>Software Upgrade Agents</a:t>
            </a:r>
          </a:p>
          <a:p>
            <a:pPr>
              <a:spcAft>
                <a:spcPts val="800"/>
              </a:spcAft>
            </a:pPr>
            <a:r>
              <a:rPr sz="1300" dirty="0">
                <a:solidFill>
                  <a:srgbClr val="FFFFFF"/>
                </a:solidFill>
                <a:latin typeface="Space Mono"/>
              </a:rPr>
              <a:t>Port Turn-Up Agents</a:t>
            </a:r>
          </a:p>
          <a:p>
            <a:pPr>
              <a:spcAft>
                <a:spcPts val="800"/>
              </a:spcAft>
            </a:pPr>
            <a:r>
              <a:rPr sz="1300" dirty="0">
                <a:solidFill>
                  <a:srgbClr val="FFFFFF"/>
                </a:solidFill>
                <a:latin typeface="Space Mono"/>
              </a:rPr>
              <a:t>Device Health Agents</a:t>
            </a:r>
          </a:p>
          <a:p>
            <a:pPr>
              <a:spcAft>
                <a:spcPts val="800"/>
              </a:spcAft>
            </a:pPr>
            <a:r>
              <a:rPr sz="1300" dirty="0">
                <a:solidFill>
                  <a:srgbClr val="FFFFFF"/>
                </a:solidFill>
                <a:latin typeface="Space Mono"/>
              </a:rPr>
              <a:t>Service Health Agents</a:t>
            </a:r>
          </a:p>
          <a:p>
            <a:pPr marL="50800" indent="0">
              <a:spcAft>
                <a:spcPts val="800"/>
              </a:spcAft>
              <a:buNone/>
            </a:pPr>
            <a:endParaRPr lang="en-US" sz="1300" dirty="0">
              <a:solidFill>
                <a:srgbClr val="FFFFFF"/>
              </a:solidFill>
            </a:endParaRPr>
          </a:p>
          <a:p>
            <a:pPr marL="50800" indent="0">
              <a:spcAft>
                <a:spcPts val="800"/>
              </a:spcAft>
              <a:buNone/>
            </a:pPr>
            <a:r>
              <a:rPr sz="1300" dirty="0">
                <a:solidFill>
                  <a:srgbClr val="FFFFFF"/>
                </a:solidFill>
                <a:latin typeface="Space Mono"/>
              </a:rPr>
              <a:t>Engaged via forms, API calls, events, </a:t>
            </a:r>
            <a:r>
              <a:rPr sz="1300" dirty="0" err="1">
                <a:solidFill>
                  <a:srgbClr val="FFFFFF"/>
                </a:solidFill>
                <a:latin typeface="Space Mono"/>
              </a:rPr>
              <a:t>GitOps</a:t>
            </a:r>
            <a:r>
              <a:rPr sz="1300" dirty="0">
                <a:solidFill>
                  <a:srgbClr val="FFFFFF"/>
                </a:solidFill>
                <a:latin typeface="Space Mono"/>
              </a:rPr>
              <a:t>. Coordinating over A2A and MCP.</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200" b="1">
                <a:solidFill>
                  <a:srgbClr val="FFFF00"/>
                </a:solidFill>
                <a:latin typeface="Space Mono"/>
              </a:rPr>
              <a:t>How Are Agents Different from Scripts?</a:t>
            </a:r>
          </a:p>
        </p:txBody>
      </p:sp>
      <p:sp>
        <p:nvSpPr>
          <p:cNvPr id="3" name="Text Placeholder 2"/>
          <p:cNvSpPr>
            <a:spLocks noGrp="1"/>
          </p:cNvSpPr>
          <p:nvPr>
            <p:ph type="body" idx="1"/>
          </p:nvPr>
        </p:nvSpPr>
        <p:spPr/>
        <p:txBody>
          <a:bodyPr/>
          <a:lstStyle/>
          <a:p>
            <a:pPr marL="50800" indent="0">
              <a:spcAft>
                <a:spcPts val="600"/>
              </a:spcAft>
              <a:buNone/>
            </a:pPr>
            <a:r>
              <a:rPr sz="1600" b="1" dirty="0">
                <a:solidFill>
                  <a:schemeClr val="accent4"/>
                </a:solidFill>
                <a:latin typeface="Space Mono"/>
              </a:rPr>
              <a:t>DETERMINISTIC CODE</a:t>
            </a:r>
          </a:p>
          <a:p>
            <a:pPr>
              <a:spcAft>
                <a:spcPts val="600"/>
              </a:spcAft>
            </a:pPr>
            <a:endParaRPr sz="1200" dirty="0">
              <a:solidFill>
                <a:srgbClr val="FFFFFF"/>
              </a:solidFill>
              <a:latin typeface="Space Mono"/>
            </a:endParaRPr>
          </a:p>
          <a:p>
            <a:pPr>
              <a:spcAft>
                <a:spcPts val="600"/>
              </a:spcAft>
            </a:pPr>
            <a:r>
              <a:rPr sz="1200" dirty="0">
                <a:solidFill>
                  <a:srgbClr val="FFFFFF"/>
                </a:solidFill>
                <a:latin typeface="Space Mono"/>
              </a:rPr>
              <a:t>Every decision, error path, and logic defined at build time</a:t>
            </a:r>
          </a:p>
          <a:p>
            <a:pPr>
              <a:spcAft>
                <a:spcPts val="600"/>
              </a:spcAft>
            </a:pPr>
            <a:r>
              <a:rPr sz="1200" dirty="0">
                <a:solidFill>
                  <a:srgbClr val="FFFFFF"/>
                </a:solidFill>
                <a:latin typeface="Space Mono"/>
              </a:rPr>
              <a:t>Fallout when unknown conditions hit</a:t>
            </a:r>
          </a:p>
          <a:p>
            <a:pPr>
              <a:spcAft>
                <a:spcPts val="600"/>
              </a:spcAft>
            </a:pPr>
            <a:r>
              <a:rPr sz="1200" dirty="0">
                <a:solidFill>
                  <a:srgbClr val="FFFFFF"/>
                </a:solidFill>
                <a:latin typeface="Space Mono"/>
              </a:rPr>
              <a:t>Same output every time</a:t>
            </a:r>
          </a:p>
          <a:p>
            <a:pPr>
              <a:spcAft>
                <a:spcPts val="600"/>
              </a:spcAft>
            </a:pPr>
            <a:r>
              <a:rPr sz="1200" dirty="0">
                <a:solidFill>
                  <a:srgbClr val="FFFFFF"/>
                </a:solidFill>
                <a:latin typeface="Space Mono"/>
              </a:rPr>
              <a:t>Good in standardized environments</a:t>
            </a:r>
          </a:p>
        </p:txBody>
      </p:sp>
      <p:sp>
        <p:nvSpPr>
          <p:cNvPr id="4" name="Text Placeholder 3"/>
          <p:cNvSpPr>
            <a:spLocks noGrp="1"/>
          </p:cNvSpPr>
          <p:nvPr>
            <p:ph type="body" idx="2"/>
          </p:nvPr>
        </p:nvSpPr>
        <p:spPr/>
        <p:txBody>
          <a:bodyPr/>
          <a:lstStyle/>
          <a:p>
            <a:pPr marL="50800" indent="0">
              <a:spcAft>
                <a:spcPts val="600"/>
              </a:spcAft>
              <a:buNone/>
            </a:pPr>
            <a:r>
              <a:rPr sz="1600" b="1" dirty="0">
                <a:solidFill>
                  <a:schemeClr val="accent4"/>
                </a:solidFill>
                <a:latin typeface="Space Mono"/>
              </a:rPr>
              <a:t>AGENTS</a:t>
            </a:r>
            <a:endParaRPr sz="1200" b="1" dirty="0">
              <a:solidFill>
                <a:schemeClr val="accent4"/>
              </a:solidFill>
              <a:latin typeface="Space Mono"/>
            </a:endParaRPr>
          </a:p>
          <a:p>
            <a:pPr>
              <a:spcAft>
                <a:spcPts val="600"/>
              </a:spcAft>
            </a:pPr>
            <a:endParaRPr sz="1200" dirty="0">
              <a:solidFill>
                <a:srgbClr val="FFFFFF"/>
              </a:solidFill>
              <a:latin typeface="Space Mono"/>
            </a:endParaRPr>
          </a:p>
          <a:p>
            <a:pPr>
              <a:spcAft>
                <a:spcPts val="600"/>
              </a:spcAft>
            </a:pPr>
            <a:r>
              <a:rPr sz="1200" dirty="0">
                <a:solidFill>
                  <a:srgbClr val="FFFFFF"/>
                </a:solidFill>
                <a:latin typeface="Space Mono"/>
              </a:rPr>
              <a:t>Don’t require full pre-defined behavior</a:t>
            </a:r>
          </a:p>
          <a:p>
            <a:pPr>
              <a:spcAft>
                <a:spcPts val="600"/>
              </a:spcAft>
            </a:pPr>
            <a:r>
              <a:rPr sz="1200" dirty="0">
                <a:solidFill>
                  <a:srgbClr val="FFFFFF"/>
                </a:solidFill>
                <a:latin typeface="Space Mono"/>
              </a:rPr>
              <a:t>Reason through unknowns like a human</a:t>
            </a:r>
          </a:p>
          <a:p>
            <a:pPr>
              <a:spcAft>
                <a:spcPts val="600"/>
              </a:spcAft>
            </a:pPr>
            <a:r>
              <a:rPr sz="1200" dirty="0">
                <a:solidFill>
                  <a:srgbClr val="FFFFFF"/>
                </a:solidFill>
                <a:latin typeface="Space Mono"/>
              </a:rPr>
              <a:t>Guidance on error handling, not rigid paths</a:t>
            </a:r>
          </a:p>
          <a:p>
            <a:pPr>
              <a:spcAft>
                <a:spcPts val="600"/>
              </a:spcAft>
            </a:pPr>
            <a:r>
              <a:rPr sz="1200" dirty="0">
                <a:solidFill>
                  <a:srgbClr val="FFFFFF"/>
                </a:solidFill>
                <a:latin typeface="Space Mono"/>
              </a:rPr>
              <a:t>Interactive – you can engage with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2800" b="1">
                <a:solidFill>
                  <a:srgbClr val="FFFF00"/>
                </a:solidFill>
                <a:latin typeface="Space Mono"/>
              </a:rPr>
              <a:t>Execute Agent Pattern</a:t>
            </a:r>
          </a:p>
        </p:txBody>
      </p:sp>
      <p:sp>
        <p:nvSpPr>
          <p:cNvPr id="3" name="Text Placeholder 2"/>
          <p:cNvSpPr>
            <a:spLocks noGrp="1"/>
          </p:cNvSpPr>
          <p:nvPr>
            <p:ph type="body" idx="1"/>
          </p:nvPr>
        </p:nvSpPr>
        <p:spPr/>
        <p:txBody>
          <a:bodyPr/>
          <a:lstStyle/>
          <a:p>
            <a:pPr>
              <a:spcAft>
                <a:spcPts val="800"/>
              </a:spcAft>
            </a:pPr>
            <a:r>
              <a:rPr sz="1300" dirty="0">
                <a:solidFill>
                  <a:srgbClr val="FFFFFF"/>
                </a:solidFill>
                <a:latin typeface="Space Mono"/>
              </a:rPr>
              <a:t>Execute agents have their tools defined at </a:t>
            </a:r>
            <a:r>
              <a:rPr lang="en-US" sz="1300" dirty="0">
                <a:solidFill>
                  <a:srgbClr val="FFFFFF"/>
                </a:solidFill>
                <a:latin typeface="Space Mono"/>
              </a:rPr>
              <a:t>B</a:t>
            </a:r>
            <a:r>
              <a:rPr sz="1300" dirty="0">
                <a:solidFill>
                  <a:srgbClr val="FFFFFF"/>
                </a:solidFill>
                <a:latin typeface="Space Mono"/>
              </a:rPr>
              <a:t>uild time.</a:t>
            </a:r>
          </a:p>
          <a:p>
            <a:pPr>
              <a:spcAft>
                <a:spcPts val="800"/>
              </a:spcAft>
            </a:pPr>
            <a:endParaRPr sz="1300" dirty="0">
              <a:solidFill>
                <a:srgbClr val="FFFFFF"/>
              </a:solidFill>
              <a:latin typeface="Space Mono"/>
            </a:endParaRPr>
          </a:p>
          <a:p>
            <a:pPr>
              <a:spcAft>
                <a:spcPts val="800"/>
              </a:spcAft>
            </a:pPr>
            <a:r>
              <a:rPr sz="1300" dirty="0">
                <a:solidFill>
                  <a:srgbClr val="FFFFFF"/>
                </a:solidFill>
                <a:latin typeface="Space Mono"/>
              </a:rPr>
              <a:t>We limit the tools so we can control what these agents can accomplish.</a:t>
            </a:r>
          </a:p>
          <a:p>
            <a:pPr>
              <a:spcAft>
                <a:spcPts val="800"/>
              </a:spcAft>
            </a:pPr>
            <a:endParaRPr sz="1300" dirty="0">
              <a:solidFill>
                <a:srgbClr val="FFFFFF"/>
              </a:solidFill>
              <a:latin typeface="Space Mono"/>
            </a:endParaRPr>
          </a:p>
          <a:p>
            <a:pPr>
              <a:spcAft>
                <a:spcPts val="800"/>
              </a:spcAft>
            </a:pPr>
            <a:r>
              <a:rPr sz="1300" dirty="0">
                <a:solidFill>
                  <a:srgbClr val="FFFFFF"/>
                </a:solidFill>
                <a:latin typeface="Space Mono"/>
              </a:rPr>
              <a:t>Example: A read-only agent for device health cannot make modifications to network equipment if we don’t provide a tool that can accomplish a network change.</a:t>
            </a:r>
          </a:p>
          <a:p>
            <a:pPr>
              <a:spcAft>
                <a:spcPts val="800"/>
              </a:spcAft>
            </a:pPr>
            <a:endParaRPr sz="1300" dirty="0">
              <a:solidFill>
                <a:srgbClr val="FFFFFF"/>
              </a:solidFill>
              <a:latin typeface="Space Mono"/>
            </a:endParaRPr>
          </a:p>
          <a:p>
            <a:pPr>
              <a:spcAft>
                <a:spcPts val="800"/>
              </a:spcAft>
            </a:pPr>
            <a:r>
              <a:rPr sz="1300" dirty="0">
                <a:solidFill>
                  <a:srgbClr val="FFFFFF"/>
                </a:solidFill>
                <a:latin typeface="Space Mono"/>
              </a:rPr>
              <a:t>Tool &amp; skill management allows us to limit what and how an agent can accomplish.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82F1A-C1CA-F2A1-2DE2-7054566E5EA0}"/>
              </a:ext>
            </a:extLst>
          </p:cNvPr>
          <p:cNvSpPr>
            <a:spLocks noGrp="1"/>
          </p:cNvSpPr>
          <p:nvPr>
            <p:ph type="title"/>
          </p:nvPr>
        </p:nvSpPr>
        <p:spPr>
          <a:xfrm>
            <a:off x="311700" y="308475"/>
            <a:ext cx="8520600" cy="572700"/>
          </a:xfrm>
        </p:spPr>
        <p:txBody>
          <a:bodyPr>
            <a:normAutofit fontScale="90000"/>
          </a:bodyPr>
          <a:lstStyle/>
          <a:p>
            <a:r>
              <a:rPr lang="en-US" dirty="0"/>
              <a:t>Lets look at an example</a:t>
            </a:r>
          </a:p>
        </p:txBody>
      </p:sp>
      <p:pic>
        <p:nvPicPr>
          <p:cNvPr id="7" name="Graphic 6">
            <a:extLst>
              <a:ext uri="{FF2B5EF4-FFF2-40B4-BE49-F238E27FC236}">
                <a16:creationId xmlns:a16="http://schemas.microsoft.com/office/drawing/2014/main" id="{499F9F4E-B0B7-CBAB-C174-F07F771C3B1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9327" y="2501743"/>
            <a:ext cx="354663" cy="408887"/>
          </a:xfrm>
          <a:prstGeom prst="rect">
            <a:avLst/>
          </a:prstGeom>
        </p:spPr>
      </p:pic>
      <p:sp>
        <p:nvSpPr>
          <p:cNvPr id="8" name="TextBox 7">
            <a:extLst>
              <a:ext uri="{FF2B5EF4-FFF2-40B4-BE49-F238E27FC236}">
                <a16:creationId xmlns:a16="http://schemas.microsoft.com/office/drawing/2014/main" id="{4D3605F1-6F28-41ED-AB7A-AD48275FE970}"/>
              </a:ext>
            </a:extLst>
          </p:cNvPr>
          <p:cNvSpPr txBox="1"/>
          <p:nvPr/>
        </p:nvSpPr>
        <p:spPr>
          <a:xfrm>
            <a:off x="581686" y="2942897"/>
            <a:ext cx="809947" cy="215444"/>
          </a:xfrm>
          <a:prstGeom prst="rect">
            <a:avLst/>
          </a:prstGeom>
          <a:noFill/>
        </p:spPr>
        <p:txBody>
          <a:bodyPr wrap="square" lIns="0" tIns="0" rIns="0" bIns="0" rtlCol="0">
            <a:spAutoFit/>
          </a:bodyPr>
          <a:lstStyle/>
          <a:p>
            <a:pPr algn="ctr"/>
            <a:r>
              <a:rPr lang="en-US" dirty="0">
                <a:solidFill>
                  <a:schemeClr val="bg1"/>
                </a:solidFill>
              </a:rPr>
              <a:t>Prompt</a:t>
            </a:r>
          </a:p>
        </p:txBody>
      </p:sp>
      <p:sp>
        <p:nvSpPr>
          <p:cNvPr id="11" name="TextBox 10">
            <a:extLst>
              <a:ext uri="{FF2B5EF4-FFF2-40B4-BE49-F238E27FC236}">
                <a16:creationId xmlns:a16="http://schemas.microsoft.com/office/drawing/2014/main" id="{79014021-0EE0-7E82-AB7C-B3393882E868}"/>
              </a:ext>
            </a:extLst>
          </p:cNvPr>
          <p:cNvSpPr txBox="1"/>
          <p:nvPr/>
        </p:nvSpPr>
        <p:spPr>
          <a:xfrm>
            <a:off x="1427946" y="1530267"/>
            <a:ext cx="7234791" cy="3256148"/>
          </a:xfrm>
          <a:prstGeom prst="rect">
            <a:avLst/>
          </a:prstGeom>
          <a:noFill/>
          <a:ln>
            <a:solidFill>
              <a:schemeClr val="bg1"/>
            </a:solidFill>
          </a:ln>
        </p:spPr>
        <p:txBody>
          <a:bodyPr wrap="square" tIns="91440" bIns="91440">
            <a:spAutoFit/>
          </a:bodyPr>
          <a:lstStyle/>
          <a:p>
            <a:pPr marL="50800" indent="0">
              <a:lnSpc>
                <a:spcPts val="1600"/>
              </a:lnSpc>
              <a:spcAft>
                <a:spcPts val="600"/>
              </a:spcAft>
              <a:buNone/>
            </a:pPr>
            <a:r>
              <a:rPr lang="en-US" sz="1200" dirty="0">
                <a:solidFill>
                  <a:srgbClr val="FFFFFF"/>
                </a:solidFill>
                <a:latin typeface="Space Mono"/>
              </a:rPr>
              <a:t>You are an agent that supports troubleshooting network connectivity requests.  </a:t>
            </a:r>
          </a:p>
          <a:p>
            <a:pPr marL="50800" indent="0">
              <a:lnSpc>
                <a:spcPts val="1600"/>
              </a:lnSpc>
              <a:spcAft>
                <a:spcPts val="600"/>
              </a:spcAft>
              <a:buNone/>
            </a:pPr>
            <a:endParaRPr lang="en-US" sz="1200" dirty="0">
              <a:solidFill>
                <a:srgbClr val="FFFFFF"/>
              </a:solidFill>
              <a:latin typeface="Space Mono"/>
            </a:endParaRPr>
          </a:p>
          <a:p>
            <a:pPr marL="50800" indent="0">
              <a:lnSpc>
                <a:spcPts val="1600"/>
              </a:lnSpc>
              <a:spcAft>
                <a:spcPts val="600"/>
              </a:spcAft>
              <a:buNone/>
            </a:pPr>
            <a:r>
              <a:rPr lang="en-US" sz="1200" dirty="0">
                <a:solidFill>
                  <a:srgbClr val="FFFFFF"/>
                </a:solidFill>
                <a:latin typeface="Space Mono"/>
              </a:rPr>
              <a:t>When troubleshooting you need to make sure you follow a regimented process outlined below.  You should never modify any configurations and always notify the team via Teams and update appropriate ServiceNow Tickets.</a:t>
            </a:r>
          </a:p>
          <a:p>
            <a:pPr marL="50800" indent="0">
              <a:lnSpc>
                <a:spcPts val="1600"/>
              </a:lnSpc>
              <a:spcAft>
                <a:spcPts val="600"/>
              </a:spcAft>
              <a:buNone/>
            </a:pPr>
            <a:endParaRPr lang="en-US" sz="1200" dirty="0">
              <a:solidFill>
                <a:srgbClr val="FFFFFF"/>
              </a:solidFill>
              <a:latin typeface="Space Mono"/>
            </a:endParaRPr>
          </a:p>
          <a:p>
            <a:pPr marL="50800" indent="0">
              <a:lnSpc>
                <a:spcPts val="1600"/>
              </a:lnSpc>
              <a:spcAft>
                <a:spcPts val="600"/>
              </a:spcAft>
              <a:buNone/>
            </a:pPr>
            <a:r>
              <a:rPr lang="en-US" sz="1200" dirty="0">
                <a:solidFill>
                  <a:srgbClr val="FFFFFF"/>
                </a:solidFill>
                <a:latin typeface="Space Mono"/>
              </a:rPr>
              <a:t>Your procedure is the following:</a:t>
            </a:r>
          </a:p>
          <a:p>
            <a:pPr marL="393700" indent="-342900">
              <a:lnSpc>
                <a:spcPts val="1600"/>
              </a:lnSpc>
              <a:spcAft>
                <a:spcPts val="600"/>
              </a:spcAft>
              <a:buClr>
                <a:schemeClr val="bg1"/>
              </a:buClr>
              <a:buFont typeface="+mj-lt"/>
              <a:buAutoNum type="arabicPeriod"/>
            </a:pPr>
            <a:r>
              <a:rPr lang="en-US" sz="1200" dirty="0">
                <a:solidFill>
                  <a:srgbClr val="FFFFFF"/>
                </a:solidFill>
                <a:latin typeface="Space Mono"/>
              </a:rPr>
              <a:t>Ping the device from our local NOC server and jump host.</a:t>
            </a:r>
          </a:p>
          <a:p>
            <a:pPr marL="393700" indent="-342900">
              <a:lnSpc>
                <a:spcPts val="1600"/>
              </a:lnSpc>
              <a:spcAft>
                <a:spcPts val="600"/>
              </a:spcAft>
              <a:buClr>
                <a:schemeClr val="bg1"/>
              </a:buClr>
              <a:buFont typeface="+mj-lt"/>
              <a:buAutoNum type="arabicPeriod"/>
            </a:pPr>
            <a:r>
              <a:rPr lang="en-US" sz="1200" dirty="0">
                <a:solidFill>
                  <a:srgbClr val="FFFFFF"/>
                </a:solidFill>
                <a:latin typeface="Space Mono"/>
              </a:rPr>
              <a:t>Traceroute to the device from NOC server and jump host.</a:t>
            </a:r>
          </a:p>
          <a:p>
            <a:pPr marL="393700" indent="-342900">
              <a:lnSpc>
                <a:spcPts val="1600"/>
              </a:lnSpc>
              <a:spcAft>
                <a:spcPts val="600"/>
              </a:spcAft>
              <a:buClr>
                <a:schemeClr val="bg1"/>
              </a:buClr>
              <a:buFont typeface="+mj-lt"/>
              <a:buAutoNum type="arabicPeriod"/>
            </a:pPr>
            <a:r>
              <a:rPr lang="en-US" sz="1200" dirty="0">
                <a:solidFill>
                  <a:srgbClr val="FFFFFF"/>
                </a:solidFill>
                <a:latin typeface="Space Mono"/>
              </a:rPr>
              <a:t>Check status on the performance monitoring system.</a:t>
            </a:r>
          </a:p>
          <a:p>
            <a:pPr marL="393700" indent="-342900">
              <a:lnSpc>
                <a:spcPts val="1600"/>
              </a:lnSpc>
              <a:spcAft>
                <a:spcPts val="600"/>
              </a:spcAft>
              <a:buClr>
                <a:schemeClr val="bg1"/>
              </a:buClr>
              <a:buFont typeface="+mj-lt"/>
              <a:buAutoNum type="arabicPeriod"/>
            </a:pPr>
            <a:r>
              <a:rPr lang="en-US" sz="1200" dirty="0">
                <a:solidFill>
                  <a:srgbClr val="FFFFFF"/>
                </a:solidFill>
                <a:latin typeface="Space Mono"/>
              </a:rPr>
              <a:t>Notify and update assigned ticket and NOC team board.</a:t>
            </a:r>
          </a:p>
        </p:txBody>
      </p:sp>
      <p:pic>
        <p:nvPicPr>
          <p:cNvPr id="3" name="Graphic 2">
            <a:extLst>
              <a:ext uri="{FF2B5EF4-FFF2-40B4-BE49-F238E27FC236}">
                <a16:creationId xmlns:a16="http://schemas.microsoft.com/office/drawing/2014/main" id="{8B37A6C5-0448-7647-396B-5E51FCA91A8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5107" y="887561"/>
            <a:ext cx="333158" cy="333158"/>
          </a:xfrm>
          <a:prstGeom prst="rect">
            <a:avLst/>
          </a:prstGeom>
        </p:spPr>
      </p:pic>
      <p:sp>
        <p:nvSpPr>
          <p:cNvPr id="4" name="TextBox 3">
            <a:extLst>
              <a:ext uri="{FF2B5EF4-FFF2-40B4-BE49-F238E27FC236}">
                <a16:creationId xmlns:a16="http://schemas.microsoft.com/office/drawing/2014/main" id="{F25D1C51-BBAE-3BA9-F1C0-1BBE193B86D7}"/>
              </a:ext>
            </a:extLst>
          </p:cNvPr>
          <p:cNvSpPr txBox="1"/>
          <p:nvPr/>
        </p:nvSpPr>
        <p:spPr>
          <a:xfrm>
            <a:off x="869996" y="970144"/>
            <a:ext cx="3812660" cy="215444"/>
          </a:xfrm>
          <a:prstGeom prst="rect">
            <a:avLst/>
          </a:prstGeom>
          <a:noFill/>
        </p:spPr>
        <p:txBody>
          <a:bodyPr wrap="square" lIns="0" tIns="0" rIns="0" bIns="0" rtlCol="0">
            <a:spAutoFit/>
          </a:bodyPr>
          <a:lstStyle/>
          <a:p>
            <a:r>
              <a:rPr lang="en-US" dirty="0">
                <a:solidFill>
                  <a:schemeClr val="bg1"/>
                </a:solidFill>
              </a:rPr>
              <a:t>NOC Connectivity Troubleshooting Agent</a:t>
            </a:r>
          </a:p>
        </p:txBody>
      </p:sp>
    </p:spTree>
    <p:extLst>
      <p:ext uri="{BB962C8B-B14F-4D97-AF65-F5344CB8AC3E}">
        <p14:creationId xmlns:p14="http://schemas.microsoft.com/office/powerpoint/2010/main" val="22375179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6B786-29B0-213E-0925-C28414D9AC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A520D2-1DCE-A608-3639-3ADD09E12790}"/>
              </a:ext>
            </a:extLst>
          </p:cNvPr>
          <p:cNvSpPr>
            <a:spLocks noGrp="1"/>
          </p:cNvSpPr>
          <p:nvPr>
            <p:ph type="title"/>
          </p:nvPr>
        </p:nvSpPr>
        <p:spPr>
          <a:xfrm>
            <a:off x="311700" y="308475"/>
            <a:ext cx="8520600" cy="572700"/>
          </a:xfrm>
        </p:spPr>
        <p:txBody>
          <a:bodyPr>
            <a:normAutofit fontScale="90000"/>
          </a:bodyPr>
          <a:lstStyle/>
          <a:p>
            <a:r>
              <a:rPr lang="en-US" dirty="0"/>
              <a:t>Lets look at an example</a:t>
            </a:r>
          </a:p>
        </p:txBody>
      </p:sp>
      <p:pic>
        <p:nvPicPr>
          <p:cNvPr id="6" name="Graphic 5">
            <a:extLst>
              <a:ext uri="{FF2B5EF4-FFF2-40B4-BE49-F238E27FC236}">
                <a16:creationId xmlns:a16="http://schemas.microsoft.com/office/drawing/2014/main" id="{5D25B298-D220-04E7-B5AB-52F29473D0E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5107" y="887561"/>
            <a:ext cx="333158" cy="333158"/>
          </a:xfrm>
          <a:prstGeom prst="rect">
            <a:avLst/>
          </a:prstGeom>
        </p:spPr>
      </p:pic>
      <p:pic>
        <p:nvPicPr>
          <p:cNvPr id="7" name="Graphic 6">
            <a:extLst>
              <a:ext uri="{FF2B5EF4-FFF2-40B4-BE49-F238E27FC236}">
                <a16:creationId xmlns:a16="http://schemas.microsoft.com/office/drawing/2014/main" id="{803A814C-4346-5D55-1F50-A8F817A9D6F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50096" y="1696191"/>
            <a:ext cx="329130" cy="379451"/>
          </a:xfrm>
          <a:prstGeom prst="rect">
            <a:avLst/>
          </a:prstGeom>
        </p:spPr>
      </p:pic>
      <p:sp>
        <p:nvSpPr>
          <p:cNvPr id="8" name="TextBox 7">
            <a:extLst>
              <a:ext uri="{FF2B5EF4-FFF2-40B4-BE49-F238E27FC236}">
                <a16:creationId xmlns:a16="http://schemas.microsoft.com/office/drawing/2014/main" id="{37E39233-3A1A-CE8D-6EFF-C9E9D02E45B0}"/>
              </a:ext>
            </a:extLst>
          </p:cNvPr>
          <p:cNvSpPr txBox="1"/>
          <p:nvPr/>
        </p:nvSpPr>
        <p:spPr>
          <a:xfrm>
            <a:off x="324102" y="2128106"/>
            <a:ext cx="1381118" cy="184666"/>
          </a:xfrm>
          <a:prstGeom prst="rect">
            <a:avLst/>
          </a:prstGeom>
          <a:noFill/>
        </p:spPr>
        <p:txBody>
          <a:bodyPr wrap="square" lIns="0" tIns="0" rIns="0" bIns="0" rtlCol="0">
            <a:spAutoFit/>
          </a:bodyPr>
          <a:lstStyle/>
          <a:p>
            <a:pPr algn="ctr"/>
            <a:r>
              <a:rPr lang="en-US" sz="1200" dirty="0">
                <a:solidFill>
                  <a:schemeClr val="bg1"/>
                </a:solidFill>
              </a:rPr>
              <a:t>Knowledge Base</a:t>
            </a:r>
          </a:p>
        </p:txBody>
      </p:sp>
      <p:sp>
        <p:nvSpPr>
          <p:cNvPr id="9" name="TextBox 8">
            <a:extLst>
              <a:ext uri="{FF2B5EF4-FFF2-40B4-BE49-F238E27FC236}">
                <a16:creationId xmlns:a16="http://schemas.microsoft.com/office/drawing/2014/main" id="{F6CD484D-E920-5196-6A26-9CFDA0E57C4F}"/>
              </a:ext>
            </a:extLst>
          </p:cNvPr>
          <p:cNvSpPr txBox="1"/>
          <p:nvPr/>
        </p:nvSpPr>
        <p:spPr>
          <a:xfrm>
            <a:off x="869996" y="970144"/>
            <a:ext cx="3812660" cy="215444"/>
          </a:xfrm>
          <a:prstGeom prst="rect">
            <a:avLst/>
          </a:prstGeom>
          <a:noFill/>
        </p:spPr>
        <p:txBody>
          <a:bodyPr wrap="square" lIns="0" tIns="0" rIns="0" bIns="0" rtlCol="0">
            <a:spAutoFit/>
          </a:bodyPr>
          <a:lstStyle/>
          <a:p>
            <a:r>
              <a:rPr lang="en-US" dirty="0">
                <a:solidFill>
                  <a:schemeClr val="bg1"/>
                </a:solidFill>
              </a:rPr>
              <a:t>NOC Connectivity Troubleshooting Agent</a:t>
            </a:r>
          </a:p>
        </p:txBody>
      </p:sp>
      <p:sp>
        <p:nvSpPr>
          <p:cNvPr id="11" name="TextBox 10">
            <a:extLst>
              <a:ext uri="{FF2B5EF4-FFF2-40B4-BE49-F238E27FC236}">
                <a16:creationId xmlns:a16="http://schemas.microsoft.com/office/drawing/2014/main" id="{E5FE067B-5A0D-C24C-4096-0C18854F0AEA}"/>
              </a:ext>
            </a:extLst>
          </p:cNvPr>
          <p:cNvSpPr txBox="1"/>
          <p:nvPr/>
        </p:nvSpPr>
        <p:spPr>
          <a:xfrm>
            <a:off x="1795591" y="1543715"/>
            <a:ext cx="5774133" cy="892552"/>
          </a:xfrm>
          <a:prstGeom prst="rect">
            <a:avLst/>
          </a:prstGeom>
          <a:solidFill>
            <a:schemeClr val="dk1"/>
          </a:solidFill>
          <a:ln>
            <a:solidFill>
              <a:schemeClr val="bg1"/>
            </a:solidFill>
          </a:ln>
        </p:spPr>
        <p:txBody>
          <a:bodyPr wrap="square" tIns="91440" bIns="91440">
            <a:spAutoFit/>
          </a:bodyPr>
          <a:lstStyle/>
          <a:p>
            <a:pPr marL="50800" indent="0">
              <a:spcAft>
                <a:spcPts val="600"/>
              </a:spcAft>
              <a:buNone/>
            </a:pPr>
            <a:r>
              <a:rPr lang="en-US" sz="1200" dirty="0">
                <a:solidFill>
                  <a:srgbClr val="FFFFFF"/>
                </a:solidFill>
                <a:latin typeface="Space Mono"/>
              </a:rPr>
              <a:t>Network Use Policy</a:t>
            </a:r>
          </a:p>
          <a:p>
            <a:pPr marL="50800" indent="0">
              <a:spcAft>
                <a:spcPts val="600"/>
              </a:spcAft>
              <a:buNone/>
            </a:pPr>
            <a:r>
              <a:rPr lang="en-US" sz="1200" dirty="0">
                <a:solidFill>
                  <a:srgbClr val="FFFFFF"/>
                </a:solidFill>
                <a:latin typeface="Space Mono"/>
              </a:rPr>
              <a:t>IT AI Policy</a:t>
            </a:r>
          </a:p>
          <a:p>
            <a:pPr marL="50800" indent="0">
              <a:spcAft>
                <a:spcPts val="600"/>
              </a:spcAft>
              <a:buNone/>
            </a:pPr>
            <a:r>
              <a:rPr lang="en-US" sz="1200" dirty="0">
                <a:solidFill>
                  <a:srgbClr val="FFFFFF"/>
                </a:solidFill>
                <a:latin typeface="Space Mono"/>
              </a:rPr>
              <a:t>Maintenance Window Policy</a:t>
            </a:r>
          </a:p>
        </p:txBody>
      </p:sp>
      <p:pic>
        <p:nvPicPr>
          <p:cNvPr id="3" name="Graphic 2">
            <a:extLst>
              <a:ext uri="{FF2B5EF4-FFF2-40B4-BE49-F238E27FC236}">
                <a16:creationId xmlns:a16="http://schemas.microsoft.com/office/drawing/2014/main" id="{3D655A33-5EF2-852B-9FD8-7DC34920ADF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53575" y="2712307"/>
            <a:ext cx="322173" cy="322173"/>
          </a:xfrm>
          <a:prstGeom prst="rect">
            <a:avLst/>
          </a:prstGeom>
        </p:spPr>
      </p:pic>
      <p:pic>
        <p:nvPicPr>
          <p:cNvPr id="4" name="Graphic 3">
            <a:extLst>
              <a:ext uri="{FF2B5EF4-FFF2-40B4-BE49-F238E27FC236}">
                <a16:creationId xmlns:a16="http://schemas.microsoft.com/office/drawing/2014/main" id="{264982F5-28F3-971C-2DFC-50D51B905C3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52275" y="3088407"/>
            <a:ext cx="324773" cy="324773"/>
          </a:xfrm>
          <a:prstGeom prst="rect">
            <a:avLst/>
          </a:prstGeom>
        </p:spPr>
      </p:pic>
      <p:pic>
        <p:nvPicPr>
          <p:cNvPr id="5" name="Graphic 4">
            <a:extLst>
              <a:ext uri="{FF2B5EF4-FFF2-40B4-BE49-F238E27FC236}">
                <a16:creationId xmlns:a16="http://schemas.microsoft.com/office/drawing/2014/main" id="{CC92FE79-9D35-FEAC-8A4E-6DBD2206754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58597" y="4036437"/>
            <a:ext cx="312129" cy="312129"/>
          </a:xfrm>
          <a:prstGeom prst="rect">
            <a:avLst/>
          </a:prstGeom>
        </p:spPr>
      </p:pic>
      <p:sp>
        <p:nvSpPr>
          <p:cNvPr id="10" name="TextBox 9">
            <a:extLst>
              <a:ext uri="{FF2B5EF4-FFF2-40B4-BE49-F238E27FC236}">
                <a16:creationId xmlns:a16="http://schemas.microsoft.com/office/drawing/2014/main" id="{917F169E-9728-4BB6-4183-083E20032ECB}"/>
              </a:ext>
            </a:extLst>
          </p:cNvPr>
          <p:cNvSpPr txBox="1"/>
          <p:nvPr/>
        </p:nvSpPr>
        <p:spPr>
          <a:xfrm>
            <a:off x="324102" y="3448350"/>
            <a:ext cx="1381118" cy="184666"/>
          </a:xfrm>
          <a:prstGeom prst="rect">
            <a:avLst/>
          </a:prstGeom>
          <a:noFill/>
        </p:spPr>
        <p:txBody>
          <a:bodyPr wrap="square" lIns="0" tIns="0" rIns="0" bIns="0" rtlCol="0">
            <a:spAutoFit/>
          </a:bodyPr>
          <a:lstStyle/>
          <a:p>
            <a:pPr algn="ctr"/>
            <a:r>
              <a:rPr lang="en-US" sz="1200" dirty="0">
                <a:solidFill>
                  <a:schemeClr val="bg1"/>
                </a:solidFill>
              </a:rPr>
              <a:t>Tools</a:t>
            </a:r>
          </a:p>
        </p:txBody>
      </p:sp>
      <p:sp>
        <p:nvSpPr>
          <p:cNvPr id="13" name="TextBox 12">
            <a:extLst>
              <a:ext uri="{FF2B5EF4-FFF2-40B4-BE49-F238E27FC236}">
                <a16:creationId xmlns:a16="http://schemas.microsoft.com/office/drawing/2014/main" id="{2148FA86-BAA4-40C2-41CD-F154EB01B14A}"/>
              </a:ext>
            </a:extLst>
          </p:cNvPr>
          <p:cNvSpPr txBox="1"/>
          <p:nvPr/>
        </p:nvSpPr>
        <p:spPr>
          <a:xfrm>
            <a:off x="1795591" y="2569928"/>
            <a:ext cx="5774133" cy="1154162"/>
          </a:xfrm>
          <a:prstGeom prst="rect">
            <a:avLst/>
          </a:prstGeom>
          <a:solidFill>
            <a:schemeClr val="dk1"/>
          </a:solidFill>
          <a:ln>
            <a:solidFill>
              <a:schemeClr val="bg1"/>
            </a:solidFill>
          </a:ln>
        </p:spPr>
        <p:txBody>
          <a:bodyPr wrap="square" tIns="91440" bIns="91440">
            <a:spAutoFit/>
          </a:bodyPr>
          <a:lstStyle/>
          <a:p>
            <a:pPr marL="50800" indent="0">
              <a:spcAft>
                <a:spcPts val="600"/>
              </a:spcAft>
              <a:buNone/>
            </a:pPr>
            <a:r>
              <a:rPr lang="en-US" sz="1200" dirty="0">
                <a:solidFill>
                  <a:srgbClr val="FFFFFF"/>
                </a:solidFill>
                <a:latin typeface="Space Mono"/>
              </a:rPr>
              <a:t>Ping</a:t>
            </a:r>
          </a:p>
          <a:p>
            <a:pPr marL="50800" indent="0">
              <a:spcAft>
                <a:spcPts val="600"/>
              </a:spcAft>
              <a:buNone/>
            </a:pPr>
            <a:r>
              <a:rPr lang="en-US" sz="1200" dirty="0">
                <a:solidFill>
                  <a:srgbClr val="FFFFFF"/>
                </a:solidFill>
                <a:latin typeface="Space Mono"/>
              </a:rPr>
              <a:t>Traceroute</a:t>
            </a:r>
          </a:p>
          <a:p>
            <a:pPr marL="50800" indent="0">
              <a:spcAft>
                <a:spcPts val="600"/>
              </a:spcAft>
              <a:buNone/>
            </a:pPr>
            <a:r>
              <a:rPr lang="en-US" sz="1200" dirty="0">
                <a:solidFill>
                  <a:srgbClr val="FFFFFF"/>
                </a:solidFill>
                <a:latin typeface="Space Mono"/>
              </a:rPr>
              <a:t>Ticket Update</a:t>
            </a:r>
          </a:p>
          <a:p>
            <a:pPr marL="50800" indent="0">
              <a:spcAft>
                <a:spcPts val="600"/>
              </a:spcAft>
              <a:buNone/>
            </a:pPr>
            <a:r>
              <a:rPr lang="en-US" sz="1200" dirty="0">
                <a:solidFill>
                  <a:srgbClr val="FFFFFF"/>
                </a:solidFill>
                <a:latin typeface="Space Mono"/>
              </a:rPr>
              <a:t>Notification</a:t>
            </a:r>
          </a:p>
        </p:txBody>
      </p:sp>
      <p:sp>
        <p:nvSpPr>
          <p:cNvPr id="14" name="TextBox 13">
            <a:extLst>
              <a:ext uri="{FF2B5EF4-FFF2-40B4-BE49-F238E27FC236}">
                <a16:creationId xmlns:a16="http://schemas.microsoft.com/office/drawing/2014/main" id="{6D291DA7-1DD5-04BB-3417-3AB870E81C9D}"/>
              </a:ext>
            </a:extLst>
          </p:cNvPr>
          <p:cNvSpPr txBox="1"/>
          <p:nvPr/>
        </p:nvSpPr>
        <p:spPr>
          <a:xfrm>
            <a:off x="324102" y="4388909"/>
            <a:ext cx="1381118" cy="184666"/>
          </a:xfrm>
          <a:prstGeom prst="rect">
            <a:avLst/>
          </a:prstGeom>
          <a:noFill/>
        </p:spPr>
        <p:txBody>
          <a:bodyPr wrap="square" lIns="0" tIns="0" rIns="0" bIns="0" rtlCol="0">
            <a:spAutoFit/>
          </a:bodyPr>
          <a:lstStyle/>
          <a:p>
            <a:pPr algn="ctr"/>
            <a:r>
              <a:rPr lang="en-US" sz="1200" dirty="0">
                <a:solidFill>
                  <a:schemeClr val="bg1"/>
                </a:solidFill>
              </a:rPr>
              <a:t>Skills</a:t>
            </a:r>
          </a:p>
        </p:txBody>
      </p:sp>
      <p:sp>
        <p:nvSpPr>
          <p:cNvPr id="15" name="TextBox 14">
            <a:extLst>
              <a:ext uri="{FF2B5EF4-FFF2-40B4-BE49-F238E27FC236}">
                <a16:creationId xmlns:a16="http://schemas.microsoft.com/office/drawing/2014/main" id="{04E89353-8083-D90F-0D65-3E1773D093D9}"/>
              </a:ext>
            </a:extLst>
          </p:cNvPr>
          <p:cNvSpPr txBox="1"/>
          <p:nvPr/>
        </p:nvSpPr>
        <p:spPr>
          <a:xfrm>
            <a:off x="1795590" y="3857751"/>
            <a:ext cx="5774133" cy="892552"/>
          </a:xfrm>
          <a:prstGeom prst="rect">
            <a:avLst/>
          </a:prstGeom>
          <a:solidFill>
            <a:schemeClr val="dk1"/>
          </a:solidFill>
          <a:ln>
            <a:solidFill>
              <a:schemeClr val="bg1"/>
            </a:solidFill>
          </a:ln>
        </p:spPr>
        <p:txBody>
          <a:bodyPr wrap="square" tIns="91440" bIns="91440">
            <a:spAutoFit/>
          </a:bodyPr>
          <a:lstStyle/>
          <a:p>
            <a:pPr marL="50800" indent="0">
              <a:spcAft>
                <a:spcPts val="600"/>
              </a:spcAft>
              <a:buNone/>
            </a:pPr>
            <a:r>
              <a:rPr lang="en-US" sz="1200" dirty="0">
                <a:solidFill>
                  <a:srgbClr val="FFFFFF"/>
                </a:solidFill>
                <a:latin typeface="Space Mono"/>
              </a:rPr>
              <a:t>Network Troubleshooting Skill</a:t>
            </a:r>
          </a:p>
          <a:p>
            <a:pPr marL="50800" indent="0">
              <a:spcAft>
                <a:spcPts val="600"/>
              </a:spcAft>
              <a:buNone/>
            </a:pPr>
            <a:r>
              <a:rPr lang="en-US" sz="1200" dirty="0">
                <a:solidFill>
                  <a:srgbClr val="FFFFFF"/>
                </a:solidFill>
                <a:latin typeface="Space Mono"/>
              </a:rPr>
              <a:t>Change Management Skill</a:t>
            </a:r>
          </a:p>
          <a:p>
            <a:pPr marL="50800" indent="0">
              <a:spcAft>
                <a:spcPts val="600"/>
              </a:spcAft>
              <a:buNone/>
            </a:pPr>
            <a:r>
              <a:rPr lang="en-US" sz="1200" dirty="0">
                <a:solidFill>
                  <a:srgbClr val="FFFFFF"/>
                </a:solidFill>
                <a:latin typeface="Space Mono"/>
              </a:rPr>
              <a:t>Network Connectivity Health Check Skill</a:t>
            </a:r>
          </a:p>
        </p:txBody>
      </p:sp>
    </p:spTree>
    <p:extLst>
      <p:ext uri="{BB962C8B-B14F-4D97-AF65-F5344CB8AC3E}">
        <p14:creationId xmlns:p14="http://schemas.microsoft.com/office/powerpoint/2010/main" val="39942129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400" b="1">
                <a:solidFill>
                  <a:srgbClr val="FFFF00"/>
                </a:solidFill>
                <a:latin typeface="Space Mono"/>
              </a:rPr>
              <a:t>Operate – Engineers as Agent Managers</a:t>
            </a:r>
          </a:p>
        </p:txBody>
      </p:sp>
      <p:sp>
        <p:nvSpPr>
          <p:cNvPr id="3" name="Text Placeholder 2"/>
          <p:cNvSpPr>
            <a:spLocks noGrp="1"/>
          </p:cNvSpPr>
          <p:nvPr>
            <p:ph type="body" idx="1"/>
          </p:nvPr>
        </p:nvSpPr>
        <p:spPr/>
        <p:txBody>
          <a:bodyPr/>
          <a:lstStyle/>
          <a:p>
            <a:pPr marL="50800" indent="0">
              <a:spcAft>
                <a:spcPts val="800"/>
              </a:spcAft>
              <a:buNone/>
            </a:pPr>
            <a:r>
              <a:rPr sz="1300" dirty="0">
                <a:solidFill>
                  <a:srgbClr val="FFFFFF"/>
                </a:solidFill>
                <a:latin typeface="Space Mono"/>
              </a:rPr>
              <a:t>Engineers and Operations teams will have personalized agents augmenting their work:</a:t>
            </a:r>
          </a:p>
          <a:p>
            <a:pPr>
              <a:spcAft>
                <a:spcPts val="800"/>
              </a:spcAft>
            </a:pPr>
            <a:endParaRPr sz="1300" dirty="0">
              <a:solidFill>
                <a:srgbClr val="FFFFFF"/>
              </a:solidFill>
              <a:latin typeface="Space Mono"/>
            </a:endParaRPr>
          </a:p>
          <a:p>
            <a:pPr>
              <a:spcAft>
                <a:spcPts val="800"/>
              </a:spcAft>
            </a:pPr>
            <a:r>
              <a:rPr sz="1300" dirty="0">
                <a:solidFill>
                  <a:srgbClr val="FFFFFF"/>
                </a:solidFill>
                <a:latin typeface="Space Mono"/>
              </a:rPr>
              <a:t>Look at work in SNOW queue</a:t>
            </a:r>
          </a:p>
          <a:p>
            <a:pPr>
              <a:spcAft>
                <a:spcPts val="800"/>
              </a:spcAft>
            </a:pPr>
            <a:r>
              <a:rPr sz="1300" dirty="0">
                <a:solidFill>
                  <a:srgbClr val="FFFFFF"/>
                </a:solidFill>
                <a:latin typeface="Space Mono"/>
              </a:rPr>
              <a:t>Run tools and updates</a:t>
            </a:r>
          </a:p>
          <a:p>
            <a:pPr>
              <a:spcAft>
                <a:spcPts val="800"/>
              </a:spcAft>
            </a:pPr>
            <a:r>
              <a:rPr sz="1300" dirty="0">
                <a:solidFill>
                  <a:srgbClr val="FFFFFF"/>
                </a:solidFill>
                <a:latin typeface="Space Mono"/>
              </a:rPr>
              <a:t>Send emails and Slack messages</a:t>
            </a:r>
          </a:p>
          <a:p>
            <a:pPr>
              <a:spcAft>
                <a:spcPts val="800"/>
              </a:spcAft>
            </a:pPr>
            <a:r>
              <a:rPr sz="1300" dirty="0">
                <a:solidFill>
                  <a:srgbClr val="FFFFFF"/>
                </a:solidFill>
                <a:latin typeface="Space Mono"/>
              </a:rPr>
              <a:t>All under engineer management and oversight</a:t>
            </a:r>
          </a:p>
          <a:p>
            <a:pPr>
              <a:spcAft>
                <a:spcPts val="800"/>
              </a:spcAft>
            </a:pPr>
            <a:endParaRPr sz="1300" dirty="0">
              <a:solidFill>
                <a:srgbClr val="FFFFFF"/>
              </a:solidFill>
              <a:latin typeface="Space Mono"/>
            </a:endParaRPr>
          </a:p>
          <a:p>
            <a:pPr marL="50800" indent="0">
              <a:spcAft>
                <a:spcPts val="800"/>
              </a:spcAft>
              <a:buNone/>
            </a:pPr>
            <a:r>
              <a:rPr sz="1300" dirty="0">
                <a:solidFill>
                  <a:srgbClr val="FFFFFF"/>
                </a:solidFill>
                <a:latin typeface="Space Mono"/>
              </a:rPr>
              <a:t>We become managers of our teams doing the work.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2800" b="1">
                <a:solidFill>
                  <a:srgbClr val="FFFF00"/>
                </a:solidFill>
                <a:latin typeface="Space Mono"/>
              </a:rPr>
              <a:t>Operate Agent Pattern</a:t>
            </a:r>
          </a:p>
        </p:txBody>
      </p:sp>
      <p:sp>
        <p:nvSpPr>
          <p:cNvPr id="3" name="Text Placeholder 2"/>
          <p:cNvSpPr>
            <a:spLocks noGrp="1"/>
          </p:cNvSpPr>
          <p:nvPr>
            <p:ph type="body" idx="1"/>
          </p:nvPr>
        </p:nvSpPr>
        <p:spPr/>
        <p:txBody>
          <a:bodyPr/>
          <a:lstStyle/>
          <a:p>
            <a:pPr>
              <a:spcAft>
                <a:spcPts val="800"/>
              </a:spcAft>
            </a:pPr>
            <a:r>
              <a:rPr sz="1300" dirty="0">
                <a:solidFill>
                  <a:srgbClr val="FFFFFF"/>
                </a:solidFill>
                <a:latin typeface="Space Mono"/>
              </a:rPr>
              <a:t>You will interact with these agents in similar ways we interact with other humans today – Slack, email, ticket queues, message boards.</a:t>
            </a:r>
          </a:p>
          <a:p>
            <a:pPr>
              <a:spcAft>
                <a:spcPts val="800"/>
              </a:spcAft>
            </a:pPr>
            <a:endParaRPr sz="1300" dirty="0">
              <a:solidFill>
                <a:srgbClr val="FFFFFF"/>
              </a:solidFill>
              <a:latin typeface="Space Mono"/>
            </a:endParaRPr>
          </a:p>
          <a:p>
            <a:pPr>
              <a:spcAft>
                <a:spcPts val="800"/>
              </a:spcAft>
            </a:pPr>
            <a:r>
              <a:rPr sz="1300" dirty="0">
                <a:solidFill>
                  <a:srgbClr val="FFFFFF"/>
                </a:solidFill>
                <a:latin typeface="Space Mono"/>
              </a:rPr>
              <a:t>Unlike centralized execute agents, operate agents pick their tools at run-time.</a:t>
            </a:r>
          </a:p>
          <a:p>
            <a:pPr>
              <a:spcAft>
                <a:spcPts val="800"/>
              </a:spcAft>
            </a:pPr>
            <a:endParaRPr sz="1300" dirty="0">
              <a:solidFill>
                <a:srgbClr val="FFFFFF"/>
              </a:solidFill>
              <a:latin typeface="Space Mono"/>
            </a:endParaRPr>
          </a:p>
          <a:p>
            <a:pPr>
              <a:spcAft>
                <a:spcPts val="800"/>
              </a:spcAft>
            </a:pPr>
            <a:r>
              <a:rPr sz="1300" dirty="0">
                <a:solidFill>
                  <a:srgbClr val="FFFFFF"/>
                </a:solidFill>
                <a:latin typeface="Space Mono"/>
              </a:rPr>
              <a:t>This is like a human Operator who has to decide whether to log into a device, modify a system, or contact someone else to assist.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B5981-E732-A075-E180-7A791E1005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4893D2-CCC3-9EAB-A903-3BA4DC30CD20}"/>
              </a:ext>
            </a:extLst>
          </p:cNvPr>
          <p:cNvSpPr>
            <a:spLocks noGrp="1"/>
          </p:cNvSpPr>
          <p:nvPr>
            <p:ph type="title"/>
          </p:nvPr>
        </p:nvSpPr>
        <p:spPr>
          <a:xfrm>
            <a:off x="311700" y="308475"/>
            <a:ext cx="8520600" cy="572700"/>
          </a:xfrm>
        </p:spPr>
        <p:txBody>
          <a:bodyPr>
            <a:normAutofit fontScale="90000"/>
          </a:bodyPr>
          <a:lstStyle/>
          <a:p>
            <a:r>
              <a:rPr lang="en-US" dirty="0"/>
              <a:t>Lets look at an example</a:t>
            </a:r>
          </a:p>
        </p:txBody>
      </p:sp>
      <p:sp>
        <p:nvSpPr>
          <p:cNvPr id="4" name="TextBox 3">
            <a:extLst>
              <a:ext uri="{FF2B5EF4-FFF2-40B4-BE49-F238E27FC236}">
                <a16:creationId xmlns:a16="http://schemas.microsoft.com/office/drawing/2014/main" id="{A6A86987-4704-8C07-A7EF-55B031D1D086}"/>
              </a:ext>
            </a:extLst>
          </p:cNvPr>
          <p:cNvSpPr txBox="1"/>
          <p:nvPr/>
        </p:nvSpPr>
        <p:spPr>
          <a:xfrm>
            <a:off x="1631964" y="1799749"/>
            <a:ext cx="6702709" cy="2186368"/>
          </a:xfrm>
          <a:prstGeom prst="rect">
            <a:avLst/>
          </a:prstGeom>
          <a:noFill/>
          <a:ln>
            <a:solidFill>
              <a:schemeClr val="bg1"/>
            </a:solidFill>
          </a:ln>
        </p:spPr>
        <p:txBody>
          <a:bodyPr wrap="square">
            <a:spAutoFit/>
          </a:bodyPr>
          <a:lstStyle/>
          <a:p>
            <a:pPr marL="0" marR="0">
              <a:lnSpc>
                <a:spcPct val="115000"/>
              </a:lnSpc>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200" kern="0" dirty="0" err="1">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SOUL.md</a:t>
            </a:r>
            <a:r>
              <a:rPr lang="en-US" sz="1200" kern="0" dirty="0">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        →  HOW to think     (judgment, values, boundaries)</a:t>
            </a:r>
            <a:endParaRPr lang="en-US" sz="1800" kern="100" dirty="0">
              <a:solidFill>
                <a:schemeClr val="bg1"/>
              </a:solidFill>
              <a:effectLst/>
              <a:latin typeface="Space Mono" panose="02000509040000020004" pitchFamily="49" charset="77"/>
              <a:ea typeface="Aptos" panose="020B0004020202020204" pitchFamily="34" charset="0"/>
              <a:cs typeface="Times New Roman" panose="02020603050405020304" pitchFamily="18" charset="0"/>
            </a:endParaRPr>
          </a:p>
          <a:p>
            <a:pPr marL="0" marR="0">
              <a:lnSpc>
                <a:spcPct val="115000"/>
              </a:lnSpc>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200" kern="0" dirty="0" err="1">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IDENTITY.md</a:t>
            </a:r>
            <a:r>
              <a:rPr lang="en-US" sz="1200" kern="0" dirty="0">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    →  WHO you are      (name, role)</a:t>
            </a:r>
            <a:endParaRPr lang="en-US" sz="1800" kern="100" dirty="0">
              <a:solidFill>
                <a:schemeClr val="bg1"/>
              </a:solidFill>
              <a:effectLst/>
              <a:latin typeface="Space Mono" panose="02000509040000020004" pitchFamily="49" charset="77"/>
              <a:ea typeface="Aptos" panose="020B0004020202020204" pitchFamily="34" charset="0"/>
              <a:cs typeface="Times New Roman" panose="02020603050405020304" pitchFamily="18" charset="0"/>
            </a:endParaRPr>
          </a:p>
          <a:p>
            <a:pPr marL="0" marR="0">
              <a:lnSpc>
                <a:spcPct val="115000"/>
              </a:lnSpc>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200" kern="0" dirty="0" err="1">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USER.md</a:t>
            </a:r>
            <a:r>
              <a:rPr lang="en-US" sz="1200" kern="0" dirty="0">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        →  WHO you serve    (reporting chain, approvals)</a:t>
            </a:r>
            <a:endParaRPr lang="en-US" sz="1800" kern="100" dirty="0">
              <a:solidFill>
                <a:schemeClr val="bg1"/>
              </a:solidFill>
              <a:effectLst/>
              <a:latin typeface="Space Mono" panose="02000509040000020004" pitchFamily="49" charset="77"/>
              <a:ea typeface="Aptos" panose="020B0004020202020204" pitchFamily="34" charset="0"/>
              <a:cs typeface="Times New Roman" panose="02020603050405020304" pitchFamily="18" charset="0"/>
            </a:endParaRPr>
          </a:p>
          <a:p>
            <a:pPr marL="0" marR="0">
              <a:lnSpc>
                <a:spcPct val="115000"/>
              </a:lnSpc>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200" kern="0" dirty="0" err="1">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TOOLS.md</a:t>
            </a:r>
            <a:r>
              <a:rPr lang="en-US" sz="1200" kern="0" dirty="0">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       →  HOW to act       (tool sequences, decision trees)</a:t>
            </a:r>
            <a:endParaRPr lang="en-US" sz="1800" kern="100" dirty="0">
              <a:solidFill>
                <a:schemeClr val="bg1"/>
              </a:solidFill>
              <a:effectLst/>
              <a:latin typeface="Space Mono" panose="02000509040000020004" pitchFamily="49" charset="77"/>
              <a:ea typeface="Aptos" panose="020B0004020202020204" pitchFamily="34" charset="0"/>
              <a:cs typeface="Times New Roman" panose="02020603050405020304" pitchFamily="18" charset="0"/>
            </a:endParaRPr>
          </a:p>
          <a:p>
            <a:pPr marL="0" marR="0">
              <a:lnSpc>
                <a:spcPct val="115000"/>
              </a:lnSpc>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200" kern="0" dirty="0" err="1">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BOOTSTRAP.md</a:t>
            </a:r>
            <a:r>
              <a:rPr lang="en-US" sz="1200" kern="0" dirty="0">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   →  WHAT you know    (network design, failure patterns)</a:t>
            </a:r>
            <a:endParaRPr lang="en-US" sz="1800" kern="100" dirty="0">
              <a:solidFill>
                <a:schemeClr val="bg1"/>
              </a:solidFill>
              <a:effectLst/>
              <a:latin typeface="Space Mono" panose="02000509040000020004" pitchFamily="49" charset="77"/>
              <a:ea typeface="Aptos" panose="020B0004020202020204" pitchFamily="34" charset="0"/>
              <a:cs typeface="Times New Roman" panose="02020603050405020304" pitchFamily="18" charset="0"/>
            </a:endParaRPr>
          </a:p>
          <a:p>
            <a:pPr marL="0" marR="0">
              <a:lnSpc>
                <a:spcPct val="115000"/>
              </a:lnSpc>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200" kern="0" dirty="0" err="1">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HEARTBEAT.md</a:t>
            </a:r>
            <a:r>
              <a:rPr lang="en-US" sz="1200" kern="0" dirty="0">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   →  WHEN to act      (monitoring loops, schedules)</a:t>
            </a:r>
            <a:endParaRPr lang="en-US" sz="1800" kern="100" dirty="0">
              <a:solidFill>
                <a:schemeClr val="bg1"/>
              </a:solidFill>
              <a:effectLst/>
              <a:latin typeface="Space Mono" panose="02000509040000020004" pitchFamily="49" charset="77"/>
              <a:ea typeface="Aptos" panose="020B0004020202020204" pitchFamily="34" charset="0"/>
              <a:cs typeface="Times New Roman" panose="02020603050405020304" pitchFamily="18" charset="0"/>
            </a:endParaRPr>
          </a:p>
          <a:p>
            <a:pPr marL="0" marR="0">
              <a:lnSpc>
                <a:spcPct val="115000"/>
              </a:lnSpc>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1200" kern="0" dirty="0" err="1">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MEMORY.md</a:t>
            </a:r>
            <a:r>
              <a:rPr lang="en-US" sz="1200" kern="0" dirty="0">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      →  WHAT you've seen (past incidents, known issues)</a:t>
            </a:r>
            <a:endParaRPr lang="en-US" sz="1800" kern="100" dirty="0">
              <a:solidFill>
                <a:schemeClr val="bg1"/>
              </a:solidFill>
              <a:effectLst/>
              <a:latin typeface="Space Mono" panose="02000509040000020004" pitchFamily="49" charset="77"/>
              <a:ea typeface="Aptos" panose="020B0004020202020204" pitchFamily="34" charset="0"/>
              <a:cs typeface="Times New Roman" panose="02020603050405020304" pitchFamily="18" charset="0"/>
            </a:endParaRPr>
          </a:p>
        </p:txBody>
      </p:sp>
      <p:pic>
        <p:nvPicPr>
          <p:cNvPr id="3" name="Graphic 2">
            <a:extLst>
              <a:ext uri="{FF2B5EF4-FFF2-40B4-BE49-F238E27FC236}">
                <a16:creationId xmlns:a16="http://schemas.microsoft.com/office/drawing/2014/main" id="{625860E9-C292-F384-51AD-34BC1C3AA80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9327" y="2501743"/>
            <a:ext cx="354663" cy="408887"/>
          </a:xfrm>
          <a:prstGeom prst="rect">
            <a:avLst/>
          </a:prstGeom>
        </p:spPr>
      </p:pic>
      <p:sp>
        <p:nvSpPr>
          <p:cNvPr id="5" name="TextBox 4">
            <a:extLst>
              <a:ext uri="{FF2B5EF4-FFF2-40B4-BE49-F238E27FC236}">
                <a16:creationId xmlns:a16="http://schemas.microsoft.com/office/drawing/2014/main" id="{59F4AA2E-399F-331A-EC1B-91B10071EBD2}"/>
              </a:ext>
            </a:extLst>
          </p:cNvPr>
          <p:cNvSpPr txBox="1"/>
          <p:nvPr/>
        </p:nvSpPr>
        <p:spPr>
          <a:xfrm>
            <a:off x="581686" y="2942897"/>
            <a:ext cx="809947" cy="215444"/>
          </a:xfrm>
          <a:prstGeom prst="rect">
            <a:avLst/>
          </a:prstGeom>
          <a:noFill/>
        </p:spPr>
        <p:txBody>
          <a:bodyPr wrap="square" lIns="0" tIns="0" rIns="0" bIns="0" rtlCol="0">
            <a:spAutoFit/>
          </a:bodyPr>
          <a:lstStyle/>
          <a:p>
            <a:pPr algn="ctr"/>
            <a:r>
              <a:rPr lang="en-US" dirty="0">
                <a:solidFill>
                  <a:schemeClr val="bg1"/>
                </a:solidFill>
              </a:rPr>
              <a:t>Prompt</a:t>
            </a:r>
          </a:p>
        </p:txBody>
      </p:sp>
      <p:pic>
        <p:nvPicPr>
          <p:cNvPr id="10" name="Graphic 9">
            <a:extLst>
              <a:ext uri="{FF2B5EF4-FFF2-40B4-BE49-F238E27FC236}">
                <a16:creationId xmlns:a16="http://schemas.microsoft.com/office/drawing/2014/main" id="{7C296F6C-FA0D-85EF-0CAA-E38655FDDC5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5107" y="887561"/>
            <a:ext cx="333158" cy="333158"/>
          </a:xfrm>
          <a:prstGeom prst="rect">
            <a:avLst/>
          </a:prstGeom>
        </p:spPr>
      </p:pic>
      <p:sp>
        <p:nvSpPr>
          <p:cNvPr id="11" name="TextBox 10">
            <a:extLst>
              <a:ext uri="{FF2B5EF4-FFF2-40B4-BE49-F238E27FC236}">
                <a16:creationId xmlns:a16="http://schemas.microsoft.com/office/drawing/2014/main" id="{F07015F4-8D15-07C3-8A8A-400F3322E00F}"/>
              </a:ext>
            </a:extLst>
          </p:cNvPr>
          <p:cNvSpPr txBox="1"/>
          <p:nvPr/>
        </p:nvSpPr>
        <p:spPr>
          <a:xfrm>
            <a:off x="869996" y="970144"/>
            <a:ext cx="3812660" cy="215444"/>
          </a:xfrm>
          <a:prstGeom prst="rect">
            <a:avLst/>
          </a:prstGeom>
          <a:noFill/>
        </p:spPr>
        <p:txBody>
          <a:bodyPr wrap="square" lIns="0" tIns="0" rIns="0" bIns="0" rtlCol="0">
            <a:spAutoFit/>
          </a:bodyPr>
          <a:lstStyle/>
          <a:p>
            <a:r>
              <a:rPr lang="en-US">
                <a:solidFill>
                  <a:schemeClr val="bg1"/>
                </a:solidFill>
              </a:rPr>
              <a:t>BGP L1 Agent</a:t>
            </a:r>
          </a:p>
        </p:txBody>
      </p:sp>
    </p:spTree>
    <p:extLst>
      <p:ext uri="{BB962C8B-B14F-4D97-AF65-F5344CB8AC3E}">
        <p14:creationId xmlns:p14="http://schemas.microsoft.com/office/powerpoint/2010/main" val="26424427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5D607-687B-5CC7-29FE-15D8FFA7ED68}"/>
              </a:ext>
            </a:extLst>
          </p:cNvPr>
          <p:cNvSpPr>
            <a:spLocks noGrp="1"/>
          </p:cNvSpPr>
          <p:nvPr>
            <p:ph type="title"/>
          </p:nvPr>
        </p:nvSpPr>
        <p:spPr/>
        <p:txBody>
          <a:bodyPr>
            <a:normAutofit fontScale="90000"/>
          </a:bodyPr>
          <a:lstStyle/>
          <a:p>
            <a:r>
              <a:rPr lang="en-US" dirty="0"/>
              <a:t>BGP Specific Skill</a:t>
            </a:r>
          </a:p>
        </p:txBody>
      </p:sp>
      <p:sp>
        <p:nvSpPr>
          <p:cNvPr id="5" name="TextBox 4">
            <a:extLst>
              <a:ext uri="{FF2B5EF4-FFF2-40B4-BE49-F238E27FC236}">
                <a16:creationId xmlns:a16="http://schemas.microsoft.com/office/drawing/2014/main" id="{56D59AF0-862C-ADDB-4CD6-1F4F570D461F}"/>
              </a:ext>
            </a:extLst>
          </p:cNvPr>
          <p:cNvSpPr txBox="1"/>
          <p:nvPr/>
        </p:nvSpPr>
        <p:spPr>
          <a:xfrm>
            <a:off x="512064" y="1351610"/>
            <a:ext cx="7946136" cy="2150140"/>
          </a:xfrm>
          <a:prstGeom prst="rect">
            <a:avLst/>
          </a:prstGeom>
          <a:noFill/>
          <a:ln>
            <a:solidFill>
              <a:schemeClr val="bg1"/>
            </a:solidFill>
          </a:ln>
        </p:spPr>
        <p:txBody>
          <a:bodyPr wrap="square" tIns="91440" bIns="91440">
            <a:spAutoFit/>
          </a:bodyPr>
          <a:lstStyle/>
          <a:p>
            <a:pPr marL="0" marR="0">
              <a:lnSpc>
                <a:spcPct val="115000"/>
              </a:lnSpc>
              <a:spcAft>
                <a:spcPts val="800"/>
              </a:spcAft>
              <a:buNone/>
            </a:pPr>
            <a:r>
              <a:rPr lang="en-US" sz="1200" b="1" kern="0" dirty="0">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Tools</a:t>
            </a:r>
            <a:r>
              <a:rPr lang="en-US" sz="1200" kern="0" dirty="0">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 = "I can run </a:t>
            </a:r>
            <a:r>
              <a:rPr lang="en-US" sz="1200" kern="0" dirty="0" err="1">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show_command</a:t>
            </a:r>
            <a:r>
              <a:rPr lang="en-US" sz="1200" kern="0" dirty="0">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 on a device"</a:t>
            </a:r>
            <a:endParaRPr lang="en-US" sz="1200" kern="100" dirty="0">
              <a:solidFill>
                <a:schemeClr val="bg1"/>
              </a:solidFill>
              <a:effectLst/>
              <a:latin typeface="Space Mono" panose="02000509040000020004" pitchFamily="49" charset="77"/>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b="1" kern="0" dirty="0">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Skills</a:t>
            </a:r>
            <a:r>
              <a:rPr lang="en-US" sz="1200" kern="0" dirty="0">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 = "When a BGP alert fires, first check the interface with </a:t>
            </a:r>
            <a:r>
              <a:rPr lang="en-US" sz="1200" kern="0" dirty="0" err="1">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show_command</a:t>
            </a:r>
            <a:r>
              <a:rPr lang="en-US" sz="1200" kern="0" dirty="0">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 then check BGP summary, then check the route table, then look for recent config changes in the audit log. If the neighbor is down and the interface is up, it's likely a config or peer issue — escalate as P2. If the interface is down, check the optic with </a:t>
            </a:r>
            <a:r>
              <a:rPr lang="en-US" sz="1200" kern="0" dirty="0" err="1">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show_transceiver</a:t>
            </a:r>
            <a:r>
              <a:rPr lang="en-US" sz="1200" kern="0" dirty="0">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 and check the circuit with </a:t>
            </a:r>
            <a:r>
              <a:rPr lang="en-US" sz="1200" kern="0" dirty="0" err="1">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circuit_status</a:t>
            </a:r>
            <a:r>
              <a:rPr lang="en-US" sz="1200" kern="0" dirty="0">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a:t>
            </a:r>
            <a:endParaRPr lang="en-US" sz="1200" kern="100" dirty="0">
              <a:solidFill>
                <a:schemeClr val="bg1"/>
              </a:solidFill>
              <a:effectLst/>
              <a:latin typeface="Space Mono" panose="02000509040000020004" pitchFamily="49" charset="77"/>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b="1" kern="0" dirty="0">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Prompts</a:t>
            </a:r>
            <a:r>
              <a:rPr lang="en-US" sz="1200" kern="0" dirty="0">
                <a:solidFill>
                  <a:schemeClr val="bg1"/>
                </a:solidFill>
                <a:effectLst/>
                <a:latin typeface="Space Mono" panose="02000509040000020004" pitchFamily="49" charset="77"/>
                <a:ea typeface="Times New Roman" panose="02020603050405020304" pitchFamily="18" charset="0"/>
                <a:cs typeface="Times New Roman" panose="02020603050405020304" pitchFamily="18" charset="0"/>
              </a:rPr>
              <a:t> = "You are a cautious NOC agent. Never make changes without approval. Always verify before escalating."</a:t>
            </a:r>
            <a:endParaRPr lang="en-US" sz="1200" kern="100" dirty="0">
              <a:solidFill>
                <a:schemeClr val="bg1"/>
              </a:solidFill>
              <a:effectLst/>
              <a:latin typeface="Space Mono" panose="02000509040000020004" pitchFamily="49" charset="77"/>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080FD1EC-06CE-97E7-8E01-76139B9A5D84}"/>
              </a:ext>
            </a:extLst>
          </p:cNvPr>
          <p:cNvSpPr txBox="1"/>
          <p:nvPr/>
        </p:nvSpPr>
        <p:spPr>
          <a:xfrm>
            <a:off x="512064" y="3997027"/>
            <a:ext cx="6867144" cy="359586"/>
          </a:xfrm>
          <a:prstGeom prst="rect">
            <a:avLst/>
          </a:prstGeom>
          <a:noFill/>
        </p:spPr>
        <p:txBody>
          <a:bodyPr wrap="square">
            <a:spAutoFit/>
          </a:bodyPr>
          <a:lstStyle/>
          <a:p>
            <a:pPr marL="0" marR="0">
              <a:lnSpc>
                <a:spcPct val="115000"/>
              </a:lnSpc>
              <a:spcAft>
                <a:spcPts val="800"/>
              </a:spcAft>
              <a:buNone/>
            </a:pPr>
            <a:r>
              <a:rPr lang="en-US" sz="1600" kern="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Skills are the </a:t>
            </a:r>
            <a:r>
              <a:rPr lang="en-US" sz="1600" b="1" kern="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runbooks turned into agent-consumable procedures</a:t>
            </a:r>
            <a:r>
              <a:rPr lang="en-US" sz="1600" kern="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a:t>
            </a:r>
            <a:endParaRPr lang="en-US" sz="1600" kern="100" dirty="0">
              <a:solidFill>
                <a:schemeClr val="accent4"/>
              </a:solidFill>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9263485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03303-BDD2-4E52-9F4E-058FFEF2C2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478643-2442-60A3-2058-8BD716C4497B}"/>
              </a:ext>
            </a:extLst>
          </p:cNvPr>
          <p:cNvSpPr>
            <a:spLocks noGrp="1"/>
          </p:cNvSpPr>
          <p:nvPr>
            <p:ph type="title"/>
          </p:nvPr>
        </p:nvSpPr>
        <p:spPr>
          <a:xfrm>
            <a:off x="311700" y="308475"/>
            <a:ext cx="8520600" cy="572700"/>
          </a:xfrm>
        </p:spPr>
        <p:txBody>
          <a:bodyPr>
            <a:normAutofit fontScale="90000"/>
          </a:bodyPr>
          <a:lstStyle/>
          <a:p>
            <a:r>
              <a:rPr lang="en-US" dirty="0"/>
              <a:t>Lets look at an example</a:t>
            </a:r>
          </a:p>
        </p:txBody>
      </p:sp>
      <p:pic>
        <p:nvPicPr>
          <p:cNvPr id="7" name="Graphic 6">
            <a:extLst>
              <a:ext uri="{FF2B5EF4-FFF2-40B4-BE49-F238E27FC236}">
                <a16:creationId xmlns:a16="http://schemas.microsoft.com/office/drawing/2014/main" id="{FA57F940-748C-AD77-90CD-BA8A2E0AB73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53575" y="1836320"/>
            <a:ext cx="322173" cy="322173"/>
          </a:xfrm>
          <a:prstGeom prst="rect">
            <a:avLst/>
          </a:prstGeom>
        </p:spPr>
      </p:pic>
      <p:pic>
        <p:nvPicPr>
          <p:cNvPr id="8" name="Graphic 7">
            <a:extLst>
              <a:ext uri="{FF2B5EF4-FFF2-40B4-BE49-F238E27FC236}">
                <a16:creationId xmlns:a16="http://schemas.microsoft.com/office/drawing/2014/main" id="{6F53ACA0-0FD2-CADA-81F6-7A15731813E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52275" y="2212420"/>
            <a:ext cx="324773" cy="324773"/>
          </a:xfrm>
          <a:prstGeom prst="rect">
            <a:avLst/>
          </a:prstGeom>
        </p:spPr>
      </p:pic>
      <p:pic>
        <p:nvPicPr>
          <p:cNvPr id="11" name="Graphic 10">
            <a:extLst>
              <a:ext uri="{FF2B5EF4-FFF2-40B4-BE49-F238E27FC236}">
                <a16:creationId xmlns:a16="http://schemas.microsoft.com/office/drawing/2014/main" id="{F021F4F2-ED17-2605-DAC5-A404BFB58B2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58597" y="3160450"/>
            <a:ext cx="312129" cy="312129"/>
          </a:xfrm>
          <a:prstGeom prst="rect">
            <a:avLst/>
          </a:prstGeom>
        </p:spPr>
      </p:pic>
      <p:sp>
        <p:nvSpPr>
          <p:cNvPr id="12" name="TextBox 11">
            <a:extLst>
              <a:ext uri="{FF2B5EF4-FFF2-40B4-BE49-F238E27FC236}">
                <a16:creationId xmlns:a16="http://schemas.microsoft.com/office/drawing/2014/main" id="{7E842792-D564-AB97-4312-783250CABB24}"/>
              </a:ext>
            </a:extLst>
          </p:cNvPr>
          <p:cNvSpPr txBox="1"/>
          <p:nvPr/>
        </p:nvSpPr>
        <p:spPr>
          <a:xfrm>
            <a:off x="324102" y="2572363"/>
            <a:ext cx="1381118" cy="184666"/>
          </a:xfrm>
          <a:prstGeom prst="rect">
            <a:avLst/>
          </a:prstGeom>
          <a:noFill/>
        </p:spPr>
        <p:txBody>
          <a:bodyPr wrap="square" lIns="0" tIns="0" rIns="0" bIns="0" rtlCol="0">
            <a:spAutoFit/>
          </a:bodyPr>
          <a:lstStyle/>
          <a:p>
            <a:pPr algn="ctr"/>
            <a:r>
              <a:rPr lang="en-US" sz="1200" dirty="0">
                <a:solidFill>
                  <a:schemeClr val="bg1"/>
                </a:solidFill>
              </a:rPr>
              <a:t>Tools</a:t>
            </a:r>
          </a:p>
        </p:txBody>
      </p:sp>
      <p:sp>
        <p:nvSpPr>
          <p:cNvPr id="13" name="TextBox 12">
            <a:extLst>
              <a:ext uri="{FF2B5EF4-FFF2-40B4-BE49-F238E27FC236}">
                <a16:creationId xmlns:a16="http://schemas.microsoft.com/office/drawing/2014/main" id="{578865FB-2EC5-137F-F328-0982057F2592}"/>
              </a:ext>
            </a:extLst>
          </p:cNvPr>
          <p:cNvSpPr txBox="1"/>
          <p:nvPr/>
        </p:nvSpPr>
        <p:spPr>
          <a:xfrm>
            <a:off x="1795591" y="1693941"/>
            <a:ext cx="5774133" cy="1154162"/>
          </a:xfrm>
          <a:prstGeom prst="rect">
            <a:avLst/>
          </a:prstGeom>
          <a:solidFill>
            <a:schemeClr val="dk1"/>
          </a:solidFill>
          <a:ln>
            <a:solidFill>
              <a:schemeClr val="bg1"/>
            </a:solidFill>
          </a:ln>
        </p:spPr>
        <p:txBody>
          <a:bodyPr wrap="square" tIns="91440" bIns="91440">
            <a:spAutoFit/>
          </a:bodyPr>
          <a:lstStyle/>
          <a:p>
            <a:pPr marL="50800" indent="0">
              <a:spcAft>
                <a:spcPts val="600"/>
              </a:spcAft>
              <a:buNone/>
            </a:pPr>
            <a:r>
              <a:rPr lang="en-US" sz="1200" dirty="0">
                <a:solidFill>
                  <a:srgbClr val="FFFFFF"/>
                </a:solidFill>
                <a:latin typeface="Space Mono"/>
              </a:rPr>
              <a:t>Show Interfaces</a:t>
            </a:r>
          </a:p>
          <a:p>
            <a:pPr marL="50800" indent="0">
              <a:spcAft>
                <a:spcPts val="600"/>
              </a:spcAft>
              <a:buNone/>
            </a:pPr>
            <a:r>
              <a:rPr lang="en-US" sz="1200" dirty="0">
                <a:solidFill>
                  <a:srgbClr val="FFFFFF"/>
                </a:solidFill>
                <a:latin typeface="Space Mono"/>
              </a:rPr>
              <a:t>BGP Toolkit</a:t>
            </a:r>
          </a:p>
          <a:p>
            <a:pPr marL="50800" indent="0">
              <a:spcAft>
                <a:spcPts val="600"/>
              </a:spcAft>
              <a:buNone/>
            </a:pPr>
            <a:r>
              <a:rPr lang="en-US" sz="1200" dirty="0">
                <a:solidFill>
                  <a:srgbClr val="FFFFFF"/>
                </a:solidFill>
                <a:latin typeface="Space Mono"/>
              </a:rPr>
              <a:t>Email NOC</a:t>
            </a:r>
          </a:p>
          <a:p>
            <a:pPr marL="50800" indent="0">
              <a:spcAft>
                <a:spcPts val="600"/>
              </a:spcAft>
              <a:buNone/>
            </a:pPr>
            <a:r>
              <a:rPr lang="en-US" sz="1200" dirty="0">
                <a:solidFill>
                  <a:srgbClr val="FFFFFF"/>
                </a:solidFill>
                <a:latin typeface="Space Mono"/>
              </a:rPr>
              <a:t>Escalate Ticket</a:t>
            </a:r>
          </a:p>
        </p:txBody>
      </p:sp>
      <p:sp>
        <p:nvSpPr>
          <p:cNvPr id="15" name="TextBox 14">
            <a:extLst>
              <a:ext uri="{FF2B5EF4-FFF2-40B4-BE49-F238E27FC236}">
                <a16:creationId xmlns:a16="http://schemas.microsoft.com/office/drawing/2014/main" id="{1C838247-D33C-AC58-AFF6-ED22025B4849}"/>
              </a:ext>
            </a:extLst>
          </p:cNvPr>
          <p:cNvSpPr txBox="1"/>
          <p:nvPr/>
        </p:nvSpPr>
        <p:spPr>
          <a:xfrm>
            <a:off x="324102" y="3512922"/>
            <a:ext cx="1381118" cy="184666"/>
          </a:xfrm>
          <a:prstGeom prst="rect">
            <a:avLst/>
          </a:prstGeom>
          <a:noFill/>
        </p:spPr>
        <p:txBody>
          <a:bodyPr wrap="square" lIns="0" tIns="0" rIns="0" bIns="0" rtlCol="0">
            <a:spAutoFit/>
          </a:bodyPr>
          <a:lstStyle/>
          <a:p>
            <a:pPr algn="ctr"/>
            <a:r>
              <a:rPr lang="en-US" sz="1200" dirty="0">
                <a:solidFill>
                  <a:schemeClr val="bg1"/>
                </a:solidFill>
              </a:rPr>
              <a:t>Skills</a:t>
            </a:r>
          </a:p>
        </p:txBody>
      </p:sp>
      <p:sp>
        <p:nvSpPr>
          <p:cNvPr id="16" name="TextBox 15">
            <a:extLst>
              <a:ext uri="{FF2B5EF4-FFF2-40B4-BE49-F238E27FC236}">
                <a16:creationId xmlns:a16="http://schemas.microsoft.com/office/drawing/2014/main" id="{3C730998-2D0A-62E5-D54B-68504952D006}"/>
              </a:ext>
            </a:extLst>
          </p:cNvPr>
          <p:cNvSpPr txBox="1"/>
          <p:nvPr/>
        </p:nvSpPr>
        <p:spPr>
          <a:xfrm>
            <a:off x="1795590" y="2981764"/>
            <a:ext cx="5774133" cy="892552"/>
          </a:xfrm>
          <a:prstGeom prst="rect">
            <a:avLst/>
          </a:prstGeom>
          <a:solidFill>
            <a:schemeClr val="dk1"/>
          </a:solidFill>
          <a:ln>
            <a:solidFill>
              <a:schemeClr val="bg1"/>
            </a:solidFill>
          </a:ln>
        </p:spPr>
        <p:txBody>
          <a:bodyPr wrap="square" tIns="91440" bIns="91440">
            <a:spAutoFit/>
          </a:bodyPr>
          <a:lstStyle/>
          <a:p>
            <a:pPr marL="50800" indent="0">
              <a:spcAft>
                <a:spcPts val="600"/>
              </a:spcAft>
              <a:buNone/>
            </a:pPr>
            <a:r>
              <a:rPr lang="en-US" sz="1200" dirty="0">
                <a:solidFill>
                  <a:srgbClr val="FFFFFF"/>
                </a:solidFill>
                <a:latin typeface="Space Mono"/>
              </a:rPr>
              <a:t>BGP Troubleshooting Skill</a:t>
            </a:r>
          </a:p>
          <a:p>
            <a:pPr marL="50800" indent="0">
              <a:spcAft>
                <a:spcPts val="600"/>
              </a:spcAft>
              <a:buNone/>
            </a:pPr>
            <a:r>
              <a:rPr lang="en-US" sz="1200" dirty="0">
                <a:solidFill>
                  <a:srgbClr val="FFFFFF"/>
                </a:solidFill>
                <a:latin typeface="Space Mono"/>
              </a:rPr>
              <a:t>Change Management Skill</a:t>
            </a:r>
          </a:p>
          <a:p>
            <a:pPr marL="50800" indent="0">
              <a:spcAft>
                <a:spcPts val="600"/>
              </a:spcAft>
              <a:buNone/>
            </a:pPr>
            <a:r>
              <a:rPr lang="en-US" sz="1200" dirty="0">
                <a:solidFill>
                  <a:srgbClr val="FFFFFF"/>
                </a:solidFill>
                <a:latin typeface="Space Mono"/>
              </a:rPr>
              <a:t>Email Skill</a:t>
            </a:r>
          </a:p>
        </p:txBody>
      </p:sp>
      <p:pic>
        <p:nvPicPr>
          <p:cNvPr id="17" name="Graphic 16">
            <a:extLst>
              <a:ext uri="{FF2B5EF4-FFF2-40B4-BE49-F238E27FC236}">
                <a16:creationId xmlns:a16="http://schemas.microsoft.com/office/drawing/2014/main" id="{F8037E46-3EDC-BD8B-98EB-C0DFC13A2EF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15107" y="887561"/>
            <a:ext cx="333158" cy="333158"/>
          </a:xfrm>
          <a:prstGeom prst="rect">
            <a:avLst/>
          </a:prstGeom>
        </p:spPr>
      </p:pic>
      <p:sp>
        <p:nvSpPr>
          <p:cNvPr id="18" name="TextBox 17">
            <a:extLst>
              <a:ext uri="{FF2B5EF4-FFF2-40B4-BE49-F238E27FC236}">
                <a16:creationId xmlns:a16="http://schemas.microsoft.com/office/drawing/2014/main" id="{0D5BCD7E-0447-3C8E-89C7-581A7545182B}"/>
              </a:ext>
            </a:extLst>
          </p:cNvPr>
          <p:cNvSpPr txBox="1"/>
          <p:nvPr/>
        </p:nvSpPr>
        <p:spPr>
          <a:xfrm>
            <a:off x="869996" y="970144"/>
            <a:ext cx="3812660" cy="215444"/>
          </a:xfrm>
          <a:prstGeom prst="rect">
            <a:avLst/>
          </a:prstGeom>
          <a:noFill/>
        </p:spPr>
        <p:txBody>
          <a:bodyPr wrap="square" lIns="0" tIns="0" rIns="0" bIns="0" rtlCol="0">
            <a:spAutoFit/>
          </a:bodyPr>
          <a:lstStyle/>
          <a:p>
            <a:r>
              <a:rPr lang="en-US">
                <a:solidFill>
                  <a:schemeClr val="bg1"/>
                </a:solidFill>
              </a:rPr>
              <a:t>BGP L1 Agent</a:t>
            </a:r>
          </a:p>
        </p:txBody>
      </p:sp>
    </p:spTree>
    <p:extLst>
      <p:ext uri="{BB962C8B-B14F-4D97-AF65-F5344CB8AC3E}">
        <p14:creationId xmlns:p14="http://schemas.microsoft.com/office/powerpoint/2010/main" val="27888011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b="1">
                <a:solidFill>
                  <a:srgbClr val="FFFF00"/>
                </a:solidFill>
                <a:latin typeface="Space Mono"/>
              </a:rPr>
              <a:t>Resolution / Conclusion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8525" y="466192"/>
            <a:ext cx="7586950" cy="4090800"/>
          </a:xfrm>
        </p:spPr>
        <p:txBody>
          <a:bodyPr/>
          <a:lstStyle/>
          <a:p>
            <a:pPr algn="ctr">
              <a:lnSpc>
                <a:spcPts val="2800"/>
              </a:lnSpc>
            </a:pPr>
            <a:r>
              <a:rPr sz="2000" b="1" dirty="0">
                <a:solidFill>
                  <a:srgbClr val="FFFF00"/>
                </a:solidFill>
                <a:latin typeface="Space Mono"/>
              </a:rPr>
              <a:t>AI technology is proven enough for us to reimagine how we operate infrastructure with this technology as a central component.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3D4D4C25-EE47-5ECC-1778-78C1EF3AA9C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14375" y="0"/>
            <a:ext cx="7715250" cy="5143500"/>
          </a:xfrm>
          <a:prstGeom prst="rect">
            <a:avLst/>
          </a:prstGeom>
        </p:spPr>
      </p:pic>
    </p:spTree>
    <p:extLst>
      <p:ext uri="{BB962C8B-B14F-4D97-AF65-F5344CB8AC3E}">
        <p14:creationId xmlns:p14="http://schemas.microsoft.com/office/powerpoint/2010/main" val="15124950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64303-8EF0-3497-4734-0DED66D826E7}"/>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07FA0FA2-2087-20E6-E65D-D5988C7D4E2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781093" y="1021755"/>
            <a:ext cx="4969567" cy="3313045"/>
          </a:xfrm>
          <a:prstGeom prst="rect">
            <a:avLst/>
          </a:prstGeom>
        </p:spPr>
      </p:pic>
      <p:pic>
        <p:nvPicPr>
          <p:cNvPr id="1026" name="Picture 2" descr="OpenClaw | TrueNAS Apps Market">
            <a:extLst>
              <a:ext uri="{FF2B5EF4-FFF2-40B4-BE49-F238E27FC236}">
                <a16:creationId xmlns:a16="http://schemas.microsoft.com/office/drawing/2014/main" id="{5E3ABEE5-526A-D8DA-ACDF-37A7D75F2E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8684" y="1732635"/>
            <a:ext cx="1010662" cy="1010662"/>
          </a:xfrm>
          <a:prstGeom prst="rect">
            <a:avLst/>
          </a:prstGeom>
          <a:noFill/>
          <a:extLst>
            <a:ext uri="{909E8E84-426E-40DD-AFC4-6F175D3DCCD1}">
              <a14:hiddenFill xmlns:a14="http://schemas.microsoft.com/office/drawing/2010/main">
                <a:solidFill>
                  <a:srgbClr val="FFFFFF"/>
                </a:solidFill>
              </a14:hiddenFill>
            </a:ext>
          </a:extLst>
        </p:spPr>
      </p:pic>
      <p:pic>
        <p:nvPicPr>
          <p:cNvPr id="2" name="Graphic 1">
            <a:extLst>
              <a:ext uri="{FF2B5EF4-FFF2-40B4-BE49-F238E27FC236}">
                <a16:creationId xmlns:a16="http://schemas.microsoft.com/office/drawing/2014/main" id="{2BC23E81-C107-F1ED-318B-C93F4BEC072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805494" y="1667617"/>
            <a:ext cx="1140698" cy="1140698"/>
          </a:xfrm>
          <a:prstGeom prst="rect">
            <a:avLst/>
          </a:prstGeom>
        </p:spPr>
      </p:pic>
      <p:sp>
        <p:nvSpPr>
          <p:cNvPr id="4" name="TextBox 3">
            <a:extLst>
              <a:ext uri="{FF2B5EF4-FFF2-40B4-BE49-F238E27FC236}">
                <a16:creationId xmlns:a16="http://schemas.microsoft.com/office/drawing/2014/main" id="{032EC1D0-0EF5-3B23-BD00-87AEFA6ADD3B}"/>
              </a:ext>
            </a:extLst>
          </p:cNvPr>
          <p:cNvSpPr txBox="1"/>
          <p:nvPr/>
        </p:nvSpPr>
        <p:spPr>
          <a:xfrm>
            <a:off x="2805494" y="4452730"/>
            <a:ext cx="3458817" cy="369332"/>
          </a:xfrm>
          <a:prstGeom prst="rect">
            <a:avLst/>
          </a:prstGeom>
          <a:noFill/>
        </p:spPr>
        <p:txBody>
          <a:bodyPr wrap="square" rtlCol="0">
            <a:spAutoFit/>
          </a:bodyPr>
          <a:lstStyle/>
          <a:p>
            <a:r>
              <a:rPr lang="en-US" sz="1800" b="1" dirty="0">
                <a:solidFill>
                  <a:schemeClr val="bg1"/>
                </a:solidFill>
              </a:rPr>
              <a:t>Network Agentic Forum?</a:t>
            </a:r>
          </a:p>
        </p:txBody>
      </p:sp>
      <p:sp>
        <p:nvSpPr>
          <p:cNvPr id="8" name="Title 1">
            <a:extLst>
              <a:ext uri="{FF2B5EF4-FFF2-40B4-BE49-F238E27FC236}">
                <a16:creationId xmlns:a16="http://schemas.microsoft.com/office/drawing/2014/main" id="{7745FA65-4415-50DA-F2D6-BC9B06D27287}"/>
              </a:ext>
            </a:extLst>
          </p:cNvPr>
          <p:cNvSpPr txBox="1">
            <a:spLocks/>
          </p:cNvSpPr>
          <p:nvPr/>
        </p:nvSpPr>
        <p:spPr>
          <a:xfrm>
            <a:off x="311700" y="397317"/>
            <a:ext cx="8520600" cy="572700"/>
          </a:xfrm>
          <a:prstGeom prst="rect">
            <a:avLst/>
          </a:prstGeom>
        </p:spPr>
        <p:txBody>
          <a:bodyPr>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800" b="1" dirty="0">
                <a:solidFill>
                  <a:srgbClr val="FFFF00"/>
                </a:solidFill>
                <a:latin typeface="Space Mono"/>
              </a:rPr>
              <a:t>Can we consider Agents as users?</a:t>
            </a:r>
          </a:p>
        </p:txBody>
      </p:sp>
    </p:spTree>
    <p:extLst>
      <p:ext uri="{BB962C8B-B14F-4D97-AF65-F5344CB8AC3E}">
        <p14:creationId xmlns:p14="http://schemas.microsoft.com/office/powerpoint/2010/main" val="32044503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2600" b="1">
                <a:solidFill>
                  <a:srgbClr val="FFFF00"/>
                </a:solidFill>
                <a:latin typeface="Space Mono"/>
              </a:rPr>
              <a:t>Deterministic vs Reasoning</a:t>
            </a:r>
          </a:p>
        </p:txBody>
      </p:sp>
      <p:sp>
        <p:nvSpPr>
          <p:cNvPr id="3" name="Text Placeholder 2"/>
          <p:cNvSpPr>
            <a:spLocks noGrp="1"/>
          </p:cNvSpPr>
          <p:nvPr>
            <p:ph type="body" idx="1"/>
          </p:nvPr>
        </p:nvSpPr>
        <p:spPr/>
        <p:txBody>
          <a:bodyPr/>
          <a:lstStyle/>
          <a:p>
            <a:pPr marL="50800" indent="0">
              <a:spcAft>
                <a:spcPts val="600"/>
              </a:spcAft>
              <a:buNone/>
            </a:pPr>
            <a:r>
              <a:rPr sz="1600" b="1" dirty="0">
                <a:solidFill>
                  <a:schemeClr val="accent4"/>
                </a:solidFill>
                <a:latin typeface="Space Mono"/>
              </a:rPr>
              <a:t>DETERMINISTIC</a:t>
            </a:r>
          </a:p>
          <a:p>
            <a:pPr>
              <a:spcAft>
                <a:spcPts val="600"/>
              </a:spcAft>
            </a:pPr>
            <a:endParaRPr sz="1300" dirty="0">
              <a:solidFill>
                <a:srgbClr val="FFFFFF"/>
              </a:solidFill>
              <a:latin typeface="Space Mono"/>
            </a:endParaRPr>
          </a:p>
          <a:p>
            <a:pPr>
              <a:spcAft>
                <a:spcPts val="600"/>
              </a:spcAft>
            </a:pPr>
            <a:r>
              <a:rPr sz="1300" dirty="0">
                <a:solidFill>
                  <a:srgbClr val="FFFFFF"/>
                </a:solidFill>
                <a:latin typeface="Space Mono"/>
              </a:rPr>
              <a:t>Fast and same every time</a:t>
            </a:r>
          </a:p>
          <a:p>
            <a:pPr>
              <a:spcAft>
                <a:spcPts val="600"/>
              </a:spcAft>
            </a:pPr>
            <a:r>
              <a:rPr sz="1300" dirty="0">
                <a:solidFill>
                  <a:srgbClr val="FFFFFF"/>
                </a:solidFill>
                <a:latin typeface="Space Mono"/>
              </a:rPr>
              <a:t>Measured in CPU speed</a:t>
            </a:r>
          </a:p>
          <a:p>
            <a:pPr>
              <a:spcAft>
                <a:spcPts val="600"/>
              </a:spcAft>
            </a:pPr>
            <a:r>
              <a:rPr sz="1300" dirty="0">
                <a:solidFill>
                  <a:srgbClr val="FFFFFF"/>
                </a:solidFill>
                <a:latin typeface="Space Mono"/>
              </a:rPr>
              <a:t>Can be distributed</a:t>
            </a:r>
          </a:p>
          <a:p>
            <a:pPr>
              <a:spcAft>
                <a:spcPts val="600"/>
              </a:spcAft>
            </a:pPr>
            <a:r>
              <a:rPr lang="en-US" sz="1300" dirty="0">
                <a:solidFill>
                  <a:srgbClr val="FFFFFF"/>
                </a:solidFill>
                <a:latin typeface="Space Mono"/>
              </a:rPr>
              <a:t>Close to</a:t>
            </a:r>
            <a:r>
              <a:rPr sz="1300" dirty="0">
                <a:solidFill>
                  <a:srgbClr val="FFFFFF"/>
                </a:solidFill>
                <a:latin typeface="Space Mono"/>
              </a:rPr>
              <a:t> the network</a:t>
            </a:r>
          </a:p>
        </p:txBody>
      </p:sp>
      <p:sp>
        <p:nvSpPr>
          <p:cNvPr id="4" name="Text Placeholder 3"/>
          <p:cNvSpPr>
            <a:spLocks noGrp="1"/>
          </p:cNvSpPr>
          <p:nvPr>
            <p:ph type="body" idx="2"/>
          </p:nvPr>
        </p:nvSpPr>
        <p:spPr/>
        <p:txBody>
          <a:bodyPr/>
          <a:lstStyle/>
          <a:p>
            <a:pPr marL="50800" indent="0">
              <a:spcAft>
                <a:spcPts val="600"/>
              </a:spcAft>
              <a:buNone/>
            </a:pPr>
            <a:r>
              <a:rPr sz="1600" b="1" dirty="0">
                <a:solidFill>
                  <a:schemeClr val="accent4"/>
                </a:solidFill>
                <a:latin typeface="Space Mono"/>
              </a:rPr>
              <a:t>REASONING</a:t>
            </a:r>
          </a:p>
          <a:p>
            <a:pPr>
              <a:spcAft>
                <a:spcPts val="600"/>
              </a:spcAft>
            </a:pPr>
            <a:endParaRPr sz="1300" dirty="0">
              <a:solidFill>
                <a:srgbClr val="FFFFFF"/>
              </a:solidFill>
              <a:latin typeface="Space Mono"/>
            </a:endParaRPr>
          </a:p>
          <a:p>
            <a:pPr>
              <a:spcAft>
                <a:spcPts val="600"/>
              </a:spcAft>
            </a:pPr>
            <a:r>
              <a:rPr sz="1300" dirty="0">
                <a:solidFill>
                  <a:srgbClr val="FFFFFF"/>
                </a:solidFill>
                <a:latin typeface="Space Mono"/>
              </a:rPr>
              <a:t>Handles exceptions &amp; variances</a:t>
            </a:r>
          </a:p>
          <a:p>
            <a:pPr>
              <a:spcAft>
                <a:spcPts val="600"/>
              </a:spcAft>
            </a:pPr>
            <a:r>
              <a:rPr sz="1300" dirty="0">
                <a:solidFill>
                  <a:srgbClr val="FFFFFF"/>
                </a:solidFill>
                <a:latin typeface="Space Mono"/>
              </a:rPr>
              <a:t>Like a human does today</a:t>
            </a:r>
          </a:p>
          <a:p>
            <a:pPr>
              <a:spcAft>
                <a:spcPts val="600"/>
              </a:spcAft>
            </a:pPr>
            <a:r>
              <a:rPr sz="1300" dirty="0">
                <a:solidFill>
                  <a:srgbClr val="FFFFFF"/>
                </a:solidFill>
                <a:latin typeface="Space Mono"/>
              </a:rPr>
              <a:t>Relatively slow</a:t>
            </a:r>
          </a:p>
          <a:p>
            <a:pPr>
              <a:spcAft>
                <a:spcPts val="600"/>
              </a:spcAft>
            </a:pPr>
            <a:r>
              <a:rPr sz="1300" dirty="0">
                <a:solidFill>
                  <a:srgbClr val="FFFFFF"/>
                </a:solidFill>
                <a:latin typeface="Space Mono"/>
              </a:rPr>
              <a:t>Highly centralized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2800" b="1">
                <a:solidFill>
                  <a:srgbClr val="FFFF00"/>
                </a:solidFill>
                <a:latin typeface="Space Mono"/>
              </a:rPr>
              <a:t>Back to First Principles</a:t>
            </a:r>
          </a:p>
        </p:txBody>
      </p:sp>
      <p:sp>
        <p:nvSpPr>
          <p:cNvPr id="3" name="Text Placeholder 2"/>
          <p:cNvSpPr>
            <a:spLocks noGrp="1"/>
          </p:cNvSpPr>
          <p:nvPr>
            <p:ph type="body" idx="1"/>
          </p:nvPr>
        </p:nvSpPr>
        <p:spPr/>
        <p:txBody>
          <a:bodyPr/>
          <a:lstStyle/>
          <a:p>
            <a:pPr>
              <a:spcAft>
                <a:spcPts val="800"/>
              </a:spcAft>
            </a:pPr>
            <a:r>
              <a:rPr sz="1300">
                <a:solidFill>
                  <a:srgbClr val="FFFFFF"/>
                </a:solidFill>
                <a:latin typeface="Space Mono"/>
              </a:rPr>
              <a:t>We’ve spent 15 years converting Design Documents &amp; MOPs into scripts and pipelines.</a:t>
            </a:r>
          </a:p>
          <a:p>
            <a:pPr>
              <a:spcAft>
                <a:spcPts val="800"/>
              </a:spcAft>
            </a:pPr>
            <a:endParaRPr sz="1300">
              <a:solidFill>
                <a:srgbClr val="FFFFFF"/>
              </a:solidFill>
              <a:latin typeface="Space Mono"/>
            </a:endParaRPr>
          </a:p>
          <a:p>
            <a:pPr>
              <a:spcAft>
                <a:spcPts val="800"/>
              </a:spcAft>
            </a:pPr>
            <a:r>
              <a:rPr sz="1300">
                <a:solidFill>
                  <a:srgbClr val="FFFFFF"/>
                </a:solidFill>
                <a:latin typeface="Space Mono"/>
              </a:rPr>
              <a:t>We need to go back to first principles and focus on the design and operating criteria for our infrastructure.</a:t>
            </a:r>
          </a:p>
          <a:p>
            <a:pPr>
              <a:spcAft>
                <a:spcPts val="800"/>
              </a:spcAft>
            </a:pPr>
            <a:endParaRPr sz="1300">
              <a:solidFill>
                <a:srgbClr val="FFFFFF"/>
              </a:solidFill>
              <a:latin typeface="Space Mono"/>
            </a:endParaRPr>
          </a:p>
          <a:p>
            <a:pPr>
              <a:spcAft>
                <a:spcPts val="800"/>
              </a:spcAft>
            </a:pPr>
            <a:r>
              <a:rPr sz="1300">
                <a:solidFill>
                  <a:srgbClr val="FFFFFF"/>
                </a:solidFill>
                <a:latin typeface="Space Mono"/>
              </a:rPr>
              <a:t>The quality of this documentation must be excellent and version controlled – agents will use this without interpretation.</a:t>
            </a:r>
          </a:p>
          <a:p>
            <a:pPr>
              <a:spcAft>
                <a:spcPts val="800"/>
              </a:spcAft>
            </a:pPr>
            <a:endParaRPr sz="1300">
              <a:solidFill>
                <a:srgbClr val="FFFFFF"/>
              </a:solidFill>
              <a:latin typeface="Space Mono"/>
            </a:endParaRPr>
          </a:p>
          <a:p>
            <a:pPr>
              <a:spcAft>
                <a:spcPts val="800"/>
              </a:spcAft>
            </a:pPr>
            <a:r>
              <a:rPr sz="1300">
                <a:solidFill>
                  <a:srgbClr val="FFFFFF"/>
                </a:solidFill>
                <a:latin typeface="Space Mono"/>
              </a:rPr>
              <a:t>This is a great opportunity to focus on Engineering and Operating principles over development syntax.</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2800" b="1">
                <a:solidFill>
                  <a:srgbClr val="FFFF00"/>
                </a:solidFill>
                <a:latin typeface="Space Mono"/>
              </a:rPr>
              <a:t>Documentation for Agents</a:t>
            </a:r>
          </a:p>
        </p:txBody>
      </p:sp>
      <p:sp>
        <p:nvSpPr>
          <p:cNvPr id="3" name="Text Placeholder 2"/>
          <p:cNvSpPr>
            <a:spLocks noGrp="1"/>
          </p:cNvSpPr>
          <p:nvPr>
            <p:ph type="body" idx="1"/>
          </p:nvPr>
        </p:nvSpPr>
        <p:spPr/>
        <p:txBody>
          <a:bodyPr>
            <a:normAutofit fontScale="92500" lnSpcReduction="10000"/>
          </a:bodyPr>
          <a:lstStyle/>
          <a:p>
            <a:pPr marL="50800" indent="0">
              <a:spcAft>
                <a:spcPts val="800"/>
              </a:spcAft>
              <a:buNone/>
            </a:pPr>
            <a:r>
              <a:rPr sz="1300" dirty="0">
                <a:solidFill>
                  <a:srgbClr val="FFFFFF"/>
                </a:solidFill>
                <a:latin typeface="Space Mono"/>
              </a:rPr>
              <a:t>Today’s design documents are written for humans with assumptions about their training. Agents require very specific operating paradigms.</a:t>
            </a:r>
          </a:p>
          <a:p>
            <a:pPr>
              <a:spcAft>
                <a:spcPts val="800"/>
              </a:spcAft>
            </a:pPr>
            <a:endParaRPr sz="1300" dirty="0">
              <a:solidFill>
                <a:srgbClr val="FFFFFF"/>
              </a:solidFill>
              <a:latin typeface="Space Mono"/>
            </a:endParaRPr>
          </a:p>
          <a:p>
            <a:pPr marL="50800" indent="0">
              <a:spcAft>
                <a:spcPts val="800"/>
              </a:spcAft>
              <a:buNone/>
            </a:pPr>
            <a:r>
              <a:rPr sz="1300" dirty="0">
                <a:solidFill>
                  <a:srgbClr val="FFFFFF"/>
                </a:solidFill>
                <a:latin typeface="Space Mono"/>
              </a:rPr>
              <a:t>Imagine providing an agent:</a:t>
            </a:r>
          </a:p>
          <a:p>
            <a:pPr>
              <a:spcAft>
                <a:spcPts val="800"/>
              </a:spcAft>
            </a:pPr>
            <a:r>
              <a:rPr sz="1300" dirty="0">
                <a:solidFill>
                  <a:srgbClr val="FFFFFF"/>
                </a:solidFill>
                <a:latin typeface="Space Mono"/>
              </a:rPr>
              <a:t>Network diagrams &amp; design documents</a:t>
            </a:r>
          </a:p>
          <a:p>
            <a:pPr>
              <a:spcAft>
                <a:spcPts val="800"/>
              </a:spcAft>
            </a:pPr>
            <a:r>
              <a:rPr sz="1300" dirty="0">
                <a:solidFill>
                  <a:srgbClr val="FFFFFF"/>
                </a:solidFill>
                <a:latin typeface="Space Mono"/>
              </a:rPr>
              <a:t>Memory tied to source of truth data</a:t>
            </a:r>
          </a:p>
          <a:p>
            <a:pPr>
              <a:spcAft>
                <a:spcPts val="800"/>
              </a:spcAft>
            </a:pPr>
            <a:r>
              <a:rPr sz="1300" dirty="0">
                <a:solidFill>
                  <a:srgbClr val="FFFFFF"/>
                </a:solidFill>
                <a:latin typeface="Space Mono"/>
              </a:rPr>
              <a:t>Network, AI, and Security policies</a:t>
            </a:r>
          </a:p>
          <a:p>
            <a:pPr>
              <a:spcAft>
                <a:spcPts val="800"/>
              </a:spcAft>
            </a:pPr>
            <a:r>
              <a:rPr sz="1300" dirty="0">
                <a:solidFill>
                  <a:srgbClr val="FFFFFF"/>
                </a:solidFill>
                <a:latin typeface="Space Mono"/>
              </a:rPr>
              <a:t>Outage and degradation procedures</a:t>
            </a:r>
          </a:p>
          <a:p>
            <a:pPr>
              <a:spcAft>
                <a:spcPts val="800"/>
              </a:spcAft>
            </a:pPr>
            <a:r>
              <a:rPr sz="1300" dirty="0">
                <a:solidFill>
                  <a:srgbClr val="FFFFFF"/>
                </a:solidFill>
                <a:latin typeface="Space Mono"/>
              </a:rPr>
              <a:t>Knowledge of applications on the network</a:t>
            </a:r>
          </a:p>
          <a:p>
            <a:pPr>
              <a:spcAft>
                <a:spcPts val="800"/>
              </a:spcAft>
            </a:pPr>
            <a:endParaRPr sz="1300" dirty="0">
              <a:solidFill>
                <a:srgbClr val="FFFFFF"/>
              </a:solidFill>
              <a:latin typeface="Space Mono"/>
            </a:endParaRPr>
          </a:p>
          <a:p>
            <a:pPr marL="50800" indent="0">
              <a:spcAft>
                <a:spcPts val="800"/>
              </a:spcAft>
              <a:buNone/>
            </a:pPr>
            <a:r>
              <a:rPr sz="1300" dirty="0">
                <a:solidFill>
                  <a:srgbClr val="FFFFFF"/>
                </a:solidFill>
                <a:latin typeface="Space Mono"/>
              </a:rPr>
              <a:t>I posit that the agent will be able to make great decisions.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0556" y="526350"/>
            <a:ext cx="7562887" cy="4090800"/>
          </a:xfrm>
        </p:spPr>
        <p:txBody>
          <a:bodyPr/>
          <a:lstStyle/>
          <a:p>
            <a:pPr algn="ctr">
              <a:lnSpc>
                <a:spcPts val="2800"/>
              </a:lnSpc>
            </a:pPr>
            <a:r>
              <a:rPr sz="2200" b="1" dirty="0">
                <a:solidFill>
                  <a:srgbClr val="FFFF00"/>
                </a:solidFill>
                <a:latin typeface="Space Mono"/>
              </a:rPr>
              <a:t>Network Engineering can focus on Systems Thinking and less on the CLI &amp; API syntax.</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b="1">
                <a:solidFill>
                  <a:srgbClr val="FFFF00"/>
                </a:solidFill>
                <a:latin typeface="Space Mono"/>
              </a:rPr>
              <a:t>Practical Next Steps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400" b="1" dirty="0">
                <a:solidFill>
                  <a:srgbClr val="FFFF00"/>
                </a:solidFill>
                <a:latin typeface="Space Mono"/>
              </a:rPr>
              <a:t>Start with Your ChatGPT Experience</a:t>
            </a:r>
          </a:p>
        </p:txBody>
      </p:sp>
      <p:sp>
        <p:nvSpPr>
          <p:cNvPr id="3" name="Text Placeholder 2"/>
          <p:cNvSpPr>
            <a:spLocks noGrp="1"/>
          </p:cNvSpPr>
          <p:nvPr>
            <p:ph type="body" idx="1"/>
          </p:nvPr>
        </p:nvSpPr>
        <p:spPr/>
        <p:txBody>
          <a:bodyPr/>
          <a:lstStyle/>
          <a:p>
            <a:pPr>
              <a:spcAft>
                <a:spcPts val="800"/>
              </a:spcAft>
            </a:pPr>
            <a:r>
              <a:rPr sz="1400" dirty="0">
                <a:solidFill>
                  <a:srgbClr val="FFFFFF"/>
                </a:solidFill>
                <a:latin typeface="Space Mono"/>
              </a:rPr>
              <a:t>Everyone has had their ‘ChatGPT experience’ – a chatbot interaction where you request the agent to do something for you.</a:t>
            </a:r>
            <a:endParaRPr lang="en-US" sz="1400" dirty="0">
              <a:solidFill>
                <a:srgbClr val="FFFFFF"/>
              </a:solidFill>
              <a:latin typeface="Space Mono"/>
            </a:endParaRPr>
          </a:p>
          <a:p>
            <a:pPr marL="50800" indent="0">
              <a:spcAft>
                <a:spcPts val="800"/>
              </a:spcAft>
              <a:buNone/>
            </a:pPr>
            <a:endParaRPr lang="en-US" sz="1400" dirty="0">
              <a:solidFill>
                <a:srgbClr val="FFFFFF"/>
              </a:solidFill>
              <a:latin typeface="Space Mono"/>
            </a:endParaRPr>
          </a:p>
          <a:p>
            <a:pPr>
              <a:spcAft>
                <a:spcPts val="800"/>
              </a:spcAft>
            </a:pPr>
            <a:r>
              <a:rPr sz="1400" dirty="0">
                <a:solidFill>
                  <a:srgbClr val="FFFFFF"/>
                </a:solidFill>
                <a:latin typeface="Space Mono"/>
              </a:rPr>
              <a:t>Document generation, config generation, or recommendations.</a:t>
            </a:r>
            <a:endParaRPr lang="en-US" sz="1400" dirty="0">
              <a:solidFill>
                <a:srgbClr val="FFFFFF"/>
              </a:solidFill>
              <a:latin typeface="Space Mono"/>
            </a:endParaRPr>
          </a:p>
          <a:p>
            <a:pPr>
              <a:spcAft>
                <a:spcPts val="800"/>
              </a:spcAft>
            </a:pPr>
            <a:endParaRPr lang="en-US" sz="1400" dirty="0">
              <a:solidFill>
                <a:srgbClr val="FFFFFF"/>
              </a:solidFill>
              <a:latin typeface="Space Mono"/>
            </a:endParaRPr>
          </a:p>
          <a:p>
            <a:pPr>
              <a:spcAft>
                <a:spcPts val="800"/>
              </a:spcAft>
            </a:pPr>
            <a:r>
              <a:rPr sz="1400" dirty="0">
                <a:solidFill>
                  <a:srgbClr val="FFFFFF"/>
                </a:solidFill>
                <a:latin typeface="Space Mono"/>
              </a:rPr>
              <a:t>This is the starting point – but it’s not the destination.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2600" b="1" dirty="0">
                <a:solidFill>
                  <a:srgbClr val="FFFF00"/>
                </a:solidFill>
                <a:latin typeface="Space Mono"/>
              </a:rPr>
              <a:t>Move to an Agentic Experience</a:t>
            </a:r>
          </a:p>
        </p:txBody>
      </p:sp>
      <p:sp>
        <p:nvSpPr>
          <p:cNvPr id="3" name="Text Placeholder 2"/>
          <p:cNvSpPr>
            <a:spLocks noGrp="1"/>
          </p:cNvSpPr>
          <p:nvPr>
            <p:ph type="body" idx="1"/>
          </p:nvPr>
        </p:nvSpPr>
        <p:spPr/>
        <p:txBody>
          <a:bodyPr/>
          <a:lstStyle/>
          <a:p>
            <a:pPr>
              <a:spcAft>
                <a:spcPts val="800"/>
              </a:spcAft>
            </a:pPr>
            <a:r>
              <a:rPr sz="1200" dirty="0">
                <a:solidFill>
                  <a:srgbClr val="FFFFFF"/>
                </a:solidFill>
                <a:latin typeface="Space Mono"/>
              </a:rPr>
              <a:t>Build </a:t>
            </a:r>
            <a:r>
              <a:rPr sz="1200" dirty="0" err="1">
                <a:solidFill>
                  <a:srgbClr val="FFFFFF"/>
                </a:solidFill>
                <a:latin typeface="Space Mono"/>
              </a:rPr>
              <a:t>ReAct</a:t>
            </a:r>
            <a:r>
              <a:rPr sz="1200" dirty="0">
                <a:solidFill>
                  <a:srgbClr val="FFFFFF"/>
                </a:solidFill>
                <a:latin typeface="Space Mono"/>
              </a:rPr>
              <a:t> agents that perform a combination of reasoning and acting based on your prompting.</a:t>
            </a:r>
          </a:p>
          <a:p>
            <a:pPr>
              <a:spcAft>
                <a:spcPts val="800"/>
              </a:spcAft>
            </a:pPr>
            <a:endParaRPr sz="1200" dirty="0">
              <a:solidFill>
                <a:srgbClr val="FFFFFF"/>
              </a:solidFill>
              <a:latin typeface="Space Mono"/>
            </a:endParaRPr>
          </a:p>
          <a:p>
            <a:pPr>
              <a:spcAft>
                <a:spcPts val="800"/>
              </a:spcAft>
            </a:pPr>
            <a:r>
              <a:rPr sz="1200" dirty="0">
                <a:solidFill>
                  <a:srgbClr val="FFFFFF"/>
                </a:solidFill>
                <a:latin typeface="Space Mono"/>
              </a:rPr>
              <a:t>Context from your knowledge base: policies, design documents.</a:t>
            </a:r>
          </a:p>
          <a:p>
            <a:pPr>
              <a:spcAft>
                <a:spcPts val="800"/>
              </a:spcAft>
            </a:pPr>
            <a:endParaRPr sz="1200" dirty="0">
              <a:solidFill>
                <a:srgbClr val="FFFFFF"/>
              </a:solidFill>
              <a:latin typeface="Space Mono"/>
            </a:endParaRPr>
          </a:p>
          <a:p>
            <a:pPr>
              <a:spcAft>
                <a:spcPts val="800"/>
              </a:spcAft>
            </a:pPr>
            <a:r>
              <a:rPr sz="1200" dirty="0">
                <a:solidFill>
                  <a:srgbClr val="FFFFFF"/>
                </a:solidFill>
                <a:latin typeface="Space Mono"/>
              </a:rPr>
              <a:t>Limit tooling: API calls, CLI commands, scripts.</a:t>
            </a:r>
          </a:p>
          <a:p>
            <a:pPr>
              <a:spcAft>
                <a:spcPts val="800"/>
              </a:spcAft>
            </a:pPr>
            <a:endParaRPr sz="1200" dirty="0">
              <a:solidFill>
                <a:srgbClr val="FFFFFF"/>
              </a:solidFill>
              <a:latin typeface="Space Mono"/>
            </a:endParaRPr>
          </a:p>
          <a:p>
            <a:pPr>
              <a:spcAft>
                <a:spcPts val="800"/>
              </a:spcAft>
            </a:pPr>
            <a:r>
              <a:rPr sz="1200" dirty="0">
                <a:solidFill>
                  <a:srgbClr val="FFFFFF"/>
                </a:solidFill>
                <a:latin typeface="Space Mono"/>
              </a:rPr>
              <a:t>Start with read-only agents. Adopt like you started with automation – lots of human in the loop approvals.</a:t>
            </a:r>
          </a:p>
          <a:p>
            <a:pPr>
              <a:spcAft>
                <a:spcPts val="800"/>
              </a:spcAft>
            </a:pPr>
            <a:endParaRPr sz="1200" dirty="0">
              <a:solidFill>
                <a:srgbClr val="FFFFFF"/>
              </a:solidFill>
              <a:latin typeface="Space Mono"/>
            </a:endParaRPr>
          </a:p>
          <a:p>
            <a:pPr>
              <a:spcAft>
                <a:spcPts val="800"/>
              </a:spcAft>
            </a:pPr>
            <a:r>
              <a:rPr sz="1200" dirty="0">
                <a:solidFill>
                  <a:srgbClr val="FFFFFF"/>
                </a:solidFill>
                <a:latin typeface="Space Mono"/>
              </a:rPr>
              <a:t>Integrate with your tools today (ticketing, notification) to stay in the loop.</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B8C6406-C387-82B6-2613-44F2FBD6FFE7}"/>
              </a:ext>
            </a:extLst>
          </p:cNvPr>
          <p:cNvSpPr>
            <a:spLocks noGrp="1"/>
          </p:cNvSpPr>
          <p:nvPr>
            <p:ph type="title"/>
          </p:nvPr>
        </p:nvSpPr>
        <p:spPr/>
        <p:txBody>
          <a:bodyPr>
            <a:noAutofit/>
          </a:bodyPr>
          <a:lstStyle/>
          <a:p>
            <a:r>
              <a:rPr lang="en-US" sz="2400" dirty="0"/>
              <a:t>Challenge our Vendors</a:t>
            </a:r>
          </a:p>
        </p:txBody>
      </p:sp>
      <p:sp>
        <p:nvSpPr>
          <p:cNvPr id="8" name="Text Placeholder 7">
            <a:extLst>
              <a:ext uri="{FF2B5EF4-FFF2-40B4-BE49-F238E27FC236}">
                <a16:creationId xmlns:a16="http://schemas.microsoft.com/office/drawing/2014/main" id="{13B8DB87-6C64-DCE6-2812-756FB5865BCC}"/>
              </a:ext>
            </a:extLst>
          </p:cNvPr>
          <p:cNvSpPr>
            <a:spLocks noGrp="1"/>
          </p:cNvSpPr>
          <p:nvPr>
            <p:ph type="body" idx="1"/>
          </p:nvPr>
        </p:nvSpPr>
        <p:spPr>
          <a:xfrm>
            <a:off x="311700" y="1132275"/>
            <a:ext cx="5696068" cy="3416400"/>
          </a:xfrm>
        </p:spPr>
        <p:txBody>
          <a:bodyPr>
            <a:normAutofit/>
          </a:bodyPr>
          <a:lstStyle/>
          <a:p>
            <a:r>
              <a:rPr lang="en-US" sz="1400" dirty="0"/>
              <a:t>We need the expert knowledge of the systems in a consumable format for agents.</a:t>
            </a:r>
          </a:p>
          <a:p>
            <a:endParaRPr lang="en-US" sz="1400" dirty="0"/>
          </a:p>
          <a:p>
            <a:r>
              <a:rPr lang="en-US" sz="1400" dirty="0"/>
              <a:t>Skills &amp; MCP Tools can be provided to leverage systems and devices more aggressively.</a:t>
            </a:r>
          </a:p>
        </p:txBody>
      </p:sp>
    </p:spTree>
    <p:extLst>
      <p:ext uri="{BB962C8B-B14F-4D97-AF65-F5344CB8AC3E}">
        <p14:creationId xmlns:p14="http://schemas.microsoft.com/office/powerpoint/2010/main" val="41548152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2800" b="1">
                <a:solidFill>
                  <a:srgbClr val="FFFF00"/>
                </a:solidFill>
                <a:latin typeface="Space Mono"/>
              </a:rPr>
              <a:t>Governance &amp; Strategy</a:t>
            </a:r>
          </a:p>
        </p:txBody>
      </p:sp>
      <p:sp>
        <p:nvSpPr>
          <p:cNvPr id="3" name="Text Placeholder 2"/>
          <p:cNvSpPr>
            <a:spLocks noGrp="1"/>
          </p:cNvSpPr>
          <p:nvPr>
            <p:ph type="body" idx="1"/>
          </p:nvPr>
        </p:nvSpPr>
        <p:spPr/>
        <p:txBody>
          <a:bodyPr/>
          <a:lstStyle/>
          <a:p>
            <a:pPr>
              <a:spcAft>
                <a:spcPts val="800"/>
              </a:spcAft>
            </a:pPr>
            <a:r>
              <a:rPr sz="1300" dirty="0">
                <a:solidFill>
                  <a:srgbClr val="FFFFFF"/>
                </a:solidFill>
                <a:latin typeface="Space Mono"/>
              </a:rPr>
              <a:t>AI governance is a real thing. Work with your internal teams to determine what LLMs and tooling is available to build with.</a:t>
            </a:r>
          </a:p>
          <a:p>
            <a:pPr>
              <a:spcAft>
                <a:spcPts val="800"/>
              </a:spcAft>
            </a:pPr>
            <a:endParaRPr sz="1300" dirty="0">
              <a:solidFill>
                <a:srgbClr val="FFFFFF"/>
              </a:solidFill>
              <a:latin typeface="Space Mono"/>
            </a:endParaRPr>
          </a:p>
          <a:p>
            <a:pPr>
              <a:spcAft>
                <a:spcPts val="800"/>
              </a:spcAft>
            </a:pPr>
            <a:r>
              <a:rPr sz="1300" dirty="0">
                <a:solidFill>
                  <a:srgbClr val="FFFFFF"/>
                </a:solidFill>
                <a:latin typeface="Space Mono"/>
              </a:rPr>
              <a:t>We should consider rethinking our strategy to put agents at the forefront.</a:t>
            </a:r>
          </a:p>
          <a:p>
            <a:pPr>
              <a:spcAft>
                <a:spcPts val="800"/>
              </a:spcAft>
            </a:pPr>
            <a:endParaRPr sz="1300" dirty="0">
              <a:solidFill>
                <a:srgbClr val="FFFFFF"/>
              </a:solidFill>
              <a:latin typeface="Space Mono"/>
            </a:endParaRPr>
          </a:p>
          <a:p>
            <a:pPr>
              <a:spcAft>
                <a:spcPts val="800"/>
              </a:spcAft>
            </a:pPr>
            <a:r>
              <a:rPr sz="1300" dirty="0">
                <a:solidFill>
                  <a:srgbClr val="FFFFFF"/>
                </a:solidFill>
                <a:latin typeface="Space Mono"/>
              </a:rPr>
              <a:t>Agents change the possibilities of what can be accomplished. We need to surround them with the skills and context to be successful – just like we have for Network Operations.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376209"/>
            <a:ext cx="8520600" cy="1963500"/>
          </a:xfrm>
        </p:spPr>
        <p:txBody>
          <a:bodyPr/>
          <a:lstStyle/>
          <a:p>
            <a:pPr algn="l"/>
            <a:r>
              <a:rPr sz="2800" b="1" dirty="0">
                <a:solidFill>
                  <a:srgbClr val="FFFF00"/>
                </a:solidFill>
                <a:latin typeface="Space Mono"/>
              </a:rPr>
              <a:t>Rethink automation
with agents at the core.</a:t>
            </a:r>
          </a:p>
        </p:txBody>
      </p:sp>
      <p:sp>
        <p:nvSpPr>
          <p:cNvPr id="3" name="Text Placeholder 2"/>
          <p:cNvSpPr>
            <a:spLocks noGrp="1"/>
          </p:cNvSpPr>
          <p:nvPr>
            <p:ph type="body" idx="1"/>
          </p:nvPr>
        </p:nvSpPr>
        <p:spPr>
          <a:xfrm>
            <a:off x="311700" y="2422309"/>
            <a:ext cx="8520600" cy="1300800"/>
          </a:xfrm>
        </p:spPr>
        <p:txBody>
          <a:bodyPr>
            <a:normAutofit lnSpcReduction="10000"/>
          </a:bodyPr>
          <a:lstStyle/>
          <a:p>
            <a:pPr algn="l">
              <a:spcAft>
                <a:spcPts val="800"/>
              </a:spcAft>
            </a:pPr>
            <a:r>
              <a:rPr sz="1600" dirty="0">
                <a:solidFill>
                  <a:srgbClr val="FFFFFF"/>
                </a:solidFill>
                <a:latin typeface="Space Mono"/>
              </a:rPr>
              <a:t>Surround them with the skills and context to be successful.</a:t>
            </a:r>
          </a:p>
          <a:p>
            <a:pPr algn="l">
              <a:spcAft>
                <a:spcPts val="800"/>
              </a:spcAft>
            </a:pPr>
            <a:endParaRPr sz="1600" dirty="0">
              <a:solidFill>
                <a:srgbClr val="FFFFFF"/>
              </a:solidFill>
              <a:latin typeface="Space Mono"/>
            </a:endParaRPr>
          </a:p>
          <a:p>
            <a:pPr algn="l">
              <a:spcAft>
                <a:spcPts val="800"/>
              </a:spcAft>
            </a:pPr>
            <a:r>
              <a:rPr sz="1600" dirty="0">
                <a:solidFill>
                  <a:srgbClr val="FFFFFF"/>
                </a:solidFill>
                <a:latin typeface="Space Mono"/>
              </a:rPr>
              <a:t>The intelligence layer we’ve been missing is here.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600" b="1">
                <a:solidFill>
                  <a:srgbClr val="FFFF00"/>
                </a:solidFill>
                <a:latin typeface="Space Mono"/>
              </a:rPr>
              <a:t>Questions?</a:t>
            </a:r>
          </a:p>
        </p:txBody>
      </p:sp>
    </p:spTree>
  </p:cSld>
  <p:clrMapOvr>
    <a:masterClrMapping/>
  </p:clrMapOvr>
</p:sld>
</file>

<file path=ppt/theme/theme1.xml><?xml version="1.0" encoding="utf-8"?>
<a:theme xmlns:a="http://schemas.openxmlformats.org/drawingml/2006/main" name="NAF AC0">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4325</TotalTime>
  <Words>2106</Words>
  <Application>Microsoft Macintosh PowerPoint</Application>
  <PresentationFormat>On-screen Show (16:9)</PresentationFormat>
  <Paragraphs>370</Paragraphs>
  <Slides>48</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Space Mono</vt:lpstr>
      <vt:lpstr>DM Sans 14pt</vt:lpstr>
      <vt:lpstr>Arial</vt:lpstr>
      <vt:lpstr>Open Sans</vt:lpstr>
      <vt:lpstr>NAF AC0</vt:lpstr>
      <vt:lpstr>The Intelligence Layer</vt:lpstr>
      <vt:lpstr>THESIS</vt:lpstr>
      <vt:lpstr>Let’s start with Automation Success</vt:lpstr>
      <vt:lpstr>Standards</vt:lpstr>
      <vt:lpstr>PowerPoint Presentation</vt:lpstr>
      <vt:lpstr>PowerPoint Presentation</vt:lpstr>
      <vt:lpstr>PowerPoint Presentation</vt:lpstr>
      <vt:lpstr>Why These Approaches Have Stalled</vt:lpstr>
      <vt:lpstr>The best thing about determinism is its deterministic.</vt:lpstr>
      <vt:lpstr>The worst thing about determinism is its deterministic</vt:lpstr>
      <vt:lpstr>The Cost of Complexity</vt:lpstr>
      <vt:lpstr>Find the right balance</vt:lpstr>
      <vt:lpstr>Rethinking Automation
with Agents</vt:lpstr>
      <vt:lpstr>What People Think AI Is for Networking</vt:lpstr>
      <vt:lpstr>Where Is AI (LLMs) Good / Not Good in 2026?</vt:lpstr>
      <vt:lpstr>What is an agent?</vt:lpstr>
      <vt:lpstr>React Agent Introduction</vt:lpstr>
      <vt:lpstr>New Hire Analogy</vt:lpstr>
      <vt:lpstr>Context Is Everything</vt:lpstr>
      <vt:lpstr>The Agent Platform</vt:lpstr>
      <vt:lpstr>Future Vision:
Build, Execute, Operate</vt:lpstr>
      <vt:lpstr>Build – AI-Driven Development</vt:lpstr>
      <vt:lpstr>Build Process for Agents</vt:lpstr>
      <vt:lpstr>Execute – Fleets of Agents</vt:lpstr>
      <vt:lpstr>How Are Agents Different from Scripts?</vt:lpstr>
      <vt:lpstr>Execute Agent Pattern</vt:lpstr>
      <vt:lpstr>Lets look at an example</vt:lpstr>
      <vt:lpstr>Lets look at an example</vt:lpstr>
      <vt:lpstr>Operate – Engineers as Agent Managers</vt:lpstr>
      <vt:lpstr>Operate Agent Pattern</vt:lpstr>
      <vt:lpstr>Lets look at an example</vt:lpstr>
      <vt:lpstr>BGP Specific Skill</vt:lpstr>
      <vt:lpstr>Lets look at an example</vt:lpstr>
      <vt:lpstr>Resolution / Conclusion</vt:lpstr>
      <vt:lpstr>AI technology is proven enough for us to reimagine how we operate infrastructure with this technology as a central component.</vt:lpstr>
      <vt:lpstr>PowerPoint Presentation</vt:lpstr>
      <vt:lpstr>PowerPoint Presentation</vt:lpstr>
      <vt:lpstr>Deterministic vs Reasoning</vt:lpstr>
      <vt:lpstr>Back to First Principles</vt:lpstr>
      <vt:lpstr>Documentation for Agents</vt:lpstr>
      <vt:lpstr>Network Engineering can focus on Systems Thinking and less on the CLI &amp; API syntax.</vt:lpstr>
      <vt:lpstr>Practical Next Steps</vt:lpstr>
      <vt:lpstr>Start with Your ChatGPT Experience</vt:lpstr>
      <vt:lpstr>Move to an Agentic Experience</vt:lpstr>
      <vt:lpstr>Challenge our Vendors</vt:lpstr>
      <vt:lpstr>Governance &amp; Strategy</vt:lpstr>
      <vt:lpstr>Rethink automation
with agents at the core.</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Christopher Wade</cp:lastModifiedBy>
  <cp:revision>18</cp:revision>
  <dcterms:modified xsi:type="dcterms:W3CDTF">2026-06-05T14:33:58Z</dcterms:modified>
</cp:coreProperties>
</file>