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11.xml" ContentType="application/vnd.openxmlformats-officedocument.presentationml.notesSlide+xml"/>
  <Override PartName="/ppt/comments/comment3.xml" ContentType="application/vnd.openxmlformats-officedocument.presentationml.comment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2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6858000" cy="9144000"/>
  <p:embeddedFontLst>
    <p:embeddedFont>
      <p:font typeface="IBM Plex Sans" panose="020B0503050203000203" pitchFamily="34" charset="0"/>
      <p:regular r:id="rId18"/>
      <p:bold r:id="rId19"/>
      <p:italic r:id="rId20"/>
      <p:boldItalic r:id="rId21"/>
    </p:embeddedFont>
    <p:embeddedFont>
      <p:font typeface="IBM Plex Sans Light" panose="020B0403050203000203" pitchFamily="34" charset="0"/>
      <p:regular r:id="rId22"/>
      <p:bold r:id="rId23"/>
      <p:italic r:id="rId24"/>
      <p:boldItalic r:id="rId25"/>
    </p:embeddedFont>
    <p:embeddedFont>
      <p:font typeface="Source Code Pro" panose="020B0509030403020204" pitchFamily="49" charset="0"/>
      <p:regular r:id="rId26"/>
      <p:bold r:id="rId27"/>
      <p:italic r:id="rId28"/>
      <p:boldItalic r:id="rId29"/>
    </p:embeddedFont>
    <p:embeddedFont>
      <p:font typeface="Source Code Pro Black" panose="020B0809030403020204" pitchFamily="49" charset="0"/>
      <p:bold r:id="rId30"/>
      <p:boldItalic r:id="rId31"/>
    </p:embeddedFont>
    <p:embeddedFont>
      <p:font typeface="Source Code Pro Medium" panose="020B0509030403020204" pitchFamily="49" charset="0"/>
      <p:regular r:id="rId32"/>
      <p:bold r:id="rId33"/>
      <p:italic r:id="rId34"/>
      <p:boldItalic r:id="rId35"/>
    </p:embeddedFont>
    <p:embeddedFont>
      <p:font typeface="Source Code Pro SemiBold" panose="020B0609030403020204" pitchFamily="49" charset="0"/>
      <p:regular r:id="rId36"/>
      <p:bold r:id="rId37"/>
      <p:italic r:id="rId38"/>
      <p:boldItalic r:id="rId39"/>
    </p:embeddedFont>
    <p:embeddedFont>
      <p:font typeface="Space Mono" panose="020B0604020202020204" charset="0"/>
      <p:regular r:id="rId40"/>
      <p:bold r:id="rId41"/>
      <p:italic r:id="rId42"/>
      <p:boldItalic r:id="rId4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an Bausch" initials="" lastIdx="2" clrIdx="0"/>
  <p:cmAuthor id="1" name="Leandro Lerena" initials="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8C1DEF6-7EFE-D961-4FA8-9CC4903DDFF2}" v="2" dt="2026-05-29T18:30:06.259"/>
    <p1510:client id="{EE78DAFE-E492-4437-812E-9246444BF6C8}" v="2" dt="2026-05-29T19:06:29.3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96" d="100"/>
          <a:sy n="196" d="100"/>
        </p:scale>
        <p:origin x="2616" y="14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9" Type="http://schemas.openxmlformats.org/officeDocument/2006/relationships/font" Target="fonts/font22.fntdata"/><Relationship Id="rId21" Type="http://schemas.openxmlformats.org/officeDocument/2006/relationships/font" Target="fonts/font4.fntdata"/><Relationship Id="rId34" Type="http://schemas.openxmlformats.org/officeDocument/2006/relationships/font" Target="fonts/font17.fntdata"/><Relationship Id="rId42" Type="http://schemas.openxmlformats.org/officeDocument/2006/relationships/font" Target="fonts/font25.fntdata"/><Relationship Id="rId47" Type="http://schemas.openxmlformats.org/officeDocument/2006/relationships/theme" Target="theme/theme1.xml"/><Relationship Id="rId50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12.fntdata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font" Target="fonts/font20.fntdata"/><Relationship Id="rId40" Type="http://schemas.openxmlformats.org/officeDocument/2006/relationships/font" Target="fonts/font23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font" Target="fonts/font19.fntdata"/><Relationship Id="rId49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4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font" Target="fonts/font18.fntdata"/><Relationship Id="rId43" Type="http://schemas.openxmlformats.org/officeDocument/2006/relationships/font" Target="fonts/font26.fntdata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38" Type="http://schemas.openxmlformats.org/officeDocument/2006/relationships/font" Target="fonts/font21.fntdata"/><Relationship Id="rId46" Type="http://schemas.openxmlformats.org/officeDocument/2006/relationships/viewProps" Target="viewProps.xml"/><Relationship Id="rId20" Type="http://schemas.openxmlformats.org/officeDocument/2006/relationships/font" Target="fonts/font3.fntdata"/><Relationship Id="rId41" Type="http://schemas.openxmlformats.org/officeDocument/2006/relationships/font" Target="fonts/font2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andro P. K. Lerena" userId="d97eae07a01170fc" providerId="LiveId" clId="{1450B59E-2127-44DD-843C-99CB83D5B636}"/>
    <pc:docChg chg="undo custSel modSld">
      <pc:chgData name="Leandro P. K. Lerena" userId="d97eae07a01170fc" providerId="LiveId" clId="{1450B59E-2127-44DD-843C-99CB83D5B636}" dt="2026-05-29T19:06:36.191" v="61" actId="1076"/>
      <pc:docMkLst>
        <pc:docMk/>
      </pc:docMkLst>
      <pc:sldChg chg="modSp mod">
        <pc:chgData name="Leandro P. K. Lerena" userId="d97eae07a01170fc" providerId="LiveId" clId="{1450B59E-2127-44DD-843C-99CB83D5B636}" dt="2026-05-29T19:06:24.139" v="57" actId="27636"/>
        <pc:sldMkLst>
          <pc:docMk/>
          <pc:sldMk cId="0" sldId="256"/>
        </pc:sldMkLst>
        <pc:spChg chg="mod">
          <ac:chgData name="Leandro P. K. Lerena" userId="d97eae07a01170fc" providerId="LiveId" clId="{1450B59E-2127-44DD-843C-99CB83D5B636}" dt="2026-05-29T19:06:24.139" v="57" actId="27636"/>
          <ac:spMkLst>
            <pc:docMk/>
            <pc:sldMk cId="0" sldId="256"/>
            <ac:spMk id="71" creationId="{00000000-0000-0000-0000-000000000000}"/>
          </ac:spMkLst>
        </pc:spChg>
      </pc:sldChg>
      <pc:sldChg chg="modSp mod">
        <pc:chgData name="Leandro P. K. Lerena" userId="d97eae07a01170fc" providerId="LiveId" clId="{1450B59E-2127-44DD-843C-99CB83D5B636}" dt="2026-05-29T19:00:47.091" v="28" actId="14100"/>
        <pc:sldMkLst>
          <pc:docMk/>
          <pc:sldMk cId="0" sldId="260"/>
        </pc:sldMkLst>
        <pc:spChg chg="mod">
          <ac:chgData name="Leandro P. K. Lerena" userId="d97eae07a01170fc" providerId="LiveId" clId="{1450B59E-2127-44DD-843C-99CB83D5B636}" dt="2026-05-29T19:00:47.091" v="28" actId="14100"/>
          <ac:spMkLst>
            <pc:docMk/>
            <pc:sldMk cId="0" sldId="260"/>
            <ac:spMk id="130" creationId="{00000000-0000-0000-0000-000000000000}"/>
          </ac:spMkLst>
        </pc:spChg>
      </pc:sldChg>
      <pc:sldChg chg="modSp mod">
        <pc:chgData name="Leandro P. K. Lerena" userId="d97eae07a01170fc" providerId="LiveId" clId="{1450B59E-2127-44DD-843C-99CB83D5B636}" dt="2026-05-29T19:06:24.346" v="58" actId="27636"/>
        <pc:sldMkLst>
          <pc:docMk/>
          <pc:sldMk cId="0" sldId="261"/>
        </pc:sldMkLst>
        <pc:spChg chg="mod">
          <ac:chgData name="Leandro P. K. Lerena" userId="d97eae07a01170fc" providerId="LiveId" clId="{1450B59E-2127-44DD-843C-99CB83D5B636}" dt="2026-05-29T19:01:33.002" v="29" actId="14100"/>
          <ac:spMkLst>
            <pc:docMk/>
            <pc:sldMk cId="0" sldId="261"/>
            <ac:spMk id="176" creationId="{00000000-0000-0000-0000-000000000000}"/>
          </ac:spMkLst>
        </pc:spChg>
        <pc:spChg chg="mod">
          <ac:chgData name="Leandro P. K. Lerena" userId="d97eae07a01170fc" providerId="LiveId" clId="{1450B59E-2127-44DD-843C-99CB83D5B636}" dt="2026-05-29T19:06:24.346" v="58" actId="27636"/>
          <ac:spMkLst>
            <pc:docMk/>
            <pc:sldMk cId="0" sldId="261"/>
            <ac:spMk id="189" creationId="{00000000-0000-0000-0000-000000000000}"/>
          </ac:spMkLst>
        </pc:spChg>
      </pc:sldChg>
      <pc:sldChg chg="modSp mod">
        <pc:chgData name="Leandro P. K. Lerena" userId="d97eae07a01170fc" providerId="LiveId" clId="{1450B59E-2127-44DD-843C-99CB83D5B636}" dt="2026-05-29T19:03:03.163" v="41" actId="5793"/>
        <pc:sldMkLst>
          <pc:docMk/>
          <pc:sldMk cId="0" sldId="262"/>
        </pc:sldMkLst>
        <pc:spChg chg="mod">
          <ac:chgData name="Leandro P. K. Lerena" userId="d97eae07a01170fc" providerId="LiveId" clId="{1450B59E-2127-44DD-843C-99CB83D5B636}" dt="2026-05-29T19:02:59.578" v="36" actId="5793"/>
          <ac:spMkLst>
            <pc:docMk/>
            <pc:sldMk cId="0" sldId="262"/>
            <ac:spMk id="207" creationId="{00000000-0000-0000-0000-000000000000}"/>
          </ac:spMkLst>
        </pc:spChg>
        <pc:spChg chg="mod">
          <ac:chgData name="Leandro P. K. Lerena" userId="d97eae07a01170fc" providerId="LiveId" clId="{1450B59E-2127-44DD-843C-99CB83D5B636}" dt="2026-05-29T19:03:03.163" v="41" actId="5793"/>
          <ac:spMkLst>
            <pc:docMk/>
            <pc:sldMk cId="0" sldId="262"/>
            <ac:spMk id="210" creationId="{00000000-0000-0000-0000-000000000000}"/>
          </ac:spMkLst>
        </pc:spChg>
      </pc:sldChg>
      <pc:sldChg chg="modSp mod">
        <pc:chgData name="Leandro P. K. Lerena" userId="d97eae07a01170fc" providerId="LiveId" clId="{1450B59E-2127-44DD-843C-99CB83D5B636}" dt="2026-05-29T19:04:23.799" v="51" actId="1076"/>
        <pc:sldMkLst>
          <pc:docMk/>
          <pc:sldMk cId="0" sldId="264"/>
        </pc:sldMkLst>
        <pc:spChg chg="mod">
          <ac:chgData name="Leandro P. K. Lerena" userId="d97eae07a01170fc" providerId="LiveId" clId="{1450B59E-2127-44DD-843C-99CB83D5B636}" dt="2026-05-29T19:04:02.084" v="46" actId="14100"/>
          <ac:spMkLst>
            <pc:docMk/>
            <pc:sldMk cId="0" sldId="264"/>
            <ac:spMk id="314" creationId="{00000000-0000-0000-0000-000000000000}"/>
          </ac:spMkLst>
        </pc:spChg>
        <pc:spChg chg="mod">
          <ac:chgData name="Leandro P. K. Lerena" userId="d97eae07a01170fc" providerId="LiveId" clId="{1450B59E-2127-44DD-843C-99CB83D5B636}" dt="2026-05-29T18:59:31.067" v="24" actId="1035"/>
          <ac:spMkLst>
            <pc:docMk/>
            <pc:sldMk cId="0" sldId="264"/>
            <ac:spMk id="315" creationId="{00000000-0000-0000-0000-000000000000}"/>
          </ac:spMkLst>
        </pc:spChg>
        <pc:spChg chg="mod">
          <ac:chgData name="Leandro P. K. Lerena" userId="d97eae07a01170fc" providerId="LiveId" clId="{1450B59E-2127-44DD-843C-99CB83D5B636}" dt="2026-05-29T18:59:02.859" v="11" actId="1076"/>
          <ac:spMkLst>
            <pc:docMk/>
            <pc:sldMk cId="0" sldId="264"/>
            <ac:spMk id="330" creationId="{00000000-0000-0000-0000-000000000000}"/>
          </ac:spMkLst>
        </pc:spChg>
        <pc:spChg chg="mod">
          <ac:chgData name="Leandro P. K. Lerena" userId="d97eae07a01170fc" providerId="LiveId" clId="{1450B59E-2127-44DD-843C-99CB83D5B636}" dt="2026-05-29T19:03:37.819" v="42" actId="14100"/>
          <ac:spMkLst>
            <pc:docMk/>
            <pc:sldMk cId="0" sldId="264"/>
            <ac:spMk id="358" creationId="{00000000-0000-0000-0000-000000000000}"/>
          </ac:spMkLst>
        </pc:spChg>
        <pc:spChg chg="mod">
          <ac:chgData name="Leandro P. K. Lerena" userId="d97eae07a01170fc" providerId="LiveId" clId="{1450B59E-2127-44DD-843C-99CB83D5B636}" dt="2026-05-29T18:58:11.900" v="7" actId="1035"/>
          <ac:spMkLst>
            <pc:docMk/>
            <pc:sldMk cId="0" sldId="264"/>
            <ac:spMk id="359" creationId="{00000000-0000-0000-0000-000000000000}"/>
          </ac:spMkLst>
        </pc:spChg>
        <pc:grpChg chg="mod">
          <ac:chgData name="Leandro P. K. Lerena" userId="d97eae07a01170fc" providerId="LiveId" clId="{1450B59E-2127-44DD-843C-99CB83D5B636}" dt="2026-05-29T19:04:06.975" v="47" actId="1076"/>
          <ac:grpSpMkLst>
            <pc:docMk/>
            <pc:sldMk cId="0" sldId="264"/>
            <ac:grpSpMk id="328" creationId="{00000000-0000-0000-0000-000000000000}"/>
          </ac:grpSpMkLst>
        </pc:grpChg>
        <pc:grpChg chg="mod">
          <ac:chgData name="Leandro P. K. Lerena" userId="d97eae07a01170fc" providerId="LiveId" clId="{1450B59E-2127-44DD-843C-99CB83D5B636}" dt="2026-05-29T19:04:11.607" v="48" actId="1076"/>
          <ac:grpSpMkLst>
            <pc:docMk/>
            <pc:sldMk cId="0" sldId="264"/>
            <ac:grpSpMk id="334" creationId="{00000000-0000-0000-0000-000000000000}"/>
          </ac:grpSpMkLst>
        </pc:grpChg>
        <pc:grpChg chg="mod">
          <ac:chgData name="Leandro P. K. Lerena" userId="d97eae07a01170fc" providerId="LiveId" clId="{1450B59E-2127-44DD-843C-99CB83D5B636}" dt="2026-05-29T19:04:23.799" v="51" actId="1076"/>
          <ac:grpSpMkLst>
            <pc:docMk/>
            <pc:sldMk cId="0" sldId="264"/>
            <ac:grpSpMk id="353" creationId="{00000000-0000-0000-0000-000000000000}"/>
          </ac:grpSpMkLst>
        </pc:grpChg>
        <pc:cxnChg chg="mod">
          <ac:chgData name="Leandro P. K. Lerena" userId="d97eae07a01170fc" providerId="LiveId" clId="{1450B59E-2127-44DD-843C-99CB83D5B636}" dt="2026-05-29T19:04:02.084" v="46" actId="14100"/>
          <ac:cxnSpMkLst>
            <pc:docMk/>
            <pc:sldMk cId="0" sldId="264"/>
            <ac:cxnSpMk id="322" creationId="{00000000-0000-0000-0000-000000000000}"/>
          </ac:cxnSpMkLst>
        </pc:cxnChg>
        <pc:cxnChg chg="mod">
          <ac:chgData name="Leandro P. K. Lerena" userId="d97eae07a01170fc" providerId="LiveId" clId="{1450B59E-2127-44DD-843C-99CB83D5B636}" dt="2026-05-29T19:04:02.084" v="46" actId="14100"/>
          <ac:cxnSpMkLst>
            <pc:docMk/>
            <pc:sldMk cId="0" sldId="264"/>
            <ac:cxnSpMk id="323" creationId="{00000000-0000-0000-0000-000000000000}"/>
          </ac:cxnSpMkLst>
        </pc:cxnChg>
        <pc:cxnChg chg="mod">
          <ac:chgData name="Leandro P. K. Lerena" userId="d97eae07a01170fc" providerId="LiveId" clId="{1450B59E-2127-44DD-843C-99CB83D5B636}" dt="2026-05-29T19:04:02.084" v="46" actId="14100"/>
          <ac:cxnSpMkLst>
            <pc:docMk/>
            <pc:sldMk cId="0" sldId="264"/>
            <ac:cxnSpMk id="324" creationId="{00000000-0000-0000-0000-000000000000}"/>
          </ac:cxnSpMkLst>
        </pc:cxnChg>
        <pc:cxnChg chg="mod">
          <ac:chgData name="Leandro P. K. Lerena" userId="d97eae07a01170fc" providerId="LiveId" clId="{1450B59E-2127-44DD-843C-99CB83D5B636}" dt="2026-05-29T19:03:37.819" v="42" actId="14100"/>
          <ac:cxnSpMkLst>
            <pc:docMk/>
            <pc:sldMk cId="0" sldId="264"/>
            <ac:cxnSpMk id="366" creationId="{00000000-0000-0000-0000-000000000000}"/>
          </ac:cxnSpMkLst>
        </pc:cxnChg>
        <pc:cxnChg chg="mod">
          <ac:chgData name="Leandro P. K. Lerena" userId="d97eae07a01170fc" providerId="LiveId" clId="{1450B59E-2127-44DD-843C-99CB83D5B636}" dt="2026-05-29T19:03:37.819" v="42" actId="14100"/>
          <ac:cxnSpMkLst>
            <pc:docMk/>
            <pc:sldMk cId="0" sldId="264"/>
            <ac:cxnSpMk id="367" creationId="{00000000-0000-0000-0000-000000000000}"/>
          </ac:cxnSpMkLst>
        </pc:cxnChg>
        <pc:cxnChg chg="mod">
          <ac:chgData name="Leandro P. K. Lerena" userId="d97eae07a01170fc" providerId="LiveId" clId="{1450B59E-2127-44DD-843C-99CB83D5B636}" dt="2026-05-29T19:03:37.819" v="42" actId="14100"/>
          <ac:cxnSpMkLst>
            <pc:docMk/>
            <pc:sldMk cId="0" sldId="264"/>
            <ac:cxnSpMk id="368" creationId="{00000000-0000-0000-0000-000000000000}"/>
          </ac:cxnSpMkLst>
        </pc:cxnChg>
      </pc:sldChg>
      <pc:sldChg chg="modSp mod">
        <pc:chgData name="Leandro P. K. Lerena" userId="d97eae07a01170fc" providerId="LiveId" clId="{1450B59E-2127-44DD-843C-99CB83D5B636}" dt="2026-05-29T19:06:36.191" v="61" actId="1076"/>
        <pc:sldMkLst>
          <pc:docMk/>
          <pc:sldMk cId="0" sldId="266"/>
        </pc:sldMkLst>
        <pc:spChg chg="mod">
          <ac:chgData name="Leandro P. K. Lerena" userId="d97eae07a01170fc" providerId="LiveId" clId="{1450B59E-2127-44DD-843C-99CB83D5B636}" dt="2026-05-29T19:06:29.384" v="59" actId="255"/>
          <ac:spMkLst>
            <pc:docMk/>
            <pc:sldMk cId="0" sldId="266"/>
            <ac:spMk id="403" creationId="{00000000-0000-0000-0000-000000000000}"/>
          </ac:spMkLst>
        </pc:spChg>
        <pc:spChg chg="mod">
          <ac:chgData name="Leandro P. K. Lerena" userId="d97eae07a01170fc" providerId="LiveId" clId="{1450B59E-2127-44DD-843C-99CB83D5B636}" dt="2026-05-29T19:06:08.646" v="53" actId="255"/>
          <ac:spMkLst>
            <pc:docMk/>
            <pc:sldMk cId="0" sldId="266"/>
            <ac:spMk id="423" creationId="{00000000-0000-0000-0000-000000000000}"/>
          </ac:spMkLst>
        </pc:spChg>
        <pc:grpChg chg="mod">
          <ac:chgData name="Leandro P. K. Lerena" userId="d97eae07a01170fc" providerId="LiveId" clId="{1450B59E-2127-44DD-843C-99CB83D5B636}" dt="2026-05-29T19:06:33.717" v="60" actId="1076"/>
          <ac:grpSpMkLst>
            <pc:docMk/>
            <pc:sldMk cId="0" sldId="266"/>
            <ac:grpSpMk id="412" creationId="{00000000-0000-0000-0000-000000000000}"/>
          </ac:grpSpMkLst>
        </pc:grpChg>
        <pc:grpChg chg="mod">
          <ac:chgData name="Leandro P. K. Lerena" userId="d97eae07a01170fc" providerId="LiveId" clId="{1450B59E-2127-44DD-843C-99CB83D5B636}" dt="2026-05-29T19:06:36.191" v="61" actId="1076"/>
          <ac:grpSpMkLst>
            <pc:docMk/>
            <pc:sldMk cId="0" sldId="266"/>
            <ac:grpSpMk id="419" creationId="{00000000-0000-0000-0000-000000000000}"/>
          </ac:grpSpMkLst>
        </pc:grpChg>
      </pc:sldChg>
    </pc:docChg>
  </pc:docChgLst>
  <pc:docChgLst>
    <pc:chgData name="Leandro P. K. Lerena" userId="d97eae07a01170fc" providerId="Windows Live" clId="Web-{48C1DEF6-7EFE-D961-4FA8-9CC4903DDFF2}"/>
    <pc:docChg chg="modSld">
      <pc:chgData name="Leandro P. K. Lerena" userId="d97eae07a01170fc" providerId="Windows Live" clId="Web-{48C1DEF6-7EFE-D961-4FA8-9CC4903DDFF2}" dt="2026-05-29T18:30:06.259" v="1"/>
      <pc:docMkLst>
        <pc:docMk/>
      </pc:docMkLst>
      <pc:sldChg chg="modAnim">
        <pc:chgData name="Leandro P. K. Lerena" userId="d97eae07a01170fc" providerId="Windows Live" clId="Web-{48C1DEF6-7EFE-D961-4FA8-9CC4903DDFF2}" dt="2026-05-29T18:30:06.259" v="1"/>
        <pc:sldMkLst>
          <pc:docMk/>
          <pc:sldMk cId="0" sldId="264"/>
        </pc:sldMkLst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6-05-22T08:57:42.435" idx="1">
    <p:pos x="6000" y="0"/>
    <p:text>Hab hier die Boxengrösse vereinheitlicht.</p:tex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6-05-22T09:23:21.750" idx="2">
    <p:pos x="6000" y="0"/>
    <p:text>Schriftschnitt der "Function properties" angepasst</p:text>
  </p:cm>
  <p:cm authorId="1" dt="2026-05-28T13:00:32.083" idx="1">
    <p:pos x="196" y="713"/>
    <p:text>2 Animationen: "Lupe an", "Lupe aus". Auf dem PDF spielt es keine Rolle</p:tex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6-05-28T13:10:26.446" idx="2">
    <p:pos x="196" y="713"/>
    <p:text>Animation: Lupe ein/Aus</p:tex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" name="Google Shape;6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6" name="Google Shape;7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>
                <a:solidFill>
                  <a:schemeClr val="dk1"/>
                </a:solidFill>
              </a:rPr>
              <a:t>1. Hook (≈ 1 min)</a:t>
            </a:r>
            <a:br>
              <a:rPr lang="en" b="1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</a:rPr>
              <a:t> </a:t>
            </a:r>
            <a:r>
              <a:rPr lang="en" i="1">
                <a:solidFill>
                  <a:schemeClr val="dk1"/>
                </a:solidFill>
              </a:rPr>
              <a:t>"Every network automation journey starts with a script that works — and ends with a script no one trusts."</a:t>
            </a:r>
            <a:r>
              <a:rPr lang="en">
                <a:solidFill>
                  <a:schemeClr val="dk1"/>
                </a:solidFill>
              </a:rPr>
              <a:t> Frames the problem in one sentence and introduces the four-layer trust taxonomy used through the rest of the talk.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en"/>
              <a:t>Issues and Challenges on the slide. Then, we took a step back and looked for paradigms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e531a01ff4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7" name="Google Shape;97;g3e531a01ff4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>
                <a:solidFill>
                  <a:schemeClr val="dk1"/>
                </a:solidFill>
              </a:rPr>
              <a:t>1. Hook (≈ 1 min)</a:t>
            </a:r>
            <a:br>
              <a:rPr lang="en" b="1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</a:rPr>
              <a:t> </a:t>
            </a:r>
            <a:r>
              <a:rPr lang="en" i="1">
                <a:solidFill>
                  <a:schemeClr val="dk1"/>
                </a:solidFill>
              </a:rPr>
              <a:t>"Every network automation journey starts with a script that works — and ends with a script no one trusts."</a:t>
            </a:r>
            <a:r>
              <a:rPr lang="en">
                <a:solidFill>
                  <a:schemeClr val="dk1"/>
                </a:solidFill>
              </a:rPr>
              <a:t> Frames the problem in one sentence and introduces the four-layer trust taxonomy used through the rest of the talk.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en"/>
              <a:t>Issues and Challenges on the slide. Then, we took a step back and looked for paradigms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1" name="Google Shape;12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6" name="Google Shape;12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>
                <a:solidFill>
                  <a:schemeClr val="dk1"/>
                </a:solidFill>
              </a:rPr>
              <a:t>2. The wall every script hits (≈ 1.5 min)</a:t>
            </a:r>
            <a:br>
              <a:rPr lang="en" b="1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</a:rPr>
              <a:t> The three failure modes that scripts can't escape: interpretability, auditability, and race conditions. Closes with a live walk-through of a concurrent-write race condition to make the abstract problem visceral and to motivate the need for a coordinator.</a:t>
            </a:r>
            <a:br>
              <a:rPr lang="en">
                <a:solidFill>
                  <a:schemeClr val="dk1"/>
                </a:solidFill>
              </a:rPr>
            </a:br>
            <a:br>
              <a:rPr lang="en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</a:rPr>
              <a:t>“Even with the perfect script, we encounter challenges that are simply out of scope”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e338eaba17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3e338eaba17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e570aaa6f6_4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3e570aaa6f6_4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>
                <a:solidFill>
                  <a:schemeClr val="dk1"/>
                </a:solidFill>
              </a:rPr>
              <a:t>3. Transactional Trust (≈ 2 min)</a:t>
            </a:r>
            <a:br>
              <a:rPr lang="en" b="1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</a:rPr>
              <a:t> How a workflow becomes a transaction: declared context, pessimistic locking, function-block properties (pure / idempotent / reversible), and a workflow lifecycle that ends in one of three explicit terminal states — including an unsafe state that intentionally retains locks for human review.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We embedded a workflow in a lifecycle and wrote a orchestrator based on pessimistic locking.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5" name="Google Shape;30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3e570aaa6f6_0_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0" name="Google Shape;310;g3e570aaa6f6_0_1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>
                <a:solidFill>
                  <a:schemeClr val="dk1"/>
                </a:solidFill>
              </a:rPr>
              <a:t>5. Framework Trust (≈ 1.25 min)</a:t>
            </a:r>
            <a:br>
              <a:rPr lang="en" b="1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</a:rPr>
              <a:t> Vendor-agnosticism as a consequence of good abstractions, not a marketing claim. Connection lifetime, schema validation, and async behaviour are hidden behind a single context manager, leaving engineers free to focus on network logic.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None/>
            </a:pPr>
            <a:r>
              <a:rPr lang="en">
                <a:solidFill>
                  <a:schemeClr val="dk1"/>
                </a:solidFill>
              </a:rPr>
              <a:t>“Separate logic from concrete vendor implementation”</a:t>
            </a:r>
            <a:r>
              <a:rPr lang="en"/>
              <a:t>Separate business logic from vendor implementation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3e338eaba17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5" name="Google Shape;375;g3e338eaba17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en" b="1">
                <a:solidFill>
                  <a:schemeClr val="dk1"/>
                </a:solidFill>
              </a:rPr>
              <a:t>5. Framework Trust (≈ 1.25 min)</a:t>
            </a:r>
            <a:br>
              <a:rPr lang="en" b="1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</a:rPr>
              <a:t> Vendor-agnosticism as a consequence of good abstractions, not a marketing claim. Connection lifetime, schema validation, and async behaviour are hidden behind a single context manager, leaving engineers free to focus on network logic.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None/>
            </a:pPr>
            <a:r>
              <a:rPr lang="en">
                <a:solidFill>
                  <a:schemeClr val="dk1"/>
                </a:solidFill>
              </a:rPr>
              <a:t>“Separate logic from concrete vendor implementation”</a:t>
            </a:r>
            <a:r>
              <a:rPr lang="en"/>
              <a:t>Separate business logic from vendor implementation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3e338eaba17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9" name="Google Shape;399;g3e338eaba17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>
                <a:solidFill>
                  <a:schemeClr val="dk1"/>
                </a:solidFill>
              </a:rPr>
              <a:t>4. Implementation Trust (≈ 1.5 min)</a:t>
            </a:r>
            <a:br>
              <a:rPr lang="en" b="1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</a:rPr>
              <a:t> DevOps practices for network engineers. A function block is plain, typed Python; a single decorator runs it against on-demand virtual labs (FRR, Cisco IOL, Nokia SR Linux) locally and in CI. </a:t>
            </a:r>
            <a:r>
              <a:rPr lang="en" i="1">
                <a:solidFill>
                  <a:schemeClr val="dk1"/>
                </a:solidFill>
              </a:rPr>
              <a:t>"DevOps for the network — finally."</a:t>
            </a:r>
            <a:endParaRPr i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None/>
            </a:pP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6" name="Google Shape;43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g3e338eaba17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1" name="Google Shape;441;g3e338eaba17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b="1">
                <a:solidFill>
                  <a:schemeClr val="dk1"/>
                </a:solidFill>
              </a:rPr>
              <a:t>6. Future-Proofing — Safe Agentic AI (≈ 1.25 min)</a:t>
            </a:r>
            <a:br>
              <a:rPr lang="en" b="1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</a:rPr>
              <a:t> The same paradigms that make automation trustworthy for humans (purity, idempotency, locked context, strict schemas) are precisely the safety boundary an autonomous agent needs. </a:t>
            </a:r>
            <a:r>
              <a:rPr lang="en" i="1">
                <a:solidFill>
                  <a:schemeClr val="dk1"/>
                </a:solidFill>
              </a:rPr>
              <a:t>"We didn't build for AI. AI just happens to need exactly this."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g3e338eaba17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4" name="Google Shape;454;g3e338eaba17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>
                <a:solidFill>
                  <a:schemeClr val="dk1"/>
                </a:solidFill>
              </a:rPr>
              <a:t>7. Take-aways and CTA (≈ 0.75 min)</a:t>
            </a:r>
            <a:br>
              <a:rPr lang="en" b="1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</a:rPr>
              <a:t> Three lines: trust has layers; evaluate paradigms not products; network engineering and software engineering scale together. Pointer to the open-source Remote Lab developer preview.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2" name="Google Shape;462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889300"/>
            <a:ext cx="8520600" cy="192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44115"/>
            <a:ext cx="8520600" cy="7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3" name="Google Shape;13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69400" y="249325"/>
            <a:ext cx="2125249" cy="423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2" title="AC5 dark-bg tagline.png"/>
          <p:cNvPicPr preferRelativeResize="0"/>
          <p:nvPr/>
        </p:nvPicPr>
        <p:blipFill rotWithShape="1">
          <a:blip r:embed="rId3">
            <a:alphaModFix/>
          </a:blip>
          <a:srcRect l="5583" t="31029" r="6350" b="34541"/>
          <a:stretch/>
        </p:blipFill>
        <p:spPr>
          <a:xfrm>
            <a:off x="124100" y="3665900"/>
            <a:ext cx="8897050" cy="1390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body" idx="1"/>
          </p:nvPr>
        </p:nvSpPr>
        <p:spPr>
          <a:xfrm>
            <a:off x="311700" y="11322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406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1pPr>
            <a:lvl2pPr marL="914400" lvl="1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marL="1371600" lvl="2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3pPr>
            <a:lvl4pPr marL="1828800" lvl="3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4200"/>
              <a:buNone/>
              <a:defRPr sz="4200">
                <a:solidFill>
                  <a:srgbClr val="FFFF00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2" name="Google Shape;22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9400" y="249325"/>
            <a:ext cx="2125249" cy="423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406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1pPr>
            <a:lvl2pPr marL="914400" lvl="1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marL="1371600" lvl="2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3pPr>
            <a:lvl4pPr marL="1828800" lvl="3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406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1pPr>
            <a:lvl2pPr marL="914400" lvl="1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marL="1371600" lvl="2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3pPr>
            <a:lvl4pPr marL="1828800" lvl="3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SECTION_HEADER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>
            <a:spLocks noGrp="1"/>
          </p:cNvSpPr>
          <p:nvPr>
            <p:ph type="title"/>
          </p:nvPr>
        </p:nvSpPr>
        <p:spPr>
          <a:xfrm>
            <a:off x="311700" y="1293925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4200"/>
              <a:buNone/>
              <a:defRPr sz="4200">
                <a:solidFill>
                  <a:srgbClr val="FFFF00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1" name="Google Shape;31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9400" y="249325"/>
            <a:ext cx="2125249" cy="423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SECTION_HEADER_2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311700" y="29906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4200"/>
              <a:buNone/>
              <a:defRPr sz="4200">
                <a:solidFill>
                  <a:srgbClr val="FFFF00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5" name="Google Shape;35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9400" y="249325"/>
            <a:ext cx="2125249" cy="423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8" name="Google Shape;38;p8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406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1pPr>
            <a:lvl2pPr marL="914400" lvl="1" indent="-381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marL="1371600" lvl="2" indent="-3683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3pPr>
            <a:lvl4pPr marL="1828800" lvl="3" indent="-355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39" name="Google Shape;39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estions">
  <p:cSld name="SECTION_HEADER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9"/>
          <p:cNvSpPr txBox="1">
            <a:spLocks noGrp="1"/>
          </p:cNvSpPr>
          <p:nvPr>
            <p:ph type="title"/>
          </p:nvPr>
        </p:nvSpPr>
        <p:spPr>
          <a:xfrm>
            <a:off x="311700" y="392400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4800"/>
              <a:buNone/>
              <a:defRPr sz="4800">
                <a:solidFill>
                  <a:srgbClr val="FFFF00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3" name="Google Shape;43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9400" y="249325"/>
            <a:ext cx="2125249" cy="423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7" name="Google Shape;47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6375" y="4828424"/>
            <a:ext cx="1374125" cy="22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1pPr>
            <a:lvl2pPr marL="914400" lvl="1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/>
          <p:nvPr/>
        </p:nvSpPr>
        <p:spPr>
          <a:xfrm>
            <a:off x="4572000" y="-3285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13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406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  <a:defRPr>
                <a:solidFill>
                  <a:schemeClr val="dk1"/>
                </a:solidFill>
              </a:defRPr>
            </a:lvl1pPr>
            <a:lvl2pPr marL="914400" lvl="1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  <a:defRPr>
                <a:solidFill>
                  <a:schemeClr val="dk1"/>
                </a:solidFill>
              </a:defRPr>
            </a:lvl2pPr>
            <a:lvl3pPr marL="1371600" lvl="2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■"/>
              <a:defRPr>
                <a:solidFill>
                  <a:schemeClr val="dk1"/>
                </a:solidFill>
              </a:defRPr>
            </a:lvl3pPr>
            <a:lvl4pPr marL="1828800" lvl="3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  <a:defRPr>
                <a:solidFill>
                  <a:schemeClr val="dk1"/>
                </a:solidFill>
              </a:defRPr>
            </a:lvl4pPr>
            <a:lvl5pPr marL="2286000" lvl="4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○"/>
              <a:defRPr>
                <a:solidFill>
                  <a:schemeClr val="dk1"/>
                </a:solidFill>
              </a:defRPr>
            </a:lvl5pPr>
            <a:lvl6pPr marL="2743200" lvl="5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■"/>
              <a:defRPr>
                <a:solidFill>
                  <a:schemeClr val="dk1"/>
                </a:solidFill>
              </a:defRPr>
            </a:lvl6pPr>
            <a:lvl7pPr marL="3200400" lvl="6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  <a:defRPr>
                <a:solidFill>
                  <a:schemeClr val="dk1"/>
                </a:solidFill>
              </a:defRPr>
            </a:lvl7pPr>
            <a:lvl8pPr marL="3657600" lvl="7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○"/>
              <a:defRPr>
                <a:solidFill>
                  <a:schemeClr val="dk1"/>
                </a:solidFill>
              </a:defRPr>
            </a:lvl8pPr>
            <a:lvl9pPr marL="4114800" lvl="8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</a:lstStyle>
          <a:p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322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Space Mono"/>
              <a:buChar char="●"/>
              <a:defRPr sz="28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Space Mono"/>
              <a:buChar char="○"/>
              <a:defRPr sz="24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Space Mono"/>
              <a:buChar char="■"/>
              <a:defRPr sz="22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3pPr>
            <a:lvl4pPr marL="1828800" marR="0" lvl="3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●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4pPr>
            <a:lvl5pPr marL="2286000" marR="0" lvl="4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○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■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●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○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■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9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comments" Target="../comments/comment3.xml"/><Relationship Id="rId5" Type="http://schemas.openxmlformats.org/officeDocument/2006/relationships/image" Target="../media/image17.png"/><Relationship Id="rId4" Type="http://schemas.openxmlformats.org/officeDocument/2006/relationships/image" Target="../media/image19.gi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zebbra/remote-lab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6" Type="http://schemas.openxmlformats.org/officeDocument/2006/relationships/hyperlink" Target="http://zebbra.ch" TargetMode="External"/><Relationship Id="rId5" Type="http://schemas.openxmlformats.org/officeDocument/2006/relationships/hyperlink" Target="http://neops.io" TargetMode="Externa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>
            <a:spLocks noGrp="1"/>
          </p:cNvSpPr>
          <p:nvPr>
            <p:ph type="ctrTitle"/>
          </p:nvPr>
        </p:nvSpPr>
        <p:spPr>
          <a:xfrm>
            <a:off x="311708" y="889300"/>
            <a:ext cx="8520600" cy="192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None/>
            </a:pPr>
            <a:r>
              <a:rPr lang="en"/>
              <a:t>Paradigms of Trust</a:t>
            </a:r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ubTitle" idx="1"/>
          </p:nvPr>
        </p:nvSpPr>
        <p:spPr>
          <a:xfrm>
            <a:off x="311700" y="2844115"/>
            <a:ext cx="8520600" cy="7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32500" lnSpcReduction="2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ct val="39286"/>
              <a:buNone/>
            </a:pPr>
            <a:r>
              <a:rPr lang="en" b="1"/>
              <a:t>Architecting Network Automation with Software Engineering Principles</a:t>
            </a:r>
            <a:r>
              <a:rPr lang="en"/>
              <a:t> - Leandro Lerena, Software Architect - zebbra AG</a:t>
            </a:r>
            <a:endParaRPr/>
          </a:p>
        </p:txBody>
      </p:sp>
      <p:pic>
        <p:nvPicPr>
          <p:cNvPr id="72" name="Google Shape;72;p16" title="zebbra-neops_brandmark_grayscale_invers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26337" y="169250"/>
            <a:ext cx="1293287" cy="619851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6"/>
          <p:cNvSpPr txBox="1"/>
          <p:nvPr/>
        </p:nvSpPr>
        <p:spPr>
          <a:xfrm>
            <a:off x="7224025" y="158925"/>
            <a:ext cx="1497900" cy="64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B7B7B7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The issue with scripts</a:t>
            </a:r>
            <a:endParaRPr/>
          </a:p>
        </p:txBody>
      </p:sp>
      <p:sp>
        <p:nvSpPr>
          <p:cNvPr id="79" name="Google Shape;79;p17"/>
          <p:cNvSpPr txBox="1"/>
          <p:nvPr/>
        </p:nvSpPr>
        <p:spPr>
          <a:xfrm>
            <a:off x="2908500" y="1281550"/>
            <a:ext cx="3376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600">
                <a:solidFill>
                  <a:srgbClr val="4FC1FF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HOST, USER, PWD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</a:t>
            </a:r>
            <a:r>
              <a:rPr lang="en" sz="600">
                <a:solidFill>
                  <a:srgbClr val="D4D4D4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=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env[</a:t>
            </a:r>
            <a:r>
              <a:rPr lang="en" sz="600">
                <a:solidFill>
                  <a:srgbClr val="CE9178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"HOST"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], env[</a:t>
            </a:r>
            <a:r>
              <a:rPr lang="en" sz="600">
                <a:solidFill>
                  <a:srgbClr val="CE9178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"NET_USER"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], env[</a:t>
            </a:r>
            <a:r>
              <a:rPr lang="en" sz="600">
                <a:solidFill>
                  <a:srgbClr val="CE9178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"NET_PWD"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]</a:t>
            </a:r>
            <a:endParaRPr sz="600">
              <a:solidFill>
                <a:srgbClr val="CCCCCC"/>
              </a:solidFill>
              <a:latin typeface="Source Code Pro Black"/>
              <a:ea typeface="Source Code Pro Black"/>
              <a:cs typeface="Source Code Pro Black"/>
              <a:sym typeface="Source Code Pro Black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600">
                <a:solidFill>
                  <a:srgbClr val="9CDCFE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creds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</a:t>
            </a:r>
            <a:r>
              <a:rPr lang="en" sz="600">
                <a:solidFill>
                  <a:srgbClr val="D4D4D4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=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{</a:t>
            </a:r>
            <a:r>
              <a:rPr lang="en" sz="600">
                <a:solidFill>
                  <a:srgbClr val="CE9178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"host"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: </a:t>
            </a:r>
            <a:r>
              <a:rPr lang="en" sz="600">
                <a:solidFill>
                  <a:srgbClr val="4FC1FF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HOST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, </a:t>
            </a:r>
            <a:r>
              <a:rPr lang="en" sz="600">
                <a:solidFill>
                  <a:srgbClr val="CE9178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"username"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: </a:t>
            </a:r>
            <a:r>
              <a:rPr lang="en" sz="600">
                <a:solidFill>
                  <a:srgbClr val="4FC1FF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USER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, </a:t>
            </a:r>
            <a:r>
              <a:rPr lang="en" sz="600">
                <a:solidFill>
                  <a:srgbClr val="CE9178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"password"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: </a:t>
            </a:r>
            <a:r>
              <a:rPr lang="en" sz="600">
                <a:solidFill>
                  <a:srgbClr val="4FC1FF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PWD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}</a:t>
            </a:r>
            <a:endParaRPr sz="600">
              <a:solidFill>
                <a:srgbClr val="CCCCCC"/>
              </a:solidFill>
              <a:latin typeface="Source Code Pro Black"/>
              <a:ea typeface="Source Code Pro Black"/>
              <a:cs typeface="Source Code Pro Black"/>
              <a:sym typeface="Source Code Pro Black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600">
              <a:solidFill>
                <a:srgbClr val="CCCCCC"/>
              </a:solidFill>
              <a:latin typeface="Source Code Pro Black"/>
              <a:ea typeface="Source Code Pro Black"/>
              <a:cs typeface="Source Code Pro Black"/>
              <a:sym typeface="Source Code Pro Black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600">
                <a:solidFill>
                  <a:srgbClr val="C586C0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try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:</a:t>
            </a:r>
            <a:endParaRPr sz="600">
              <a:solidFill>
                <a:srgbClr val="CCCCCC"/>
              </a:solidFill>
              <a:latin typeface="Source Code Pro Black"/>
              <a:ea typeface="Source Code Pro Black"/>
              <a:cs typeface="Source Code Pro Black"/>
              <a:sym typeface="Source Code Pro Black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  </a:t>
            </a:r>
            <a:r>
              <a:rPr lang="en" sz="600">
                <a:solidFill>
                  <a:srgbClr val="C586C0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if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VENDOR </a:t>
            </a:r>
            <a:r>
              <a:rPr lang="en" sz="600">
                <a:solidFill>
                  <a:srgbClr val="D4D4D4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==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</a:t>
            </a:r>
            <a:r>
              <a:rPr lang="en" sz="600">
                <a:solidFill>
                  <a:srgbClr val="CE9178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"cisco_ios"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:</a:t>
            </a:r>
            <a:endParaRPr sz="600">
              <a:solidFill>
                <a:srgbClr val="CCCCCC"/>
              </a:solidFill>
              <a:latin typeface="Source Code Pro Black"/>
              <a:ea typeface="Source Code Pro Black"/>
              <a:cs typeface="Source Code Pro Black"/>
              <a:sym typeface="Source Code Pro Black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      </a:t>
            </a:r>
            <a:r>
              <a:rPr lang="en" sz="600">
                <a:solidFill>
                  <a:srgbClr val="9CDCFE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conn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</a:t>
            </a:r>
            <a:r>
              <a:rPr lang="en" sz="600">
                <a:solidFill>
                  <a:srgbClr val="D4D4D4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=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ConnectHandler(</a:t>
            </a:r>
            <a:r>
              <a:rPr lang="en" sz="600">
                <a:solidFill>
                  <a:srgbClr val="9CDCFE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device_type</a:t>
            </a:r>
            <a:r>
              <a:rPr lang="en" sz="600">
                <a:solidFill>
                  <a:srgbClr val="D4D4D4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=</a:t>
            </a:r>
            <a:r>
              <a:rPr lang="en" sz="600">
                <a:solidFill>
                  <a:srgbClr val="CE9178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"cisco_ios"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, </a:t>
            </a:r>
            <a:r>
              <a:rPr lang="en" sz="600">
                <a:solidFill>
                  <a:srgbClr val="D4D4D4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**</a:t>
            </a:r>
            <a:r>
              <a:rPr lang="en" sz="600">
                <a:solidFill>
                  <a:srgbClr val="9CDCFE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creds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)</a:t>
            </a:r>
            <a:endParaRPr sz="600">
              <a:solidFill>
                <a:srgbClr val="CCCCCC"/>
              </a:solidFill>
              <a:latin typeface="Source Code Pro Black"/>
              <a:ea typeface="Source Code Pro Black"/>
              <a:cs typeface="Source Code Pro Black"/>
              <a:sym typeface="Source Code Pro Black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      </a:t>
            </a:r>
            <a:r>
              <a:rPr lang="en" sz="600">
                <a:solidFill>
                  <a:srgbClr val="9CDCFE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cmd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 </a:t>
            </a:r>
            <a:r>
              <a:rPr lang="en" sz="600">
                <a:solidFill>
                  <a:srgbClr val="D4D4D4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=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</a:t>
            </a:r>
            <a:r>
              <a:rPr lang="en" sz="600">
                <a:solidFill>
                  <a:srgbClr val="CE9178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"shutdown"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</a:t>
            </a:r>
            <a:r>
              <a:rPr lang="en" sz="600">
                <a:solidFill>
                  <a:srgbClr val="C586C0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if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STATE </a:t>
            </a:r>
            <a:r>
              <a:rPr lang="en" sz="600">
                <a:solidFill>
                  <a:srgbClr val="D4D4D4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==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</a:t>
            </a:r>
            <a:r>
              <a:rPr lang="en" sz="600">
                <a:solidFill>
                  <a:srgbClr val="CE9178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"down"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</a:t>
            </a:r>
            <a:r>
              <a:rPr lang="en" sz="600">
                <a:solidFill>
                  <a:srgbClr val="C586C0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else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</a:t>
            </a:r>
            <a:r>
              <a:rPr lang="en" sz="600">
                <a:solidFill>
                  <a:srgbClr val="CE9178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"no shutdown"</a:t>
            </a:r>
            <a:endParaRPr sz="600">
              <a:solidFill>
                <a:srgbClr val="CE9178"/>
              </a:solidFill>
              <a:latin typeface="Source Code Pro Black"/>
              <a:ea typeface="Source Code Pro Black"/>
              <a:cs typeface="Source Code Pro Black"/>
              <a:sym typeface="Source Code Pro Black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      </a:t>
            </a:r>
            <a:r>
              <a:rPr lang="en" sz="600">
                <a:solidFill>
                  <a:srgbClr val="9CDCFE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conn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.send_config_set([</a:t>
            </a:r>
            <a:r>
              <a:rPr lang="en" sz="600">
                <a:solidFill>
                  <a:srgbClr val="569CD6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f</a:t>
            </a:r>
            <a:r>
              <a:rPr lang="en" sz="600">
                <a:solidFill>
                  <a:srgbClr val="CE9178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"interface </a:t>
            </a:r>
            <a:r>
              <a:rPr lang="en" sz="600">
                <a:solidFill>
                  <a:srgbClr val="569CD6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{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INTERFACE</a:t>
            </a:r>
            <a:r>
              <a:rPr lang="en" sz="600">
                <a:solidFill>
                  <a:srgbClr val="569CD6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}</a:t>
            </a:r>
            <a:r>
              <a:rPr lang="en" sz="600">
                <a:solidFill>
                  <a:srgbClr val="CE9178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"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, </a:t>
            </a:r>
            <a:r>
              <a:rPr lang="en" sz="600">
                <a:solidFill>
                  <a:srgbClr val="9CDCFE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cmd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])</a:t>
            </a:r>
            <a:endParaRPr sz="600">
              <a:solidFill>
                <a:srgbClr val="CCCCCC"/>
              </a:solidFill>
              <a:latin typeface="Source Code Pro Black"/>
              <a:ea typeface="Source Code Pro Black"/>
              <a:cs typeface="Source Code Pro Black"/>
              <a:sym typeface="Source Code Pro Black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  </a:t>
            </a:r>
            <a:r>
              <a:rPr lang="en" sz="600">
                <a:solidFill>
                  <a:srgbClr val="C586C0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elif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VENDOR </a:t>
            </a:r>
            <a:r>
              <a:rPr lang="en" sz="600">
                <a:solidFill>
                  <a:srgbClr val="D4D4D4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==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</a:t>
            </a:r>
            <a:r>
              <a:rPr lang="en" sz="600">
                <a:solidFill>
                  <a:srgbClr val="CE9178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"nokia_srl"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:</a:t>
            </a:r>
            <a:endParaRPr sz="600">
              <a:solidFill>
                <a:srgbClr val="CCCCCC"/>
              </a:solidFill>
              <a:latin typeface="Source Code Pro Black"/>
              <a:ea typeface="Source Code Pro Black"/>
              <a:cs typeface="Source Code Pro Black"/>
              <a:sym typeface="Source Code Pro Black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      </a:t>
            </a:r>
            <a:r>
              <a:rPr lang="en" sz="600">
                <a:solidFill>
                  <a:srgbClr val="9CDCFE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conn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</a:t>
            </a:r>
            <a:r>
              <a:rPr lang="en" sz="600">
                <a:solidFill>
                  <a:srgbClr val="D4D4D4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=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ConnectHandler(</a:t>
            </a:r>
            <a:r>
              <a:rPr lang="en" sz="600">
                <a:solidFill>
                  <a:srgbClr val="9CDCFE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device_type</a:t>
            </a:r>
            <a:r>
              <a:rPr lang="en" sz="600">
                <a:solidFill>
                  <a:srgbClr val="D4D4D4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=</a:t>
            </a:r>
            <a:r>
              <a:rPr lang="en" sz="600">
                <a:solidFill>
                  <a:srgbClr val="CE9178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"nokia_srl"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, </a:t>
            </a:r>
            <a:r>
              <a:rPr lang="en" sz="600">
                <a:solidFill>
                  <a:srgbClr val="D4D4D4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**</a:t>
            </a:r>
            <a:r>
              <a:rPr lang="en" sz="600">
                <a:solidFill>
                  <a:srgbClr val="9CDCFE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creds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)</a:t>
            </a:r>
            <a:endParaRPr sz="600">
              <a:solidFill>
                <a:srgbClr val="CCCCCC"/>
              </a:solidFill>
              <a:latin typeface="Source Code Pro Black"/>
              <a:ea typeface="Source Code Pro Black"/>
              <a:cs typeface="Source Code Pro Black"/>
              <a:sym typeface="Source Code Pro Black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      </a:t>
            </a:r>
            <a:r>
              <a:rPr lang="en" sz="600">
                <a:solidFill>
                  <a:srgbClr val="9CDCFE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verb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</a:t>
            </a:r>
            <a:r>
              <a:rPr lang="en" sz="600">
                <a:solidFill>
                  <a:srgbClr val="D4D4D4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=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</a:t>
            </a:r>
            <a:r>
              <a:rPr lang="en" sz="600">
                <a:solidFill>
                  <a:srgbClr val="CE9178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"disable"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</a:t>
            </a:r>
            <a:r>
              <a:rPr lang="en" sz="600">
                <a:solidFill>
                  <a:srgbClr val="C586C0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if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STATE </a:t>
            </a:r>
            <a:r>
              <a:rPr lang="en" sz="600">
                <a:solidFill>
                  <a:srgbClr val="D4D4D4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==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</a:t>
            </a:r>
            <a:r>
              <a:rPr lang="en" sz="600">
                <a:solidFill>
                  <a:srgbClr val="CE9178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"down"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</a:t>
            </a:r>
            <a:r>
              <a:rPr lang="en" sz="600">
                <a:solidFill>
                  <a:srgbClr val="C586C0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else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</a:t>
            </a:r>
            <a:r>
              <a:rPr lang="en" sz="600">
                <a:solidFill>
                  <a:srgbClr val="CE9178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"enable"</a:t>
            </a:r>
            <a:endParaRPr sz="600">
              <a:solidFill>
                <a:srgbClr val="CE9178"/>
              </a:solidFill>
              <a:latin typeface="Source Code Pro Black"/>
              <a:ea typeface="Source Code Pro Black"/>
              <a:cs typeface="Source Code Pro Black"/>
              <a:sym typeface="Source Code Pro Black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      </a:t>
            </a:r>
            <a:r>
              <a:rPr lang="en" sz="600">
                <a:solidFill>
                  <a:srgbClr val="9CDCFE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conn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.send_config_set([</a:t>
            </a:r>
            <a:r>
              <a:rPr lang="en" sz="600">
                <a:solidFill>
                  <a:srgbClr val="CE9178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"set /interface </a:t>
            </a:r>
            <a:r>
              <a:rPr lang="en" sz="600">
                <a:solidFill>
                  <a:srgbClr val="569CD6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{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INTERFACE</a:t>
            </a:r>
            <a:r>
              <a:rPr lang="en" sz="600">
                <a:solidFill>
                  <a:srgbClr val="569CD6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}</a:t>
            </a:r>
            <a:r>
              <a:rPr lang="en" sz="600">
                <a:solidFill>
                  <a:srgbClr val="CE9178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...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])</a:t>
            </a:r>
            <a:endParaRPr sz="600">
              <a:solidFill>
                <a:srgbClr val="CCCCCC"/>
              </a:solidFill>
              <a:latin typeface="Source Code Pro Black"/>
              <a:ea typeface="Source Code Pro Black"/>
              <a:cs typeface="Source Code Pro Black"/>
              <a:sym typeface="Source Code Pro Black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  </a:t>
            </a:r>
            <a:r>
              <a:rPr lang="en" sz="600">
                <a:solidFill>
                  <a:srgbClr val="C586C0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else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:</a:t>
            </a:r>
            <a:endParaRPr sz="600">
              <a:solidFill>
                <a:srgbClr val="CCCCCC"/>
              </a:solidFill>
              <a:latin typeface="Source Code Pro Black"/>
              <a:ea typeface="Source Code Pro Black"/>
              <a:cs typeface="Source Code Pro Black"/>
              <a:sym typeface="Source Code Pro Black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      </a:t>
            </a:r>
            <a:r>
              <a:rPr lang="en" sz="600">
                <a:solidFill>
                  <a:srgbClr val="C586C0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raise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</a:t>
            </a:r>
            <a:r>
              <a:rPr lang="en" sz="600">
                <a:solidFill>
                  <a:srgbClr val="4EC9B0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ValueError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(</a:t>
            </a:r>
            <a:r>
              <a:rPr lang="en" sz="600">
                <a:solidFill>
                  <a:srgbClr val="569CD6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f</a:t>
            </a:r>
            <a:r>
              <a:rPr lang="en" sz="600">
                <a:solidFill>
                  <a:srgbClr val="CE9178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"unsupported vendor: </a:t>
            </a:r>
            <a:r>
              <a:rPr lang="en" sz="600">
                <a:solidFill>
                  <a:srgbClr val="569CD6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{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VENDOR</a:t>
            </a:r>
            <a:r>
              <a:rPr lang="en" sz="600">
                <a:solidFill>
                  <a:srgbClr val="569CD6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}</a:t>
            </a:r>
            <a:r>
              <a:rPr lang="en" sz="600">
                <a:solidFill>
                  <a:srgbClr val="CE9178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"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)</a:t>
            </a:r>
            <a:endParaRPr sz="600">
              <a:solidFill>
                <a:srgbClr val="CCCCCC"/>
              </a:solidFill>
              <a:latin typeface="Source Code Pro Black"/>
              <a:ea typeface="Source Code Pro Black"/>
              <a:cs typeface="Source Code Pro Black"/>
              <a:sym typeface="Source Code Pro Black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600">
              <a:solidFill>
                <a:srgbClr val="CCCCCC"/>
              </a:solidFill>
              <a:latin typeface="Source Code Pro Black"/>
              <a:ea typeface="Source Code Pro Black"/>
              <a:cs typeface="Source Code Pro Black"/>
              <a:sym typeface="Source Code Pro Black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  </a:t>
            </a:r>
            <a:r>
              <a:rPr lang="en" sz="600">
                <a:solidFill>
                  <a:srgbClr val="9CDCFE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after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</a:t>
            </a:r>
            <a:r>
              <a:rPr lang="en" sz="600">
                <a:solidFill>
                  <a:srgbClr val="D4D4D4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=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</a:t>
            </a:r>
            <a:r>
              <a:rPr lang="en" sz="600">
                <a:solidFill>
                  <a:srgbClr val="9CDCFE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conn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.send_command(</a:t>
            </a:r>
            <a:r>
              <a:rPr lang="en" sz="600">
                <a:solidFill>
                  <a:srgbClr val="569CD6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f</a:t>
            </a:r>
            <a:r>
              <a:rPr lang="en" sz="600">
                <a:solidFill>
                  <a:srgbClr val="CE9178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"show interface </a:t>
            </a:r>
            <a:r>
              <a:rPr lang="en" sz="600">
                <a:solidFill>
                  <a:srgbClr val="569CD6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{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INTERFACE</a:t>
            </a:r>
            <a:r>
              <a:rPr lang="en" sz="600">
                <a:solidFill>
                  <a:srgbClr val="569CD6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}</a:t>
            </a:r>
            <a:r>
              <a:rPr lang="en" sz="600">
                <a:solidFill>
                  <a:srgbClr val="CE9178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"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)</a:t>
            </a:r>
            <a:endParaRPr sz="600">
              <a:solidFill>
                <a:srgbClr val="CCCCCC"/>
              </a:solidFill>
              <a:latin typeface="Source Code Pro Black"/>
              <a:ea typeface="Source Code Pro Black"/>
              <a:cs typeface="Source Code Pro Black"/>
              <a:sym typeface="Source Code Pro Black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  </a:t>
            </a:r>
            <a:r>
              <a:rPr lang="en" sz="600">
                <a:solidFill>
                  <a:srgbClr val="9CDCFE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conn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.disconnect()</a:t>
            </a:r>
            <a:endParaRPr sz="600">
              <a:solidFill>
                <a:srgbClr val="CCCCCC"/>
              </a:solidFill>
              <a:latin typeface="Source Code Pro Black"/>
              <a:ea typeface="Source Code Pro Black"/>
              <a:cs typeface="Source Code Pro Black"/>
              <a:sym typeface="Source Code Pro Black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  </a:t>
            </a:r>
            <a:r>
              <a:rPr lang="en" sz="600">
                <a:solidFill>
                  <a:srgbClr val="9CDCFE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result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</a:t>
            </a:r>
            <a:r>
              <a:rPr lang="en" sz="600">
                <a:solidFill>
                  <a:srgbClr val="D4D4D4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=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{</a:t>
            </a:r>
            <a:r>
              <a:rPr lang="en" sz="600">
                <a:solidFill>
                  <a:srgbClr val="CE9178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"host"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: </a:t>
            </a:r>
            <a:r>
              <a:rPr lang="en" sz="600">
                <a:solidFill>
                  <a:srgbClr val="4FC1FF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HOST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, </a:t>
            </a:r>
            <a:r>
              <a:rPr lang="en" sz="600">
                <a:solidFill>
                  <a:srgbClr val="CE9178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"iface"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: INTERFACE, </a:t>
            </a:r>
            <a:r>
              <a:rPr lang="en" sz="600">
                <a:solidFill>
                  <a:srgbClr val="CE9178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"state"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: STATE}</a:t>
            </a:r>
            <a:endParaRPr sz="600">
              <a:solidFill>
                <a:srgbClr val="CCCCCC"/>
              </a:solidFill>
              <a:latin typeface="Source Code Pro Black"/>
              <a:ea typeface="Source Code Pro Black"/>
              <a:cs typeface="Source Code Pro Black"/>
              <a:sym typeface="Source Code Pro Black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  log.info(</a:t>
            </a:r>
            <a:r>
              <a:rPr lang="en" sz="600">
                <a:solidFill>
                  <a:srgbClr val="CE9178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"changed </a:t>
            </a:r>
            <a:r>
              <a:rPr lang="en" sz="600">
                <a:solidFill>
                  <a:srgbClr val="569CD6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%s</a:t>
            </a:r>
            <a:r>
              <a:rPr lang="en" sz="600">
                <a:solidFill>
                  <a:srgbClr val="CE9178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/</a:t>
            </a:r>
            <a:r>
              <a:rPr lang="en" sz="600">
                <a:solidFill>
                  <a:srgbClr val="569CD6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%s</a:t>
            </a:r>
            <a:r>
              <a:rPr lang="en" sz="600">
                <a:solidFill>
                  <a:srgbClr val="CE9178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-&gt; </a:t>
            </a:r>
            <a:r>
              <a:rPr lang="en" sz="600">
                <a:solidFill>
                  <a:srgbClr val="569CD6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%s</a:t>
            </a:r>
            <a:r>
              <a:rPr lang="en" sz="600">
                <a:solidFill>
                  <a:srgbClr val="CE9178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"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, </a:t>
            </a:r>
            <a:r>
              <a:rPr lang="en" sz="600">
                <a:solidFill>
                  <a:srgbClr val="4FC1FF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HOST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, INTERFACE, STATE)</a:t>
            </a:r>
            <a:endParaRPr sz="600">
              <a:solidFill>
                <a:srgbClr val="CCCCCC"/>
              </a:solidFill>
              <a:latin typeface="Source Code Pro Black"/>
              <a:ea typeface="Source Code Pro Black"/>
              <a:cs typeface="Source Code Pro Black"/>
              <a:sym typeface="Source Code Pro Black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600">
              <a:solidFill>
                <a:srgbClr val="CCCCCC"/>
              </a:solidFill>
              <a:latin typeface="Source Code Pro Black"/>
              <a:ea typeface="Source Code Pro Black"/>
              <a:cs typeface="Source Code Pro Black"/>
              <a:sym typeface="Source Code Pro Black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600">
                <a:solidFill>
                  <a:srgbClr val="C586C0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except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</a:t>
            </a:r>
            <a:r>
              <a:rPr lang="en" sz="600">
                <a:solidFill>
                  <a:srgbClr val="4EC9B0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Exception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</a:t>
            </a:r>
            <a:r>
              <a:rPr lang="en" sz="600">
                <a:solidFill>
                  <a:srgbClr val="C586C0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as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</a:t>
            </a:r>
            <a:r>
              <a:rPr lang="en" sz="600">
                <a:solidFill>
                  <a:srgbClr val="9CDCFE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e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:</a:t>
            </a:r>
            <a:endParaRPr sz="600">
              <a:solidFill>
                <a:srgbClr val="CCCCCC"/>
              </a:solidFill>
              <a:latin typeface="Source Code Pro Black"/>
              <a:ea typeface="Source Code Pro Black"/>
              <a:cs typeface="Source Code Pro Black"/>
              <a:sym typeface="Source Code Pro Black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  </a:t>
            </a:r>
            <a:r>
              <a:rPr lang="en" sz="600">
                <a:solidFill>
                  <a:srgbClr val="6A9955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# Exception handling</a:t>
            </a:r>
            <a:endParaRPr sz="600">
              <a:solidFill>
                <a:srgbClr val="CCCCCC"/>
              </a:solidFill>
              <a:latin typeface="Source Code Pro Black"/>
              <a:ea typeface="Source Code Pro Black"/>
              <a:cs typeface="Source Code Pro Black"/>
              <a:sym typeface="Source Code Pro Black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600">
              <a:solidFill>
                <a:srgbClr val="CCCCCC"/>
              </a:solidFill>
              <a:latin typeface="Source Code Pro Black"/>
              <a:ea typeface="Source Code Pro Black"/>
              <a:cs typeface="Source Code Pro Black"/>
              <a:sym typeface="Source Code Pro Black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600">
                <a:solidFill>
                  <a:srgbClr val="C586C0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with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</a:t>
            </a:r>
            <a:r>
              <a:rPr lang="en" sz="600">
                <a:solidFill>
                  <a:srgbClr val="DCDCAA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open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(OUT, </a:t>
            </a:r>
            <a:r>
              <a:rPr lang="en" sz="600">
                <a:solidFill>
                  <a:srgbClr val="CE9178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"a"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) </a:t>
            </a:r>
            <a:r>
              <a:rPr lang="en" sz="600">
                <a:solidFill>
                  <a:srgbClr val="C586C0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as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</a:t>
            </a:r>
            <a:r>
              <a:rPr lang="en" sz="600">
                <a:solidFill>
                  <a:srgbClr val="9CDCFE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f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:</a:t>
            </a:r>
            <a:endParaRPr sz="600">
              <a:solidFill>
                <a:srgbClr val="CCCCCC"/>
              </a:solidFill>
              <a:latin typeface="Source Code Pro Black"/>
              <a:ea typeface="Source Code Pro Black"/>
              <a:cs typeface="Source Code Pro Black"/>
              <a:sym typeface="Source Code Pro Black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  </a:t>
            </a:r>
            <a:r>
              <a:rPr lang="en" sz="600">
                <a:solidFill>
                  <a:srgbClr val="9CDCFE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f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.</a:t>
            </a:r>
            <a:r>
              <a:rPr lang="en" sz="600">
                <a:solidFill>
                  <a:srgbClr val="DCDCAA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write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(json.dumps(</a:t>
            </a:r>
            <a:r>
              <a:rPr lang="en" sz="600">
                <a:solidFill>
                  <a:srgbClr val="9CDCFE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result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) </a:t>
            </a:r>
            <a:r>
              <a:rPr lang="en" sz="600">
                <a:solidFill>
                  <a:srgbClr val="D4D4D4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+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</a:t>
            </a:r>
            <a:r>
              <a:rPr lang="en" sz="600">
                <a:solidFill>
                  <a:srgbClr val="CE9178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"</a:t>
            </a:r>
            <a:r>
              <a:rPr lang="en" sz="600">
                <a:solidFill>
                  <a:srgbClr val="D7BA7D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\n</a:t>
            </a:r>
            <a:r>
              <a:rPr lang="en" sz="600">
                <a:solidFill>
                  <a:srgbClr val="CE9178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"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)</a:t>
            </a:r>
            <a:endParaRPr sz="600">
              <a:solidFill>
                <a:srgbClr val="CCCCCC"/>
              </a:solidFill>
              <a:latin typeface="Source Code Pro Black"/>
              <a:ea typeface="Source Code Pro Black"/>
              <a:cs typeface="Source Code Pro Black"/>
              <a:sym typeface="Source Code Pro Black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600">
              <a:solidFill>
                <a:srgbClr val="CCCCCC"/>
              </a:solidFill>
              <a:latin typeface="Source Code Pro Black"/>
              <a:ea typeface="Source Code Pro Black"/>
              <a:cs typeface="Source Code Pro Black"/>
              <a:sym typeface="Source Code Pro Black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sys.exit(</a:t>
            </a:r>
            <a:r>
              <a:rPr lang="en" sz="600">
                <a:solidFill>
                  <a:srgbClr val="B5CEA8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0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</a:t>
            </a:r>
            <a:r>
              <a:rPr lang="en" sz="600">
                <a:solidFill>
                  <a:srgbClr val="C586C0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if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</a:t>
            </a:r>
            <a:r>
              <a:rPr lang="en" sz="600">
                <a:solidFill>
                  <a:srgbClr val="9CDCFE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result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[</a:t>
            </a:r>
            <a:r>
              <a:rPr lang="en" sz="600">
                <a:solidFill>
                  <a:srgbClr val="CE9178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"ok"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] </a:t>
            </a:r>
            <a:r>
              <a:rPr lang="en" sz="600">
                <a:solidFill>
                  <a:srgbClr val="C586C0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else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</a:t>
            </a:r>
            <a:r>
              <a:rPr lang="en" sz="600">
                <a:solidFill>
                  <a:srgbClr val="B5CEA8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1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)</a:t>
            </a:r>
            <a:endParaRPr sz="600">
              <a:solidFill>
                <a:srgbClr val="CCCCCC"/>
              </a:solidFill>
              <a:latin typeface="Source Code Pro Black"/>
              <a:ea typeface="Source Code Pro Black"/>
              <a:cs typeface="Source Code Pro Black"/>
              <a:sym typeface="Source Code Pro Black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">
              <a:solidFill>
                <a:schemeClr val="lt1"/>
              </a:solidFill>
              <a:latin typeface="Source Code Pro Black"/>
              <a:ea typeface="Source Code Pro Black"/>
              <a:cs typeface="Source Code Pro Black"/>
              <a:sym typeface="Source Code Pro Black"/>
            </a:endParaRPr>
          </a:p>
        </p:txBody>
      </p:sp>
      <p:sp>
        <p:nvSpPr>
          <p:cNvPr id="80" name="Google Shape;80;p17"/>
          <p:cNvSpPr/>
          <p:nvPr/>
        </p:nvSpPr>
        <p:spPr>
          <a:xfrm>
            <a:off x="2842800" y="1283726"/>
            <a:ext cx="65700" cy="3547800"/>
          </a:xfrm>
          <a:prstGeom prst="leftBracket">
            <a:avLst>
              <a:gd name="adj" fmla="val 8333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81" name="Google Shape;81;p17"/>
          <p:cNvSpPr/>
          <p:nvPr/>
        </p:nvSpPr>
        <p:spPr>
          <a:xfrm rot="10800000">
            <a:off x="6219250" y="1253224"/>
            <a:ext cx="65700" cy="3547800"/>
          </a:xfrm>
          <a:prstGeom prst="leftBracket">
            <a:avLst>
              <a:gd name="adj" fmla="val 8333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82" name="Google Shape;82;p17"/>
          <p:cNvSpPr/>
          <p:nvPr/>
        </p:nvSpPr>
        <p:spPr>
          <a:xfrm>
            <a:off x="311525" y="3317370"/>
            <a:ext cx="2219100" cy="2925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Space Mono"/>
                <a:ea typeface="Space Mono"/>
                <a:cs typeface="Space Mono"/>
                <a:sym typeface="Space Mono"/>
              </a:rPr>
              <a:t>Versioning</a:t>
            </a:r>
            <a:endParaRPr sz="1300"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83" name="Google Shape;83;p17"/>
          <p:cNvSpPr/>
          <p:nvPr/>
        </p:nvSpPr>
        <p:spPr>
          <a:xfrm>
            <a:off x="311713" y="1622666"/>
            <a:ext cx="2219100" cy="2925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Space Mono"/>
                <a:ea typeface="Space Mono"/>
                <a:cs typeface="Space Mono"/>
                <a:sym typeface="Space Mono"/>
              </a:rPr>
              <a:t>Connection handling</a:t>
            </a:r>
            <a:endParaRPr sz="1300"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84" name="Google Shape;84;p17"/>
          <p:cNvSpPr/>
          <p:nvPr/>
        </p:nvSpPr>
        <p:spPr>
          <a:xfrm>
            <a:off x="311713" y="1961607"/>
            <a:ext cx="2219100" cy="2925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ce Mono"/>
                <a:ea typeface="Space Mono"/>
                <a:cs typeface="Space Mono"/>
                <a:sym typeface="Space Mono"/>
              </a:rPr>
              <a:t>Credentials</a:t>
            </a: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85" name="Google Shape;85;p17"/>
          <p:cNvSpPr/>
          <p:nvPr/>
        </p:nvSpPr>
        <p:spPr>
          <a:xfrm>
            <a:off x="311663" y="2300548"/>
            <a:ext cx="2219100" cy="2925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Space Mono"/>
                <a:ea typeface="Space Mono"/>
                <a:cs typeface="Space Mono"/>
                <a:sym typeface="Space Mono"/>
              </a:rPr>
              <a:t>Vendor support</a:t>
            </a:r>
            <a:endParaRPr sz="1300"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86" name="Google Shape;86;p17"/>
          <p:cNvSpPr/>
          <p:nvPr/>
        </p:nvSpPr>
        <p:spPr>
          <a:xfrm>
            <a:off x="311525" y="2978429"/>
            <a:ext cx="2219100" cy="2925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Space Mono"/>
                <a:ea typeface="Space Mono"/>
                <a:cs typeface="Space Mono"/>
                <a:sym typeface="Space Mono"/>
              </a:rPr>
              <a:t>Logging</a:t>
            </a:r>
            <a:endParaRPr sz="1300"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87" name="Google Shape;87;p17"/>
          <p:cNvSpPr/>
          <p:nvPr/>
        </p:nvSpPr>
        <p:spPr>
          <a:xfrm>
            <a:off x="311650" y="3656311"/>
            <a:ext cx="2219100" cy="2925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Space Mono"/>
                <a:ea typeface="Space Mono"/>
                <a:cs typeface="Space Mono"/>
                <a:sym typeface="Space Mono"/>
              </a:rPr>
              <a:t>Persist Result</a:t>
            </a:r>
            <a:endParaRPr sz="1300"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88" name="Google Shape;88;p17"/>
          <p:cNvSpPr/>
          <p:nvPr/>
        </p:nvSpPr>
        <p:spPr>
          <a:xfrm>
            <a:off x="6572500" y="2789004"/>
            <a:ext cx="2169600" cy="1091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Space Mono"/>
                <a:ea typeface="Space Mono"/>
                <a:cs typeface="Space Mono"/>
                <a:sym typeface="Space Mono"/>
              </a:rPr>
              <a:t>Parallel Execution is risky. In general, race conditions cannot be detected</a:t>
            </a:r>
            <a:endParaRPr sz="1300"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89" name="Google Shape;89;p17"/>
          <p:cNvSpPr/>
          <p:nvPr/>
        </p:nvSpPr>
        <p:spPr>
          <a:xfrm>
            <a:off x="6572500" y="1254275"/>
            <a:ext cx="2169600" cy="466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Space Mono"/>
                <a:ea typeface="Space Mono"/>
                <a:cs typeface="Space Mono"/>
                <a:sym typeface="Space Mono"/>
              </a:rPr>
              <a:t>Unknown safety profile</a:t>
            </a:r>
            <a:endParaRPr sz="1300"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90" name="Google Shape;90;p17"/>
          <p:cNvSpPr/>
          <p:nvPr/>
        </p:nvSpPr>
        <p:spPr>
          <a:xfrm>
            <a:off x="6572500" y="2277428"/>
            <a:ext cx="2169600" cy="466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Space Mono"/>
                <a:ea typeface="Space Mono"/>
                <a:cs typeface="Space Mono"/>
                <a:sym typeface="Space Mono"/>
              </a:rPr>
              <a:t>Auditability</a:t>
            </a:r>
            <a:endParaRPr sz="1300"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91" name="Google Shape;91;p17"/>
          <p:cNvSpPr/>
          <p:nvPr/>
        </p:nvSpPr>
        <p:spPr>
          <a:xfrm>
            <a:off x="6572500" y="1765851"/>
            <a:ext cx="2169600" cy="466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Space Mono"/>
                <a:ea typeface="Space Mono"/>
                <a:cs typeface="Space Mono"/>
                <a:sym typeface="Space Mono"/>
              </a:rPr>
              <a:t>Interpretability</a:t>
            </a:r>
            <a:endParaRPr sz="1300"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92" name="Google Shape;92;p17"/>
          <p:cNvSpPr/>
          <p:nvPr/>
        </p:nvSpPr>
        <p:spPr>
          <a:xfrm>
            <a:off x="311525" y="2639489"/>
            <a:ext cx="2219100" cy="2925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Space Mono"/>
                <a:ea typeface="Space Mono"/>
                <a:cs typeface="Space Mono"/>
                <a:sym typeface="Space Mono"/>
              </a:rPr>
              <a:t>Error handling</a:t>
            </a:r>
            <a:endParaRPr sz="1300"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93" name="Google Shape;93;p17"/>
          <p:cNvSpPr/>
          <p:nvPr/>
        </p:nvSpPr>
        <p:spPr>
          <a:xfrm>
            <a:off x="311700" y="3995252"/>
            <a:ext cx="2219100" cy="2925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Space Mono"/>
                <a:ea typeface="Space Mono"/>
                <a:cs typeface="Space Mono"/>
                <a:sym typeface="Space Mono"/>
              </a:rPr>
              <a:t>Testing</a:t>
            </a:r>
            <a:endParaRPr sz="1300"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94" name="Google Shape;94;p17"/>
          <p:cNvSpPr/>
          <p:nvPr/>
        </p:nvSpPr>
        <p:spPr>
          <a:xfrm>
            <a:off x="311700" y="1283725"/>
            <a:ext cx="2219100" cy="2925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Space Mono"/>
                <a:ea typeface="Space Mono"/>
                <a:cs typeface="Space Mono"/>
                <a:sym typeface="Space Mono"/>
              </a:rPr>
              <a:t>Parameter validation</a:t>
            </a:r>
            <a:endParaRPr sz="1300">
              <a:latin typeface="Space Mono"/>
              <a:ea typeface="Space Mono"/>
              <a:cs typeface="Space Mono"/>
              <a:sym typeface="Space Mon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The issue with scripts</a:t>
            </a:r>
            <a:endParaRPr/>
          </a:p>
        </p:txBody>
      </p:sp>
      <p:sp>
        <p:nvSpPr>
          <p:cNvPr id="100" name="Google Shape;100;p18"/>
          <p:cNvSpPr txBox="1"/>
          <p:nvPr/>
        </p:nvSpPr>
        <p:spPr>
          <a:xfrm>
            <a:off x="2908500" y="1281550"/>
            <a:ext cx="3376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600">
                <a:solidFill>
                  <a:srgbClr val="4FC1FF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HOST, USER, PWD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</a:t>
            </a:r>
            <a:r>
              <a:rPr lang="en" sz="600">
                <a:solidFill>
                  <a:srgbClr val="D4D4D4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=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env[</a:t>
            </a:r>
            <a:r>
              <a:rPr lang="en" sz="600">
                <a:solidFill>
                  <a:srgbClr val="CE9178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"HOST"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], env[</a:t>
            </a:r>
            <a:r>
              <a:rPr lang="en" sz="600">
                <a:solidFill>
                  <a:srgbClr val="CE9178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"NET_USER"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], env[</a:t>
            </a:r>
            <a:r>
              <a:rPr lang="en" sz="600">
                <a:solidFill>
                  <a:srgbClr val="CE9178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"NET_PWD"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]</a:t>
            </a:r>
            <a:endParaRPr sz="600">
              <a:solidFill>
                <a:srgbClr val="CCCCCC"/>
              </a:solidFill>
              <a:latin typeface="Source Code Pro Black"/>
              <a:ea typeface="Source Code Pro Black"/>
              <a:cs typeface="Source Code Pro Black"/>
              <a:sym typeface="Source Code Pro Black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600">
                <a:solidFill>
                  <a:srgbClr val="9CDCFE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creds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</a:t>
            </a:r>
            <a:r>
              <a:rPr lang="en" sz="600">
                <a:solidFill>
                  <a:srgbClr val="D4D4D4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=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{</a:t>
            </a:r>
            <a:r>
              <a:rPr lang="en" sz="600">
                <a:solidFill>
                  <a:srgbClr val="CE9178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"host"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: </a:t>
            </a:r>
            <a:r>
              <a:rPr lang="en" sz="600">
                <a:solidFill>
                  <a:srgbClr val="4FC1FF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HOST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, </a:t>
            </a:r>
            <a:r>
              <a:rPr lang="en" sz="600">
                <a:solidFill>
                  <a:srgbClr val="CE9178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"username"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: </a:t>
            </a:r>
            <a:r>
              <a:rPr lang="en" sz="600">
                <a:solidFill>
                  <a:srgbClr val="4FC1FF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USER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, </a:t>
            </a:r>
            <a:r>
              <a:rPr lang="en" sz="600">
                <a:solidFill>
                  <a:srgbClr val="CE9178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"password"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: </a:t>
            </a:r>
            <a:r>
              <a:rPr lang="en" sz="600">
                <a:solidFill>
                  <a:srgbClr val="4FC1FF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PWD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}</a:t>
            </a:r>
            <a:endParaRPr sz="600">
              <a:solidFill>
                <a:srgbClr val="CCCCCC"/>
              </a:solidFill>
              <a:latin typeface="Source Code Pro Black"/>
              <a:ea typeface="Source Code Pro Black"/>
              <a:cs typeface="Source Code Pro Black"/>
              <a:sym typeface="Source Code Pro Black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600">
              <a:solidFill>
                <a:srgbClr val="CCCCCC"/>
              </a:solidFill>
              <a:latin typeface="Source Code Pro Black"/>
              <a:ea typeface="Source Code Pro Black"/>
              <a:cs typeface="Source Code Pro Black"/>
              <a:sym typeface="Source Code Pro Black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600">
                <a:solidFill>
                  <a:srgbClr val="C586C0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try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:</a:t>
            </a:r>
            <a:endParaRPr sz="600">
              <a:solidFill>
                <a:srgbClr val="CCCCCC"/>
              </a:solidFill>
              <a:latin typeface="Source Code Pro Black"/>
              <a:ea typeface="Source Code Pro Black"/>
              <a:cs typeface="Source Code Pro Black"/>
              <a:sym typeface="Source Code Pro Black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  </a:t>
            </a:r>
            <a:r>
              <a:rPr lang="en" sz="600">
                <a:solidFill>
                  <a:srgbClr val="C586C0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if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VENDOR </a:t>
            </a:r>
            <a:r>
              <a:rPr lang="en" sz="600">
                <a:solidFill>
                  <a:srgbClr val="D4D4D4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==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</a:t>
            </a:r>
            <a:r>
              <a:rPr lang="en" sz="600">
                <a:solidFill>
                  <a:srgbClr val="CE9178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"cisco_ios"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:</a:t>
            </a:r>
            <a:endParaRPr sz="600">
              <a:solidFill>
                <a:srgbClr val="CCCCCC"/>
              </a:solidFill>
              <a:latin typeface="Source Code Pro Black"/>
              <a:ea typeface="Source Code Pro Black"/>
              <a:cs typeface="Source Code Pro Black"/>
              <a:sym typeface="Source Code Pro Black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      </a:t>
            </a:r>
            <a:r>
              <a:rPr lang="en" sz="600">
                <a:solidFill>
                  <a:srgbClr val="9CDCFE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conn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</a:t>
            </a:r>
            <a:r>
              <a:rPr lang="en" sz="600">
                <a:solidFill>
                  <a:srgbClr val="D4D4D4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=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ConnectHandler(</a:t>
            </a:r>
            <a:r>
              <a:rPr lang="en" sz="600">
                <a:solidFill>
                  <a:srgbClr val="9CDCFE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device_type</a:t>
            </a:r>
            <a:r>
              <a:rPr lang="en" sz="600">
                <a:solidFill>
                  <a:srgbClr val="D4D4D4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=</a:t>
            </a:r>
            <a:r>
              <a:rPr lang="en" sz="600">
                <a:solidFill>
                  <a:srgbClr val="CE9178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"cisco_ios"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, </a:t>
            </a:r>
            <a:r>
              <a:rPr lang="en" sz="600">
                <a:solidFill>
                  <a:srgbClr val="D4D4D4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**</a:t>
            </a:r>
            <a:r>
              <a:rPr lang="en" sz="600">
                <a:solidFill>
                  <a:srgbClr val="9CDCFE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creds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)</a:t>
            </a:r>
            <a:endParaRPr sz="600">
              <a:solidFill>
                <a:srgbClr val="CCCCCC"/>
              </a:solidFill>
              <a:latin typeface="Source Code Pro Black"/>
              <a:ea typeface="Source Code Pro Black"/>
              <a:cs typeface="Source Code Pro Black"/>
              <a:sym typeface="Source Code Pro Black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      </a:t>
            </a:r>
            <a:r>
              <a:rPr lang="en" sz="600">
                <a:solidFill>
                  <a:srgbClr val="9CDCFE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cmd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 </a:t>
            </a:r>
            <a:r>
              <a:rPr lang="en" sz="600">
                <a:solidFill>
                  <a:srgbClr val="D4D4D4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=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</a:t>
            </a:r>
            <a:r>
              <a:rPr lang="en" sz="600">
                <a:solidFill>
                  <a:srgbClr val="CE9178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"shutdown"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</a:t>
            </a:r>
            <a:r>
              <a:rPr lang="en" sz="600">
                <a:solidFill>
                  <a:srgbClr val="C586C0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if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STATE </a:t>
            </a:r>
            <a:r>
              <a:rPr lang="en" sz="600">
                <a:solidFill>
                  <a:srgbClr val="D4D4D4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==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</a:t>
            </a:r>
            <a:r>
              <a:rPr lang="en" sz="600">
                <a:solidFill>
                  <a:srgbClr val="CE9178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"down"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</a:t>
            </a:r>
            <a:r>
              <a:rPr lang="en" sz="600">
                <a:solidFill>
                  <a:srgbClr val="C586C0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else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</a:t>
            </a:r>
            <a:r>
              <a:rPr lang="en" sz="600">
                <a:solidFill>
                  <a:srgbClr val="CE9178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"no shutdown"</a:t>
            </a:r>
            <a:endParaRPr sz="600">
              <a:solidFill>
                <a:srgbClr val="CE9178"/>
              </a:solidFill>
              <a:latin typeface="Source Code Pro Black"/>
              <a:ea typeface="Source Code Pro Black"/>
              <a:cs typeface="Source Code Pro Black"/>
              <a:sym typeface="Source Code Pro Black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      </a:t>
            </a:r>
            <a:r>
              <a:rPr lang="en" sz="600">
                <a:solidFill>
                  <a:srgbClr val="9CDCFE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conn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.send_config_set([</a:t>
            </a:r>
            <a:r>
              <a:rPr lang="en" sz="600">
                <a:solidFill>
                  <a:srgbClr val="569CD6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f</a:t>
            </a:r>
            <a:r>
              <a:rPr lang="en" sz="600">
                <a:solidFill>
                  <a:srgbClr val="CE9178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"interface </a:t>
            </a:r>
            <a:r>
              <a:rPr lang="en" sz="600">
                <a:solidFill>
                  <a:srgbClr val="569CD6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{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INTERFACE</a:t>
            </a:r>
            <a:r>
              <a:rPr lang="en" sz="600">
                <a:solidFill>
                  <a:srgbClr val="569CD6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}</a:t>
            </a:r>
            <a:r>
              <a:rPr lang="en" sz="600">
                <a:solidFill>
                  <a:srgbClr val="CE9178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"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, </a:t>
            </a:r>
            <a:r>
              <a:rPr lang="en" sz="600">
                <a:solidFill>
                  <a:srgbClr val="9CDCFE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cmd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])</a:t>
            </a:r>
            <a:endParaRPr sz="600">
              <a:solidFill>
                <a:srgbClr val="CCCCCC"/>
              </a:solidFill>
              <a:latin typeface="Source Code Pro Black"/>
              <a:ea typeface="Source Code Pro Black"/>
              <a:cs typeface="Source Code Pro Black"/>
              <a:sym typeface="Source Code Pro Black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  </a:t>
            </a:r>
            <a:r>
              <a:rPr lang="en" sz="600">
                <a:solidFill>
                  <a:srgbClr val="C586C0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elif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VENDOR </a:t>
            </a:r>
            <a:r>
              <a:rPr lang="en" sz="600">
                <a:solidFill>
                  <a:srgbClr val="D4D4D4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==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</a:t>
            </a:r>
            <a:r>
              <a:rPr lang="en" sz="600">
                <a:solidFill>
                  <a:srgbClr val="CE9178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"nokia_srl"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:</a:t>
            </a:r>
            <a:endParaRPr sz="600">
              <a:solidFill>
                <a:srgbClr val="CCCCCC"/>
              </a:solidFill>
              <a:latin typeface="Source Code Pro Black"/>
              <a:ea typeface="Source Code Pro Black"/>
              <a:cs typeface="Source Code Pro Black"/>
              <a:sym typeface="Source Code Pro Black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      </a:t>
            </a:r>
            <a:r>
              <a:rPr lang="en" sz="600">
                <a:solidFill>
                  <a:srgbClr val="9CDCFE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conn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</a:t>
            </a:r>
            <a:r>
              <a:rPr lang="en" sz="600">
                <a:solidFill>
                  <a:srgbClr val="D4D4D4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=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ConnectHandler(</a:t>
            </a:r>
            <a:r>
              <a:rPr lang="en" sz="600">
                <a:solidFill>
                  <a:srgbClr val="9CDCFE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device_type</a:t>
            </a:r>
            <a:r>
              <a:rPr lang="en" sz="600">
                <a:solidFill>
                  <a:srgbClr val="D4D4D4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=</a:t>
            </a:r>
            <a:r>
              <a:rPr lang="en" sz="600">
                <a:solidFill>
                  <a:srgbClr val="CE9178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"nokia_srl"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, </a:t>
            </a:r>
            <a:r>
              <a:rPr lang="en" sz="600">
                <a:solidFill>
                  <a:srgbClr val="D4D4D4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**</a:t>
            </a:r>
            <a:r>
              <a:rPr lang="en" sz="600">
                <a:solidFill>
                  <a:srgbClr val="9CDCFE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creds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)</a:t>
            </a:r>
            <a:endParaRPr sz="600">
              <a:solidFill>
                <a:srgbClr val="CCCCCC"/>
              </a:solidFill>
              <a:latin typeface="Source Code Pro Black"/>
              <a:ea typeface="Source Code Pro Black"/>
              <a:cs typeface="Source Code Pro Black"/>
              <a:sym typeface="Source Code Pro Black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      </a:t>
            </a:r>
            <a:r>
              <a:rPr lang="en" sz="600">
                <a:solidFill>
                  <a:srgbClr val="9CDCFE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verb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</a:t>
            </a:r>
            <a:r>
              <a:rPr lang="en" sz="600">
                <a:solidFill>
                  <a:srgbClr val="D4D4D4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=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</a:t>
            </a:r>
            <a:r>
              <a:rPr lang="en" sz="600">
                <a:solidFill>
                  <a:srgbClr val="CE9178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"disable"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</a:t>
            </a:r>
            <a:r>
              <a:rPr lang="en" sz="600">
                <a:solidFill>
                  <a:srgbClr val="C586C0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if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STATE </a:t>
            </a:r>
            <a:r>
              <a:rPr lang="en" sz="600">
                <a:solidFill>
                  <a:srgbClr val="D4D4D4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==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</a:t>
            </a:r>
            <a:r>
              <a:rPr lang="en" sz="600">
                <a:solidFill>
                  <a:srgbClr val="CE9178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"down"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</a:t>
            </a:r>
            <a:r>
              <a:rPr lang="en" sz="600">
                <a:solidFill>
                  <a:srgbClr val="C586C0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else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</a:t>
            </a:r>
            <a:r>
              <a:rPr lang="en" sz="600">
                <a:solidFill>
                  <a:srgbClr val="CE9178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"enable"</a:t>
            </a:r>
            <a:endParaRPr sz="600">
              <a:solidFill>
                <a:srgbClr val="CE9178"/>
              </a:solidFill>
              <a:latin typeface="Source Code Pro Black"/>
              <a:ea typeface="Source Code Pro Black"/>
              <a:cs typeface="Source Code Pro Black"/>
              <a:sym typeface="Source Code Pro Black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      </a:t>
            </a:r>
            <a:r>
              <a:rPr lang="en" sz="600">
                <a:solidFill>
                  <a:srgbClr val="9CDCFE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conn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.send_config_set([</a:t>
            </a:r>
            <a:r>
              <a:rPr lang="en" sz="600">
                <a:solidFill>
                  <a:srgbClr val="CE9178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"set /interface </a:t>
            </a:r>
            <a:r>
              <a:rPr lang="en" sz="600">
                <a:solidFill>
                  <a:srgbClr val="569CD6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{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INTERFACE</a:t>
            </a:r>
            <a:r>
              <a:rPr lang="en" sz="600">
                <a:solidFill>
                  <a:srgbClr val="569CD6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}</a:t>
            </a:r>
            <a:r>
              <a:rPr lang="en" sz="600">
                <a:solidFill>
                  <a:srgbClr val="CE9178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...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])</a:t>
            </a:r>
            <a:endParaRPr sz="600">
              <a:solidFill>
                <a:srgbClr val="CCCCCC"/>
              </a:solidFill>
              <a:latin typeface="Source Code Pro Black"/>
              <a:ea typeface="Source Code Pro Black"/>
              <a:cs typeface="Source Code Pro Black"/>
              <a:sym typeface="Source Code Pro Black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  </a:t>
            </a:r>
            <a:r>
              <a:rPr lang="en" sz="600">
                <a:solidFill>
                  <a:srgbClr val="C586C0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else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:</a:t>
            </a:r>
            <a:endParaRPr sz="600">
              <a:solidFill>
                <a:srgbClr val="CCCCCC"/>
              </a:solidFill>
              <a:latin typeface="Source Code Pro Black"/>
              <a:ea typeface="Source Code Pro Black"/>
              <a:cs typeface="Source Code Pro Black"/>
              <a:sym typeface="Source Code Pro Black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      </a:t>
            </a:r>
            <a:r>
              <a:rPr lang="en" sz="600">
                <a:solidFill>
                  <a:srgbClr val="C586C0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raise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</a:t>
            </a:r>
            <a:r>
              <a:rPr lang="en" sz="600">
                <a:solidFill>
                  <a:srgbClr val="4EC9B0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ValueError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(</a:t>
            </a:r>
            <a:r>
              <a:rPr lang="en" sz="600">
                <a:solidFill>
                  <a:srgbClr val="569CD6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f</a:t>
            </a:r>
            <a:r>
              <a:rPr lang="en" sz="600">
                <a:solidFill>
                  <a:srgbClr val="CE9178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"unsupported vendor: </a:t>
            </a:r>
            <a:r>
              <a:rPr lang="en" sz="600">
                <a:solidFill>
                  <a:srgbClr val="569CD6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{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VENDOR</a:t>
            </a:r>
            <a:r>
              <a:rPr lang="en" sz="600">
                <a:solidFill>
                  <a:srgbClr val="569CD6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}</a:t>
            </a:r>
            <a:r>
              <a:rPr lang="en" sz="600">
                <a:solidFill>
                  <a:srgbClr val="CE9178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"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)</a:t>
            </a:r>
            <a:endParaRPr sz="600">
              <a:solidFill>
                <a:srgbClr val="CCCCCC"/>
              </a:solidFill>
              <a:latin typeface="Source Code Pro Black"/>
              <a:ea typeface="Source Code Pro Black"/>
              <a:cs typeface="Source Code Pro Black"/>
              <a:sym typeface="Source Code Pro Black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600">
              <a:solidFill>
                <a:srgbClr val="CCCCCC"/>
              </a:solidFill>
              <a:latin typeface="Source Code Pro Black"/>
              <a:ea typeface="Source Code Pro Black"/>
              <a:cs typeface="Source Code Pro Black"/>
              <a:sym typeface="Source Code Pro Black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  </a:t>
            </a:r>
            <a:r>
              <a:rPr lang="en" sz="600">
                <a:solidFill>
                  <a:srgbClr val="9CDCFE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after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</a:t>
            </a:r>
            <a:r>
              <a:rPr lang="en" sz="600">
                <a:solidFill>
                  <a:srgbClr val="D4D4D4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=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</a:t>
            </a:r>
            <a:r>
              <a:rPr lang="en" sz="600">
                <a:solidFill>
                  <a:srgbClr val="9CDCFE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conn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.send_command(</a:t>
            </a:r>
            <a:r>
              <a:rPr lang="en" sz="600">
                <a:solidFill>
                  <a:srgbClr val="569CD6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f</a:t>
            </a:r>
            <a:r>
              <a:rPr lang="en" sz="600">
                <a:solidFill>
                  <a:srgbClr val="CE9178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"show interface </a:t>
            </a:r>
            <a:r>
              <a:rPr lang="en" sz="600">
                <a:solidFill>
                  <a:srgbClr val="569CD6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{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INTERFACE</a:t>
            </a:r>
            <a:r>
              <a:rPr lang="en" sz="600">
                <a:solidFill>
                  <a:srgbClr val="569CD6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}</a:t>
            </a:r>
            <a:r>
              <a:rPr lang="en" sz="600">
                <a:solidFill>
                  <a:srgbClr val="CE9178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"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)</a:t>
            </a:r>
            <a:endParaRPr sz="600">
              <a:solidFill>
                <a:srgbClr val="CCCCCC"/>
              </a:solidFill>
              <a:latin typeface="Source Code Pro Black"/>
              <a:ea typeface="Source Code Pro Black"/>
              <a:cs typeface="Source Code Pro Black"/>
              <a:sym typeface="Source Code Pro Black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  </a:t>
            </a:r>
            <a:r>
              <a:rPr lang="en" sz="600">
                <a:solidFill>
                  <a:srgbClr val="9CDCFE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conn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.disconnect()</a:t>
            </a:r>
            <a:endParaRPr sz="600">
              <a:solidFill>
                <a:srgbClr val="CCCCCC"/>
              </a:solidFill>
              <a:latin typeface="Source Code Pro Black"/>
              <a:ea typeface="Source Code Pro Black"/>
              <a:cs typeface="Source Code Pro Black"/>
              <a:sym typeface="Source Code Pro Black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  </a:t>
            </a:r>
            <a:r>
              <a:rPr lang="en" sz="600">
                <a:solidFill>
                  <a:srgbClr val="9CDCFE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result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</a:t>
            </a:r>
            <a:r>
              <a:rPr lang="en" sz="600">
                <a:solidFill>
                  <a:srgbClr val="D4D4D4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=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{</a:t>
            </a:r>
            <a:r>
              <a:rPr lang="en" sz="600">
                <a:solidFill>
                  <a:srgbClr val="CE9178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"host"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: </a:t>
            </a:r>
            <a:r>
              <a:rPr lang="en" sz="600">
                <a:solidFill>
                  <a:srgbClr val="4FC1FF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HOST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, </a:t>
            </a:r>
            <a:r>
              <a:rPr lang="en" sz="600">
                <a:solidFill>
                  <a:srgbClr val="CE9178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"iface"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: INTERFACE, </a:t>
            </a:r>
            <a:r>
              <a:rPr lang="en" sz="600">
                <a:solidFill>
                  <a:srgbClr val="CE9178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"state"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: STATE}</a:t>
            </a:r>
            <a:endParaRPr sz="600">
              <a:solidFill>
                <a:srgbClr val="CCCCCC"/>
              </a:solidFill>
              <a:latin typeface="Source Code Pro Black"/>
              <a:ea typeface="Source Code Pro Black"/>
              <a:cs typeface="Source Code Pro Black"/>
              <a:sym typeface="Source Code Pro Black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  log.info(</a:t>
            </a:r>
            <a:r>
              <a:rPr lang="en" sz="600">
                <a:solidFill>
                  <a:srgbClr val="CE9178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"changed </a:t>
            </a:r>
            <a:r>
              <a:rPr lang="en" sz="600">
                <a:solidFill>
                  <a:srgbClr val="569CD6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%s</a:t>
            </a:r>
            <a:r>
              <a:rPr lang="en" sz="600">
                <a:solidFill>
                  <a:srgbClr val="CE9178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/</a:t>
            </a:r>
            <a:r>
              <a:rPr lang="en" sz="600">
                <a:solidFill>
                  <a:srgbClr val="569CD6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%s</a:t>
            </a:r>
            <a:r>
              <a:rPr lang="en" sz="600">
                <a:solidFill>
                  <a:srgbClr val="CE9178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-&gt; </a:t>
            </a:r>
            <a:r>
              <a:rPr lang="en" sz="600">
                <a:solidFill>
                  <a:srgbClr val="569CD6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%s</a:t>
            </a:r>
            <a:r>
              <a:rPr lang="en" sz="600">
                <a:solidFill>
                  <a:srgbClr val="CE9178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"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, </a:t>
            </a:r>
            <a:r>
              <a:rPr lang="en" sz="600">
                <a:solidFill>
                  <a:srgbClr val="4FC1FF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HOST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, INTERFACE, STATE)</a:t>
            </a:r>
            <a:endParaRPr sz="600">
              <a:solidFill>
                <a:srgbClr val="CCCCCC"/>
              </a:solidFill>
              <a:latin typeface="Source Code Pro Black"/>
              <a:ea typeface="Source Code Pro Black"/>
              <a:cs typeface="Source Code Pro Black"/>
              <a:sym typeface="Source Code Pro Black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600">
              <a:solidFill>
                <a:srgbClr val="CCCCCC"/>
              </a:solidFill>
              <a:latin typeface="Source Code Pro Black"/>
              <a:ea typeface="Source Code Pro Black"/>
              <a:cs typeface="Source Code Pro Black"/>
              <a:sym typeface="Source Code Pro Black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600">
                <a:solidFill>
                  <a:srgbClr val="C586C0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except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</a:t>
            </a:r>
            <a:r>
              <a:rPr lang="en" sz="600">
                <a:solidFill>
                  <a:srgbClr val="4EC9B0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Exception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</a:t>
            </a:r>
            <a:r>
              <a:rPr lang="en" sz="600">
                <a:solidFill>
                  <a:srgbClr val="C586C0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as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</a:t>
            </a:r>
            <a:r>
              <a:rPr lang="en" sz="600">
                <a:solidFill>
                  <a:srgbClr val="9CDCFE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e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:</a:t>
            </a:r>
            <a:endParaRPr sz="600">
              <a:solidFill>
                <a:srgbClr val="CCCCCC"/>
              </a:solidFill>
              <a:latin typeface="Source Code Pro Black"/>
              <a:ea typeface="Source Code Pro Black"/>
              <a:cs typeface="Source Code Pro Black"/>
              <a:sym typeface="Source Code Pro Black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  </a:t>
            </a:r>
            <a:r>
              <a:rPr lang="en" sz="600">
                <a:solidFill>
                  <a:srgbClr val="6A9955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# Exception handling</a:t>
            </a:r>
            <a:endParaRPr sz="600">
              <a:solidFill>
                <a:srgbClr val="CCCCCC"/>
              </a:solidFill>
              <a:latin typeface="Source Code Pro Black"/>
              <a:ea typeface="Source Code Pro Black"/>
              <a:cs typeface="Source Code Pro Black"/>
              <a:sym typeface="Source Code Pro Black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600">
              <a:solidFill>
                <a:srgbClr val="CCCCCC"/>
              </a:solidFill>
              <a:latin typeface="Source Code Pro Black"/>
              <a:ea typeface="Source Code Pro Black"/>
              <a:cs typeface="Source Code Pro Black"/>
              <a:sym typeface="Source Code Pro Black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600">
                <a:solidFill>
                  <a:srgbClr val="C586C0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with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</a:t>
            </a:r>
            <a:r>
              <a:rPr lang="en" sz="600">
                <a:solidFill>
                  <a:srgbClr val="DCDCAA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open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(OUT, </a:t>
            </a:r>
            <a:r>
              <a:rPr lang="en" sz="600">
                <a:solidFill>
                  <a:srgbClr val="CE9178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"a"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) </a:t>
            </a:r>
            <a:r>
              <a:rPr lang="en" sz="600">
                <a:solidFill>
                  <a:srgbClr val="C586C0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as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</a:t>
            </a:r>
            <a:r>
              <a:rPr lang="en" sz="600">
                <a:solidFill>
                  <a:srgbClr val="9CDCFE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f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:</a:t>
            </a:r>
            <a:endParaRPr sz="600">
              <a:solidFill>
                <a:srgbClr val="CCCCCC"/>
              </a:solidFill>
              <a:latin typeface="Source Code Pro Black"/>
              <a:ea typeface="Source Code Pro Black"/>
              <a:cs typeface="Source Code Pro Black"/>
              <a:sym typeface="Source Code Pro Black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  </a:t>
            </a:r>
            <a:r>
              <a:rPr lang="en" sz="600">
                <a:solidFill>
                  <a:srgbClr val="9CDCFE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f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.</a:t>
            </a:r>
            <a:r>
              <a:rPr lang="en" sz="600">
                <a:solidFill>
                  <a:srgbClr val="DCDCAA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write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(json.dumps(</a:t>
            </a:r>
            <a:r>
              <a:rPr lang="en" sz="600">
                <a:solidFill>
                  <a:srgbClr val="9CDCFE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result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) </a:t>
            </a:r>
            <a:r>
              <a:rPr lang="en" sz="600">
                <a:solidFill>
                  <a:srgbClr val="D4D4D4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+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</a:t>
            </a:r>
            <a:r>
              <a:rPr lang="en" sz="600">
                <a:solidFill>
                  <a:srgbClr val="CE9178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"</a:t>
            </a:r>
            <a:r>
              <a:rPr lang="en" sz="600">
                <a:solidFill>
                  <a:srgbClr val="D7BA7D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\n</a:t>
            </a:r>
            <a:r>
              <a:rPr lang="en" sz="600">
                <a:solidFill>
                  <a:srgbClr val="CE9178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"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)</a:t>
            </a:r>
            <a:endParaRPr sz="600">
              <a:solidFill>
                <a:srgbClr val="CCCCCC"/>
              </a:solidFill>
              <a:latin typeface="Source Code Pro Black"/>
              <a:ea typeface="Source Code Pro Black"/>
              <a:cs typeface="Source Code Pro Black"/>
              <a:sym typeface="Source Code Pro Black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600">
              <a:solidFill>
                <a:srgbClr val="CCCCCC"/>
              </a:solidFill>
              <a:latin typeface="Source Code Pro Black"/>
              <a:ea typeface="Source Code Pro Black"/>
              <a:cs typeface="Source Code Pro Black"/>
              <a:sym typeface="Source Code Pro Black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sys.exit(</a:t>
            </a:r>
            <a:r>
              <a:rPr lang="en" sz="600">
                <a:solidFill>
                  <a:srgbClr val="B5CEA8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0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</a:t>
            </a:r>
            <a:r>
              <a:rPr lang="en" sz="600">
                <a:solidFill>
                  <a:srgbClr val="C586C0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if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</a:t>
            </a:r>
            <a:r>
              <a:rPr lang="en" sz="600">
                <a:solidFill>
                  <a:srgbClr val="9CDCFE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result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[</a:t>
            </a:r>
            <a:r>
              <a:rPr lang="en" sz="600">
                <a:solidFill>
                  <a:srgbClr val="CE9178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"ok"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] </a:t>
            </a:r>
            <a:r>
              <a:rPr lang="en" sz="600">
                <a:solidFill>
                  <a:srgbClr val="C586C0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else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 </a:t>
            </a:r>
            <a:r>
              <a:rPr lang="en" sz="600">
                <a:solidFill>
                  <a:srgbClr val="B5CEA8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1</a:t>
            </a:r>
            <a:r>
              <a:rPr lang="en" sz="600">
                <a:solidFill>
                  <a:srgbClr val="CCCCCC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)</a:t>
            </a:r>
            <a:endParaRPr sz="600">
              <a:solidFill>
                <a:srgbClr val="CCCCCC"/>
              </a:solidFill>
              <a:latin typeface="Source Code Pro Black"/>
              <a:ea typeface="Source Code Pro Black"/>
              <a:cs typeface="Source Code Pro Black"/>
              <a:sym typeface="Source Code Pro Black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">
              <a:solidFill>
                <a:schemeClr val="lt1"/>
              </a:solidFill>
              <a:latin typeface="Source Code Pro Black"/>
              <a:ea typeface="Source Code Pro Black"/>
              <a:cs typeface="Source Code Pro Black"/>
              <a:sym typeface="Source Code Pro Black"/>
            </a:endParaRPr>
          </a:p>
        </p:txBody>
      </p:sp>
      <p:sp>
        <p:nvSpPr>
          <p:cNvPr id="101" name="Google Shape;101;p18"/>
          <p:cNvSpPr/>
          <p:nvPr/>
        </p:nvSpPr>
        <p:spPr>
          <a:xfrm>
            <a:off x="2842800" y="1283726"/>
            <a:ext cx="65700" cy="3547800"/>
          </a:xfrm>
          <a:prstGeom prst="leftBracket">
            <a:avLst>
              <a:gd name="adj" fmla="val 8333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102" name="Google Shape;102;p18"/>
          <p:cNvSpPr/>
          <p:nvPr/>
        </p:nvSpPr>
        <p:spPr>
          <a:xfrm rot="10800000">
            <a:off x="6219250" y="1253224"/>
            <a:ext cx="65700" cy="3547800"/>
          </a:xfrm>
          <a:prstGeom prst="leftBracket">
            <a:avLst>
              <a:gd name="adj" fmla="val 8333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103" name="Google Shape;103;p18"/>
          <p:cNvSpPr/>
          <p:nvPr/>
        </p:nvSpPr>
        <p:spPr>
          <a:xfrm>
            <a:off x="311525" y="3317370"/>
            <a:ext cx="2219100" cy="2925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Space Mono"/>
                <a:ea typeface="Space Mono"/>
                <a:cs typeface="Space Mono"/>
                <a:sym typeface="Space Mono"/>
              </a:rPr>
              <a:t>Versioning</a:t>
            </a:r>
            <a:endParaRPr sz="1300"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104" name="Google Shape;104;p18"/>
          <p:cNvSpPr/>
          <p:nvPr/>
        </p:nvSpPr>
        <p:spPr>
          <a:xfrm>
            <a:off x="311713" y="1622666"/>
            <a:ext cx="2219100" cy="2925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Space Mono"/>
                <a:ea typeface="Space Mono"/>
                <a:cs typeface="Space Mono"/>
                <a:sym typeface="Space Mono"/>
              </a:rPr>
              <a:t>Connection handling</a:t>
            </a:r>
            <a:endParaRPr sz="1300"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105" name="Google Shape;105;p18"/>
          <p:cNvSpPr/>
          <p:nvPr/>
        </p:nvSpPr>
        <p:spPr>
          <a:xfrm>
            <a:off x="311713" y="1961607"/>
            <a:ext cx="2219100" cy="2925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ce Mono"/>
                <a:ea typeface="Space Mono"/>
                <a:cs typeface="Space Mono"/>
                <a:sym typeface="Space Mono"/>
              </a:rPr>
              <a:t>Credentials</a:t>
            </a: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106" name="Google Shape;106;p18"/>
          <p:cNvSpPr/>
          <p:nvPr/>
        </p:nvSpPr>
        <p:spPr>
          <a:xfrm>
            <a:off x="311663" y="2300548"/>
            <a:ext cx="2219100" cy="2925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Space Mono"/>
                <a:ea typeface="Space Mono"/>
                <a:cs typeface="Space Mono"/>
                <a:sym typeface="Space Mono"/>
              </a:rPr>
              <a:t>Vendor support</a:t>
            </a:r>
            <a:endParaRPr sz="1300"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107" name="Google Shape;107;p18"/>
          <p:cNvSpPr/>
          <p:nvPr/>
        </p:nvSpPr>
        <p:spPr>
          <a:xfrm>
            <a:off x="311525" y="2978429"/>
            <a:ext cx="2219100" cy="2925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Space Mono"/>
                <a:ea typeface="Space Mono"/>
                <a:cs typeface="Space Mono"/>
                <a:sym typeface="Space Mono"/>
              </a:rPr>
              <a:t>Logging</a:t>
            </a:r>
            <a:endParaRPr sz="1300"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108" name="Google Shape;108;p18"/>
          <p:cNvSpPr/>
          <p:nvPr/>
        </p:nvSpPr>
        <p:spPr>
          <a:xfrm>
            <a:off x="311650" y="3656311"/>
            <a:ext cx="2219100" cy="2925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Space Mono"/>
                <a:ea typeface="Space Mono"/>
                <a:cs typeface="Space Mono"/>
                <a:sym typeface="Space Mono"/>
              </a:rPr>
              <a:t>Persist Result</a:t>
            </a:r>
            <a:endParaRPr sz="1300"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109" name="Google Shape;109;p18"/>
          <p:cNvSpPr/>
          <p:nvPr/>
        </p:nvSpPr>
        <p:spPr>
          <a:xfrm>
            <a:off x="6572500" y="2789004"/>
            <a:ext cx="2169600" cy="1091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Space Mono"/>
                <a:ea typeface="Space Mono"/>
                <a:cs typeface="Space Mono"/>
                <a:sym typeface="Space Mono"/>
              </a:rPr>
              <a:t>Parallel Execution is risky. In general, race conditions cannot be detected</a:t>
            </a:r>
            <a:endParaRPr sz="1300"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110" name="Google Shape;110;p18"/>
          <p:cNvSpPr/>
          <p:nvPr/>
        </p:nvSpPr>
        <p:spPr>
          <a:xfrm>
            <a:off x="6572500" y="1254275"/>
            <a:ext cx="2169600" cy="466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Space Mono"/>
                <a:ea typeface="Space Mono"/>
                <a:cs typeface="Space Mono"/>
                <a:sym typeface="Space Mono"/>
              </a:rPr>
              <a:t>Unknown safety profile</a:t>
            </a:r>
            <a:endParaRPr sz="1300"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111" name="Google Shape;111;p18"/>
          <p:cNvSpPr/>
          <p:nvPr/>
        </p:nvSpPr>
        <p:spPr>
          <a:xfrm>
            <a:off x="6572500" y="2277428"/>
            <a:ext cx="2169600" cy="466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Space Mono"/>
                <a:ea typeface="Space Mono"/>
                <a:cs typeface="Space Mono"/>
                <a:sym typeface="Space Mono"/>
              </a:rPr>
              <a:t>Auditability</a:t>
            </a:r>
            <a:endParaRPr sz="1300"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112" name="Google Shape;112;p18"/>
          <p:cNvSpPr/>
          <p:nvPr/>
        </p:nvSpPr>
        <p:spPr>
          <a:xfrm>
            <a:off x="6572500" y="1765851"/>
            <a:ext cx="2169600" cy="466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Space Mono"/>
                <a:ea typeface="Space Mono"/>
                <a:cs typeface="Space Mono"/>
                <a:sym typeface="Space Mono"/>
              </a:rPr>
              <a:t>Interpretability</a:t>
            </a:r>
            <a:endParaRPr sz="1300"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113" name="Google Shape;113;p18"/>
          <p:cNvSpPr/>
          <p:nvPr/>
        </p:nvSpPr>
        <p:spPr>
          <a:xfrm>
            <a:off x="311525" y="2639489"/>
            <a:ext cx="2219100" cy="2925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Space Mono"/>
                <a:ea typeface="Space Mono"/>
                <a:cs typeface="Space Mono"/>
                <a:sym typeface="Space Mono"/>
              </a:rPr>
              <a:t>Error handling</a:t>
            </a:r>
            <a:endParaRPr sz="1300"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114" name="Google Shape;114;p18"/>
          <p:cNvSpPr/>
          <p:nvPr/>
        </p:nvSpPr>
        <p:spPr>
          <a:xfrm>
            <a:off x="311538" y="4334193"/>
            <a:ext cx="2219100" cy="466800"/>
          </a:xfrm>
          <a:prstGeom prst="rect">
            <a:avLst/>
          </a:prstGeom>
          <a:solidFill>
            <a:schemeClr val="accent6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Space Mono"/>
                <a:ea typeface="Space Mono"/>
                <a:cs typeface="Space Mono"/>
                <a:sym typeface="Space Mono"/>
              </a:rPr>
              <a:t>Implementation &amp; Framework Trust</a:t>
            </a:r>
            <a:endParaRPr sz="1300"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115" name="Google Shape;115;p18"/>
          <p:cNvSpPr/>
          <p:nvPr/>
        </p:nvSpPr>
        <p:spPr>
          <a:xfrm>
            <a:off x="6572500" y="4334193"/>
            <a:ext cx="2219100" cy="466200"/>
          </a:xfrm>
          <a:prstGeom prst="rect">
            <a:avLst/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Space Mono"/>
                <a:ea typeface="Space Mono"/>
                <a:cs typeface="Space Mono"/>
                <a:sym typeface="Space Mono"/>
              </a:rPr>
              <a:t>Transactional Trust</a:t>
            </a:r>
            <a:endParaRPr sz="1300"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116" name="Google Shape;116;p18"/>
          <p:cNvSpPr/>
          <p:nvPr/>
        </p:nvSpPr>
        <p:spPr>
          <a:xfrm rot="-1476895">
            <a:off x="2996659" y="2533313"/>
            <a:ext cx="3161932" cy="738865"/>
          </a:xfrm>
          <a:prstGeom prst="rect">
            <a:avLst/>
          </a:prstGeom>
          <a:solidFill>
            <a:schemeClr val="accent4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Space Mono"/>
                <a:ea typeface="Space Mono"/>
                <a:cs typeface="Space Mono"/>
                <a:sym typeface="Space Mono"/>
              </a:rPr>
              <a:t>Step back and look for paradigms</a:t>
            </a:r>
            <a:endParaRPr b="1"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117" name="Google Shape;117;p18"/>
          <p:cNvSpPr/>
          <p:nvPr/>
        </p:nvSpPr>
        <p:spPr>
          <a:xfrm>
            <a:off x="311700" y="3995252"/>
            <a:ext cx="2219100" cy="2925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Space Mono"/>
                <a:ea typeface="Space Mono"/>
                <a:cs typeface="Space Mono"/>
                <a:sym typeface="Space Mono"/>
              </a:rPr>
              <a:t>Testing</a:t>
            </a:r>
            <a:endParaRPr sz="1300"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118" name="Google Shape;118;p18"/>
          <p:cNvSpPr/>
          <p:nvPr/>
        </p:nvSpPr>
        <p:spPr>
          <a:xfrm>
            <a:off x="311700" y="1283725"/>
            <a:ext cx="2219100" cy="2925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Space Mono"/>
                <a:ea typeface="Space Mono"/>
                <a:cs typeface="Space Mono"/>
                <a:sym typeface="Space Mono"/>
              </a:rPr>
              <a:t>Parameter validation</a:t>
            </a:r>
            <a:endParaRPr sz="1300">
              <a:latin typeface="Space Mono"/>
              <a:ea typeface="Space Mono"/>
              <a:cs typeface="Space Mono"/>
              <a:sym typeface="Space Mon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9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en"/>
              <a:t>Transactional Trust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Transactional Trust: Motivation</a:t>
            </a:r>
            <a:endParaRPr/>
          </a:p>
        </p:txBody>
      </p:sp>
      <p:sp>
        <p:nvSpPr>
          <p:cNvPr id="129" name="Google Shape;129;p20"/>
          <p:cNvSpPr/>
          <p:nvPr/>
        </p:nvSpPr>
        <p:spPr>
          <a:xfrm>
            <a:off x="416100" y="1289201"/>
            <a:ext cx="8311800" cy="2218500"/>
          </a:xfrm>
          <a:prstGeom prst="roundRect">
            <a:avLst>
              <a:gd name="adj" fmla="val 8943"/>
            </a:avLst>
          </a:prstGeom>
          <a:solidFill>
            <a:schemeClr val="dk2"/>
          </a:solidFill>
          <a:ln w="72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9400" tIns="69400" rIns="69400" bIns="69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63"/>
              <a:buFont typeface="Arial"/>
              <a:buNone/>
            </a:pPr>
            <a:endParaRPr sz="1063" i="0" u="none" strike="noStrike" cap="none">
              <a:solidFill>
                <a:srgbClr val="000000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130" name="Google Shape;130;p20"/>
          <p:cNvSpPr txBox="1"/>
          <p:nvPr/>
        </p:nvSpPr>
        <p:spPr>
          <a:xfrm>
            <a:off x="7272113" y="3209545"/>
            <a:ext cx="1206132" cy="2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9400" tIns="69400" rIns="69400" bIns="694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11"/>
              <a:buFont typeface="Arial"/>
              <a:buNone/>
            </a:pPr>
            <a:r>
              <a:rPr lang="en" sz="911" i="0" u="none" strike="noStrike" cap="none" dirty="0">
                <a:solidFill>
                  <a:schemeClr val="lt2"/>
                </a:solidFill>
                <a:latin typeface="Space Mono"/>
                <a:ea typeface="Space Mono"/>
                <a:cs typeface="Space Mono"/>
                <a:sym typeface="Space Mono"/>
              </a:rPr>
              <a:t>MyWorkflow.YML</a:t>
            </a:r>
            <a:endParaRPr sz="1063" dirty="0">
              <a:solidFill>
                <a:schemeClr val="lt2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131" name="Google Shape;131;p20"/>
          <p:cNvSpPr txBox="1"/>
          <p:nvPr/>
        </p:nvSpPr>
        <p:spPr>
          <a:xfrm>
            <a:off x="665564" y="3645158"/>
            <a:ext cx="2253000" cy="10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chemeClr val="lt2"/>
                </a:solidFill>
                <a:latin typeface="Space Mono"/>
                <a:ea typeface="Space Mono"/>
                <a:cs typeface="Space Mono"/>
                <a:sym typeface="Space Mono"/>
              </a:rPr>
              <a:t>Interpretability</a:t>
            </a:r>
            <a:endParaRPr sz="1300">
              <a:solidFill>
                <a:schemeClr val="lt2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0" lvl="0" indent="0" algn="l" rtl="0">
              <a:lnSpc>
                <a:spcPct val="110000"/>
              </a:lnSpc>
              <a:spcBef>
                <a:spcPts val="456"/>
              </a:spcBef>
              <a:spcAft>
                <a:spcPts val="456"/>
              </a:spcAft>
              <a:buNone/>
            </a:pPr>
            <a:r>
              <a:rPr lang="en" sz="1300">
                <a:solidFill>
                  <a:schemeClr val="lt2"/>
                </a:solidFill>
                <a:latin typeface="Space Mono"/>
                <a:ea typeface="Space Mono"/>
                <a:cs typeface="Space Mono"/>
                <a:sym typeface="Space Mono"/>
              </a:rPr>
              <a:t>What does a failing operation mean? Is it reason to escalate or can we analyze it calmly tomorrow?</a:t>
            </a:r>
            <a:endParaRPr sz="1300" b="1">
              <a:solidFill>
                <a:schemeClr val="lt2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132" name="Google Shape;132;p20"/>
          <p:cNvSpPr txBox="1"/>
          <p:nvPr/>
        </p:nvSpPr>
        <p:spPr>
          <a:xfrm>
            <a:off x="6203850" y="3645155"/>
            <a:ext cx="2380500" cy="10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chemeClr val="lt2"/>
                </a:solidFill>
                <a:latin typeface="Space Mono"/>
                <a:ea typeface="Space Mono"/>
                <a:cs typeface="Space Mono"/>
                <a:sym typeface="Space Mono"/>
              </a:rPr>
              <a:t>Race conditions</a:t>
            </a:r>
            <a:endParaRPr sz="1300">
              <a:solidFill>
                <a:schemeClr val="lt2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9644" lvl="0" indent="0" algn="l" rtl="0">
              <a:lnSpc>
                <a:spcPct val="110000"/>
              </a:lnSpc>
              <a:spcBef>
                <a:spcPts val="456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2"/>
                </a:solidFill>
                <a:latin typeface="Space Mono"/>
                <a:ea typeface="Space Mono"/>
                <a:cs typeface="Space Mono"/>
                <a:sym typeface="Space Mono"/>
              </a:rPr>
              <a:t>Even when executing simple scripts, race conditions may occur, leading to </a:t>
            </a:r>
            <a:r>
              <a:rPr lang="en" sz="1300" b="1">
                <a:solidFill>
                  <a:schemeClr val="lt2"/>
                </a:solidFill>
                <a:latin typeface="Space Mono"/>
                <a:ea typeface="Space Mono"/>
                <a:cs typeface="Space Mono"/>
                <a:sym typeface="Space Mono"/>
              </a:rPr>
              <a:t>inconsistent state.</a:t>
            </a:r>
            <a:endParaRPr sz="1300" b="1">
              <a:solidFill>
                <a:schemeClr val="lt2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0" lvl="0" indent="0" algn="l" rtl="0">
              <a:lnSpc>
                <a:spcPct val="110000"/>
              </a:lnSpc>
              <a:spcBef>
                <a:spcPts val="456"/>
              </a:spcBef>
              <a:spcAft>
                <a:spcPts val="456"/>
              </a:spcAft>
              <a:buNone/>
            </a:pPr>
            <a:endParaRPr sz="1300">
              <a:solidFill>
                <a:schemeClr val="lt2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cxnSp>
        <p:nvCxnSpPr>
          <p:cNvPr id="133" name="Google Shape;133;p20"/>
          <p:cNvCxnSpPr>
            <a:endCxn id="134" idx="1"/>
          </p:cNvCxnSpPr>
          <p:nvPr/>
        </p:nvCxnSpPr>
        <p:spPr>
          <a:xfrm>
            <a:off x="2882314" y="2356948"/>
            <a:ext cx="520200" cy="0"/>
          </a:xfrm>
          <a:prstGeom prst="straightConnector1">
            <a:avLst/>
          </a:prstGeom>
          <a:noFill/>
          <a:ln w="21725" cap="flat" cmpd="sng">
            <a:solidFill>
              <a:schemeClr val="accent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35" name="Google Shape;135;p20"/>
          <p:cNvCxnSpPr>
            <a:stCxn id="134" idx="3"/>
            <a:endCxn id="136" idx="1"/>
          </p:cNvCxnSpPr>
          <p:nvPr/>
        </p:nvCxnSpPr>
        <p:spPr>
          <a:xfrm>
            <a:off x="5655516" y="2356948"/>
            <a:ext cx="568200" cy="0"/>
          </a:xfrm>
          <a:prstGeom prst="straightConnector1">
            <a:avLst/>
          </a:prstGeom>
          <a:noFill/>
          <a:ln w="21725" cap="flat" cmpd="sng">
            <a:solidFill>
              <a:schemeClr val="accent1"/>
            </a:solidFill>
            <a:prstDash val="solid"/>
            <a:round/>
            <a:headEnd type="none" w="sm" len="sm"/>
            <a:tailEnd type="triangle" w="med" len="med"/>
          </a:ln>
        </p:spPr>
      </p:cxnSp>
      <p:grpSp>
        <p:nvGrpSpPr>
          <p:cNvPr id="137" name="Google Shape;137;p20"/>
          <p:cNvGrpSpPr/>
          <p:nvPr/>
        </p:nvGrpSpPr>
        <p:grpSpPr>
          <a:xfrm>
            <a:off x="665470" y="1477601"/>
            <a:ext cx="2253002" cy="1703161"/>
            <a:chOff x="560452" y="1799894"/>
            <a:chExt cx="2967600" cy="2243658"/>
          </a:xfrm>
        </p:grpSpPr>
        <p:sp>
          <p:nvSpPr>
            <p:cNvPr id="138" name="Google Shape;138;p20"/>
            <p:cNvSpPr/>
            <p:nvPr/>
          </p:nvSpPr>
          <p:spPr>
            <a:xfrm>
              <a:off x="560452" y="1873052"/>
              <a:ext cx="2967600" cy="2170500"/>
            </a:xfrm>
            <a:prstGeom prst="roundRect">
              <a:avLst>
                <a:gd name="adj" fmla="val 9007"/>
              </a:avLst>
            </a:prstGeom>
            <a:solidFill>
              <a:srgbClr val="DCDCAA"/>
            </a:solidFill>
            <a:ln w="7250" cap="flat" cmpd="sng">
              <a:solidFill>
                <a:srgbClr val="FFE59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9475" tIns="59475" rIns="59475" bIns="594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39"/>
                <a:buFont typeface="Arial"/>
                <a:buNone/>
              </a:pPr>
              <a:r>
                <a:rPr lang="en" sz="1139" b="0" i="0" u="none" strike="noStrike" cap="none">
                  <a:solidFill>
                    <a:srgbClr val="000000"/>
                  </a:solidFill>
                  <a:latin typeface="Source Code Pro Medium"/>
                  <a:ea typeface="Source Code Pro Medium"/>
                  <a:cs typeface="Source Code Pro Medium"/>
                  <a:sym typeface="Source Code Pro Medium"/>
                </a:rPr>
                <a:t>AssertContitions</a:t>
              </a:r>
              <a:endParaRPr sz="106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39;p20"/>
            <p:cNvSpPr/>
            <p:nvPr/>
          </p:nvSpPr>
          <p:spPr>
            <a:xfrm>
              <a:off x="804155" y="3405168"/>
              <a:ext cx="2480100" cy="469500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59475" tIns="59475" rIns="59475" bIns="594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81"/>
                <a:buFont typeface="Arial"/>
                <a:buNone/>
              </a:pPr>
              <a:r>
                <a:rPr lang="en" sz="781" b="0" i="0" u="none" strike="noStrike" cap="none">
                  <a:solidFill>
                    <a:srgbClr val="000000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parameters:</a:t>
              </a:r>
              <a:endParaRPr sz="1063"/>
            </a:p>
            <a:p>
              <a:pPr marL="0" marR="0" lvl="0" indent="29749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81"/>
                <a:buFont typeface="Arial"/>
                <a:buNone/>
              </a:pPr>
              <a:r>
                <a:rPr lang="en" sz="781" b="0" i="0" u="none" strike="noStrike" cap="none">
                  <a:solidFill>
                    <a:srgbClr val="000000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...</a:t>
              </a:r>
              <a:endParaRPr sz="1063"/>
            </a:p>
          </p:txBody>
        </p:sp>
        <p:sp>
          <p:nvSpPr>
            <p:cNvPr id="140" name="Google Shape;140;p20"/>
            <p:cNvSpPr/>
            <p:nvPr/>
          </p:nvSpPr>
          <p:spPr>
            <a:xfrm>
              <a:off x="1236289" y="1799894"/>
              <a:ext cx="1615800" cy="246900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 w="9525" cap="flat" cmpd="sng">
              <a:solidFill>
                <a:srgbClr val="FFE59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9475" tIns="59475" rIns="59475" bIns="594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59"/>
                <a:buFont typeface="Arial"/>
                <a:buNone/>
              </a:pPr>
              <a:r>
                <a:rPr lang="en" sz="800" b="1" i="0" u="none" strike="noStrike" cap="none">
                  <a:solidFill>
                    <a:srgbClr val="000000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FunctionBlock</a:t>
              </a:r>
              <a:endParaRPr sz="800" b="1" i="0" u="none" strike="noStrike" cap="none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endParaRPr>
            </a:p>
          </p:txBody>
        </p:sp>
        <p:pic>
          <p:nvPicPr>
            <p:cNvPr id="141" name="Google Shape;141;p20" descr="vital_signs_124dp_1F1F1F_FILL0_wght400_GRAD0_opsz48.png" title="vital_signs_124dp_1F1F1F_FILL0_wght400_GRAD0_opsz48.png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704157" y="2160216"/>
              <a:ext cx="680207" cy="68020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42" name="Google Shape;142;p20"/>
          <p:cNvGrpSpPr/>
          <p:nvPr/>
        </p:nvGrpSpPr>
        <p:grpSpPr>
          <a:xfrm>
            <a:off x="6223690" y="1477601"/>
            <a:ext cx="2253002" cy="1703161"/>
            <a:chOff x="7881606" y="1799894"/>
            <a:chExt cx="2967600" cy="2243658"/>
          </a:xfrm>
        </p:grpSpPr>
        <p:sp>
          <p:nvSpPr>
            <p:cNvPr id="136" name="Google Shape;136;p20"/>
            <p:cNvSpPr/>
            <p:nvPr/>
          </p:nvSpPr>
          <p:spPr>
            <a:xfrm>
              <a:off x="7881606" y="1873052"/>
              <a:ext cx="2967600" cy="2170500"/>
            </a:xfrm>
            <a:prstGeom prst="roundRect">
              <a:avLst>
                <a:gd name="adj" fmla="val 9554"/>
              </a:avLst>
            </a:prstGeom>
            <a:solidFill>
              <a:srgbClr val="DCDCAA"/>
            </a:solidFill>
            <a:ln w="7250" cap="flat" cmpd="sng">
              <a:solidFill>
                <a:srgbClr val="FFF2C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9475" tIns="59475" rIns="59475" bIns="594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35"/>
                <a:buFont typeface="Arial"/>
                <a:buNone/>
              </a:pPr>
              <a:r>
                <a:rPr lang="en" sz="1139" b="0" i="0" u="none" strike="noStrike" cap="none">
                  <a:solidFill>
                    <a:srgbClr val="000000"/>
                  </a:solidFill>
                  <a:latin typeface="Source Code Pro Medium"/>
                  <a:ea typeface="Source Code Pro Medium"/>
                  <a:cs typeface="Source Code Pro Medium"/>
                  <a:sym typeface="Source Code Pro Medium"/>
                </a:rPr>
                <a:t>CheckHealth</a:t>
              </a:r>
              <a:endParaRPr sz="1171" b="0" i="0" u="none" strike="noStrike" cap="none">
                <a:solidFill>
                  <a:srgbClr val="000000"/>
                </a:solidFill>
                <a:latin typeface="IBM Plex Sans Light"/>
                <a:ea typeface="IBM Plex Sans Light"/>
                <a:cs typeface="IBM Plex Sans Light"/>
                <a:sym typeface="IBM Plex Sans Light"/>
              </a:endParaRPr>
            </a:p>
          </p:txBody>
        </p:sp>
        <p:sp>
          <p:nvSpPr>
            <p:cNvPr id="143" name="Google Shape;143;p20"/>
            <p:cNvSpPr/>
            <p:nvPr/>
          </p:nvSpPr>
          <p:spPr>
            <a:xfrm>
              <a:off x="8115475" y="3405167"/>
              <a:ext cx="2480100" cy="469500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59475" tIns="59475" rIns="59475" bIns="594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81"/>
                <a:buFont typeface="Arial"/>
                <a:buNone/>
              </a:pPr>
              <a:r>
                <a:rPr lang="en" sz="781" b="0" i="0" u="none" strike="noStrike" cap="none">
                  <a:solidFill>
                    <a:srgbClr val="000000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parameters:</a:t>
              </a:r>
              <a:endParaRPr sz="1063"/>
            </a:p>
            <a:p>
              <a:pPr marL="0" marR="0" lvl="0" indent="29749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81"/>
                <a:buFont typeface="Arial"/>
                <a:buNone/>
              </a:pPr>
              <a:r>
                <a:rPr lang="en" sz="781" b="0" i="0" u="none" strike="noStrike" cap="none">
                  <a:solidFill>
                    <a:srgbClr val="000000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...</a:t>
              </a:r>
              <a:endParaRPr sz="1063"/>
            </a:p>
          </p:txBody>
        </p:sp>
        <p:sp>
          <p:nvSpPr>
            <p:cNvPr id="144" name="Google Shape;144;p20"/>
            <p:cNvSpPr/>
            <p:nvPr/>
          </p:nvSpPr>
          <p:spPr>
            <a:xfrm>
              <a:off x="8547609" y="1799894"/>
              <a:ext cx="1615800" cy="246900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 w="9525" cap="flat" cmpd="sng">
              <a:solidFill>
                <a:srgbClr val="FFF2C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9475" tIns="59475" rIns="59475" bIns="594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81"/>
                <a:buFont typeface="Arial"/>
                <a:buNone/>
              </a:pPr>
              <a:r>
                <a:rPr lang="en" sz="800" b="1" i="0" u="none" strike="noStrike" cap="none">
                  <a:solidFill>
                    <a:srgbClr val="000000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FunctionBlock</a:t>
              </a:r>
              <a:endParaRPr sz="800"/>
            </a:p>
          </p:txBody>
        </p:sp>
        <p:pic>
          <p:nvPicPr>
            <p:cNvPr id="145" name="Google Shape;145;p20" descr="verified_124dp_1F1F1F_FILL0_wght400_GRAD0_opsz48.png" title="verified_124dp_1F1F1F_FILL0_wght400_GRAD0_opsz48.png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015477" y="2191696"/>
              <a:ext cx="680207" cy="68020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46" name="Google Shape;146;p20"/>
          <p:cNvGrpSpPr/>
          <p:nvPr/>
        </p:nvGrpSpPr>
        <p:grpSpPr>
          <a:xfrm>
            <a:off x="3402514" y="1477601"/>
            <a:ext cx="2253002" cy="1703161"/>
            <a:chOff x="4165621" y="1799894"/>
            <a:chExt cx="2967600" cy="2243658"/>
          </a:xfrm>
        </p:grpSpPr>
        <p:sp>
          <p:nvSpPr>
            <p:cNvPr id="134" name="Google Shape;134;p20"/>
            <p:cNvSpPr/>
            <p:nvPr/>
          </p:nvSpPr>
          <p:spPr>
            <a:xfrm>
              <a:off x="4165621" y="1873052"/>
              <a:ext cx="2967600" cy="2170500"/>
            </a:xfrm>
            <a:prstGeom prst="roundRect">
              <a:avLst>
                <a:gd name="adj" fmla="val 10101"/>
              </a:avLst>
            </a:prstGeom>
            <a:solidFill>
              <a:srgbClr val="CE9178"/>
            </a:solidFill>
            <a:ln w="7250" cap="flat" cmpd="sng">
              <a:solidFill>
                <a:srgbClr val="C2410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9475" tIns="59475" rIns="59475" bIns="594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16"/>
                <a:buFont typeface="Arial"/>
                <a:buNone/>
              </a:pPr>
              <a:r>
                <a:rPr lang="en" sz="1171" b="0" i="0" u="none" strike="noStrike" cap="none">
                  <a:solidFill>
                    <a:srgbClr val="000000"/>
                  </a:solidFill>
                  <a:latin typeface="Source Code Pro Medium"/>
                  <a:ea typeface="Source Code Pro Medium"/>
                  <a:cs typeface="Source Code Pro Medium"/>
                  <a:sym typeface="Source Code Pro Medium"/>
                </a:rPr>
                <a:t>SetAdminState</a:t>
              </a:r>
              <a:endParaRPr sz="1171" b="0" i="0" u="none" strike="noStrike" cap="none">
                <a:solidFill>
                  <a:srgbClr val="000000"/>
                </a:solidFill>
                <a:latin typeface="IBM Plex Sans Light"/>
                <a:ea typeface="IBM Plex Sans Light"/>
                <a:cs typeface="IBM Plex Sans Light"/>
                <a:sym typeface="IBM Plex Sans Light"/>
              </a:endParaRPr>
            </a:p>
          </p:txBody>
        </p:sp>
        <p:sp>
          <p:nvSpPr>
            <p:cNvPr id="147" name="Google Shape;147;p20"/>
            <p:cNvSpPr/>
            <p:nvPr/>
          </p:nvSpPr>
          <p:spPr>
            <a:xfrm>
              <a:off x="4409324" y="3405168"/>
              <a:ext cx="2480100" cy="469500"/>
            </a:xfrm>
            <a:prstGeom prst="roundRect">
              <a:avLst>
                <a:gd name="adj" fmla="val 16667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59475" tIns="59475" rIns="59475" bIns="594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81"/>
                <a:buFont typeface="Arial"/>
                <a:buNone/>
              </a:pPr>
              <a:r>
                <a:rPr lang="en" sz="781" b="0" i="0" u="none" strike="noStrike" cap="none">
                  <a:solidFill>
                    <a:srgbClr val="000000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parameters:</a:t>
              </a:r>
              <a:endParaRPr sz="1063"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81"/>
                <a:buFont typeface="Arial"/>
                <a:buNone/>
              </a:pPr>
              <a:r>
                <a:rPr lang="en" sz="781" b="0" i="0" u="none" strike="noStrike" cap="none">
                  <a:solidFill>
                    <a:srgbClr val="000000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     port: 1</a:t>
              </a:r>
              <a:endParaRPr sz="1063"/>
            </a:p>
            <a:p>
              <a:pPr marL="0" marR="0" lvl="0" indent="29750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81"/>
                <a:buFont typeface="Arial"/>
                <a:buNone/>
              </a:pPr>
              <a:r>
                <a:rPr lang="en" sz="781" b="0" i="0" u="none" strike="noStrike" cap="none">
                  <a:solidFill>
                    <a:srgbClr val="000000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state: “up”</a:t>
              </a:r>
              <a:endParaRPr sz="1063"/>
            </a:p>
          </p:txBody>
        </p:sp>
        <p:sp>
          <p:nvSpPr>
            <p:cNvPr id="148" name="Google Shape;148;p20"/>
            <p:cNvSpPr/>
            <p:nvPr/>
          </p:nvSpPr>
          <p:spPr>
            <a:xfrm>
              <a:off x="4841458" y="1799894"/>
              <a:ext cx="1615800" cy="246900"/>
            </a:xfrm>
            <a:prstGeom prst="roundRect">
              <a:avLst>
                <a:gd name="adj" fmla="val 16667"/>
              </a:avLst>
            </a:prstGeom>
            <a:solidFill>
              <a:schemeClr val="accent4"/>
            </a:solidFill>
            <a:ln w="9525" cap="flat" cmpd="sng">
              <a:solidFill>
                <a:srgbClr val="C2410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9475" tIns="59475" rIns="59475" bIns="594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81"/>
                <a:buFont typeface="Arial"/>
                <a:buNone/>
              </a:pPr>
              <a:r>
                <a:rPr lang="en" sz="800" b="1" i="0" u="none" strike="noStrike" cap="none">
                  <a:solidFill>
                    <a:srgbClr val="000000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FunctionBlock</a:t>
              </a:r>
              <a:endParaRPr sz="800"/>
            </a:p>
          </p:txBody>
        </p:sp>
        <p:pic>
          <p:nvPicPr>
            <p:cNvPr id="149" name="Google Shape;149;p20" title="settings_124dp_1F1F1F_FILL0_wght400_GRAD0_opsz48.png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5309326" y="2160216"/>
              <a:ext cx="680207" cy="68020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50" name="Google Shape;150;p20"/>
          <p:cNvSpPr txBox="1"/>
          <p:nvPr/>
        </p:nvSpPr>
        <p:spPr>
          <a:xfrm>
            <a:off x="3445289" y="3645158"/>
            <a:ext cx="2253000" cy="10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869FF"/>
              </a:buClr>
              <a:buSzPts val="1215"/>
              <a:buFont typeface="Arial"/>
              <a:buNone/>
            </a:pPr>
            <a:r>
              <a:rPr lang="en" sz="1300" b="1" i="0" u="none" strike="noStrike" cap="none">
                <a:solidFill>
                  <a:schemeClr val="lt2"/>
                </a:solidFill>
                <a:latin typeface="Space Mono"/>
                <a:ea typeface="Space Mono"/>
                <a:cs typeface="Space Mono"/>
                <a:sym typeface="Space Mono"/>
              </a:rPr>
              <a:t>Auditability</a:t>
            </a:r>
            <a:endParaRPr sz="1300" b="1" i="0" u="none" strike="noStrike" cap="none">
              <a:solidFill>
                <a:schemeClr val="lt2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456"/>
              </a:spcBef>
              <a:spcAft>
                <a:spcPts val="456"/>
              </a:spcAft>
              <a:buClr>
                <a:srgbClr val="2869FF"/>
              </a:buClr>
              <a:buSzPts val="1215"/>
              <a:buFont typeface="Arial"/>
              <a:buNone/>
            </a:pPr>
            <a:r>
              <a:rPr lang="en" sz="1300" i="0" u="none" strike="noStrike" cap="none">
                <a:solidFill>
                  <a:schemeClr val="lt2"/>
                </a:solidFill>
                <a:latin typeface="Space Mono"/>
                <a:ea typeface="Space Mono"/>
                <a:cs typeface="Space Mono"/>
                <a:sym typeface="Space Mono"/>
              </a:rPr>
              <a:t>What operations did (potentially) touch a device? What was the intent?</a:t>
            </a:r>
            <a:endParaRPr sz="1300">
              <a:solidFill>
                <a:schemeClr val="lt2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Transactional Trust: Race condition</a:t>
            </a:r>
            <a:endParaRPr/>
          </a:p>
        </p:txBody>
      </p:sp>
      <p:cxnSp>
        <p:nvCxnSpPr>
          <p:cNvPr id="156" name="Google Shape;156;p21"/>
          <p:cNvCxnSpPr/>
          <p:nvPr/>
        </p:nvCxnSpPr>
        <p:spPr>
          <a:xfrm>
            <a:off x="1027037" y="2581224"/>
            <a:ext cx="7632600" cy="0"/>
          </a:xfrm>
          <a:prstGeom prst="straightConnector1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57" name="Google Shape;157;p21"/>
          <p:cNvCxnSpPr/>
          <p:nvPr/>
        </p:nvCxnSpPr>
        <p:spPr>
          <a:xfrm>
            <a:off x="1023080" y="3082795"/>
            <a:ext cx="7636200" cy="0"/>
          </a:xfrm>
          <a:prstGeom prst="straightConnector1">
            <a:avLst/>
          </a:prstGeom>
          <a:noFill/>
          <a:ln w="19050" cap="flat" cmpd="sng">
            <a:solidFill>
              <a:srgbClr val="6707E4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58" name="Google Shape;158;p21"/>
          <p:cNvCxnSpPr/>
          <p:nvPr/>
        </p:nvCxnSpPr>
        <p:spPr>
          <a:xfrm>
            <a:off x="1043396" y="1684263"/>
            <a:ext cx="7616100" cy="0"/>
          </a:xfrm>
          <a:prstGeom prst="straightConnector1">
            <a:avLst/>
          </a:prstGeom>
          <a:noFill/>
          <a:ln w="28575" cap="flat" cmpd="sng">
            <a:solidFill>
              <a:srgbClr val="FF2859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9" name="Google Shape;159;p21"/>
          <p:cNvSpPr txBox="1"/>
          <p:nvPr/>
        </p:nvSpPr>
        <p:spPr>
          <a:xfrm>
            <a:off x="420825" y="1556913"/>
            <a:ext cx="602400" cy="1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5"/>
              <a:buFont typeface="Arial"/>
              <a:buNone/>
            </a:pPr>
            <a:r>
              <a:rPr lang="en" sz="1195" i="0" u="none" strike="noStrike" cap="none">
                <a:solidFill>
                  <a:schemeClr val="lt2"/>
                </a:solidFill>
                <a:latin typeface="Space Mono"/>
                <a:ea typeface="Space Mono"/>
                <a:cs typeface="Space Mono"/>
                <a:sym typeface="Space Mono"/>
              </a:rPr>
              <a:t>Device</a:t>
            </a:r>
            <a:endParaRPr sz="1045" i="0" u="none" strike="noStrike" cap="none">
              <a:solidFill>
                <a:schemeClr val="lt2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160" name="Google Shape;160;p21"/>
          <p:cNvSpPr txBox="1"/>
          <p:nvPr/>
        </p:nvSpPr>
        <p:spPr>
          <a:xfrm>
            <a:off x="888822" y="2492808"/>
            <a:ext cx="134400" cy="1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5"/>
              <a:buFont typeface="Arial"/>
              <a:buNone/>
            </a:pPr>
            <a:r>
              <a:rPr lang="en" sz="1195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 sz="879" b="0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1"/>
          <p:cNvSpPr txBox="1"/>
          <p:nvPr/>
        </p:nvSpPr>
        <p:spPr>
          <a:xfrm>
            <a:off x="888711" y="2993002"/>
            <a:ext cx="134400" cy="1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5"/>
              <a:buFont typeface="Arial"/>
              <a:buNone/>
            </a:pPr>
            <a:r>
              <a:rPr lang="en" sz="1195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 sz="879" b="0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2" name="Google Shape;162;p21"/>
          <p:cNvCxnSpPr/>
          <p:nvPr/>
        </p:nvCxnSpPr>
        <p:spPr>
          <a:xfrm rot="10800000" flipH="1">
            <a:off x="1165510" y="1689910"/>
            <a:ext cx="273600" cy="889800"/>
          </a:xfrm>
          <a:prstGeom prst="straightConnector1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63" name="Google Shape;163;p21"/>
          <p:cNvCxnSpPr/>
          <p:nvPr/>
        </p:nvCxnSpPr>
        <p:spPr>
          <a:xfrm rot="10800000" flipH="1">
            <a:off x="1965348" y="1680655"/>
            <a:ext cx="412200" cy="1403700"/>
          </a:xfrm>
          <a:prstGeom prst="straightConnector1">
            <a:avLst/>
          </a:prstGeom>
          <a:noFill/>
          <a:ln w="19050" cap="flat" cmpd="sng">
            <a:solidFill>
              <a:srgbClr val="6707E4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64" name="Google Shape;164;p21"/>
          <p:cNvCxnSpPr/>
          <p:nvPr/>
        </p:nvCxnSpPr>
        <p:spPr>
          <a:xfrm>
            <a:off x="1460281" y="1706698"/>
            <a:ext cx="453300" cy="847800"/>
          </a:xfrm>
          <a:prstGeom prst="straightConnector1">
            <a:avLst/>
          </a:prstGeom>
          <a:noFill/>
          <a:ln w="19050" cap="flat" cmpd="sng">
            <a:solidFill>
              <a:schemeClr val="accent3"/>
            </a:solidFill>
            <a:prstDash val="dot"/>
            <a:miter lim="800000"/>
            <a:headEnd type="none" w="sm" len="sm"/>
            <a:tailEnd type="triangle" w="med" len="med"/>
          </a:ln>
        </p:spPr>
      </p:cxnSp>
      <p:cxnSp>
        <p:nvCxnSpPr>
          <p:cNvPr id="165" name="Google Shape;165;p21"/>
          <p:cNvCxnSpPr/>
          <p:nvPr/>
        </p:nvCxnSpPr>
        <p:spPr>
          <a:xfrm>
            <a:off x="2379436" y="1701223"/>
            <a:ext cx="743400" cy="1372200"/>
          </a:xfrm>
          <a:prstGeom prst="straightConnector1">
            <a:avLst/>
          </a:prstGeom>
          <a:noFill/>
          <a:ln w="19050" cap="flat" cmpd="sng">
            <a:solidFill>
              <a:srgbClr val="6707E4"/>
            </a:solidFill>
            <a:prstDash val="dot"/>
            <a:miter lim="800000"/>
            <a:headEnd type="none" w="sm" len="sm"/>
            <a:tailEnd type="triangle" w="med" len="med"/>
          </a:ln>
        </p:spPr>
      </p:cxnSp>
      <p:cxnSp>
        <p:nvCxnSpPr>
          <p:cNvPr id="166" name="Google Shape;166;p21"/>
          <p:cNvCxnSpPr/>
          <p:nvPr/>
        </p:nvCxnSpPr>
        <p:spPr>
          <a:xfrm>
            <a:off x="3244813" y="2415646"/>
            <a:ext cx="534600" cy="0"/>
          </a:xfrm>
          <a:prstGeom prst="straightConnector1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67" name="Google Shape;167;p21"/>
          <p:cNvCxnSpPr/>
          <p:nvPr/>
        </p:nvCxnSpPr>
        <p:spPr>
          <a:xfrm>
            <a:off x="3904633" y="2923623"/>
            <a:ext cx="495300" cy="0"/>
          </a:xfrm>
          <a:prstGeom prst="straightConnector1">
            <a:avLst/>
          </a:prstGeom>
          <a:noFill/>
          <a:ln w="19050" cap="flat" cmpd="sng">
            <a:solidFill>
              <a:srgbClr val="6707E4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68" name="Google Shape;168;p21"/>
          <p:cNvCxnSpPr/>
          <p:nvPr/>
        </p:nvCxnSpPr>
        <p:spPr>
          <a:xfrm rot="10800000" flipH="1">
            <a:off x="4001755" y="1689910"/>
            <a:ext cx="273600" cy="889800"/>
          </a:xfrm>
          <a:prstGeom prst="straightConnector1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69" name="Google Shape;169;p21"/>
          <p:cNvCxnSpPr/>
          <p:nvPr/>
        </p:nvCxnSpPr>
        <p:spPr>
          <a:xfrm rot="10800000" flipH="1">
            <a:off x="5220529" y="1678858"/>
            <a:ext cx="421800" cy="1409700"/>
          </a:xfrm>
          <a:prstGeom prst="straightConnector1">
            <a:avLst/>
          </a:prstGeom>
          <a:noFill/>
          <a:ln w="19050" cap="flat" cmpd="sng">
            <a:solidFill>
              <a:srgbClr val="6707E4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70" name="Google Shape;170;p21"/>
          <p:cNvSpPr txBox="1"/>
          <p:nvPr/>
        </p:nvSpPr>
        <p:spPr>
          <a:xfrm>
            <a:off x="3276501" y="2235300"/>
            <a:ext cx="780600" cy="1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5"/>
              <a:buFont typeface="Arial"/>
              <a:buNone/>
            </a:pPr>
            <a:r>
              <a:rPr lang="en" sz="1045" i="0" u="none" strike="noStrike" cap="none">
                <a:solidFill>
                  <a:schemeClr val="lt2"/>
                </a:solidFill>
                <a:latin typeface="Space Mono"/>
                <a:ea typeface="Space Mono"/>
                <a:cs typeface="Space Mono"/>
                <a:sym typeface="Space Mono"/>
              </a:rPr>
              <a:t>port1: up</a:t>
            </a:r>
            <a:endParaRPr sz="879" i="0" u="none" strike="noStrike" cap="none">
              <a:solidFill>
                <a:schemeClr val="lt2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171" name="Google Shape;171;p21"/>
          <p:cNvSpPr txBox="1"/>
          <p:nvPr/>
        </p:nvSpPr>
        <p:spPr>
          <a:xfrm>
            <a:off x="3919874" y="2737325"/>
            <a:ext cx="743400" cy="1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5"/>
              <a:buFont typeface="Arial"/>
              <a:buNone/>
            </a:pPr>
            <a:r>
              <a:rPr lang="en" sz="1045" i="0" u="none" strike="noStrike" cap="none">
                <a:solidFill>
                  <a:schemeClr val="lt2"/>
                </a:solidFill>
                <a:latin typeface="Space Mono"/>
                <a:ea typeface="Space Mono"/>
                <a:cs typeface="Space Mono"/>
                <a:sym typeface="Space Mono"/>
              </a:rPr>
              <a:t>port2: up</a:t>
            </a:r>
            <a:endParaRPr sz="879" i="0" u="none" strike="noStrike" cap="none">
              <a:solidFill>
                <a:schemeClr val="lt2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172" name="Google Shape;172;p21"/>
          <p:cNvSpPr txBox="1"/>
          <p:nvPr/>
        </p:nvSpPr>
        <p:spPr>
          <a:xfrm>
            <a:off x="6965352" y="1336453"/>
            <a:ext cx="1815900" cy="26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5"/>
              <a:buFont typeface="Arial"/>
              <a:buNone/>
            </a:pPr>
            <a:r>
              <a:rPr lang="en" sz="1195" b="1" i="0" u="none" strike="noStrike" cap="none">
                <a:solidFill>
                  <a:schemeClr val="accent4"/>
                </a:solidFill>
                <a:latin typeface="IBM Plex Sans"/>
                <a:ea typeface="IBM Plex Sans"/>
                <a:cs typeface="IBM Plex Sans"/>
                <a:sym typeface="IBM Plex Sans"/>
              </a:rPr>
              <a:t>BUT: Change of A is lost</a:t>
            </a:r>
            <a:endParaRPr sz="1045">
              <a:solidFill>
                <a:schemeClr val="accent4"/>
              </a:solidFill>
            </a:endParaRPr>
          </a:p>
        </p:txBody>
      </p:sp>
      <p:sp>
        <p:nvSpPr>
          <p:cNvPr id="173" name="Google Shape;173;p21"/>
          <p:cNvSpPr/>
          <p:nvPr/>
        </p:nvSpPr>
        <p:spPr>
          <a:xfrm>
            <a:off x="1165500" y="1214275"/>
            <a:ext cx="1260300" cy="390900"/>
          </a:xfrm>
          <a:prstGeom prst="bracketPair">
            <a:avLst/>
          </a:prstGeom>
          <a:noFill/>
          <a:ln w="7125" cap="flat" cmpd="sng">
            <a:solidFill>
              <a:srgbClr val="FF285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275" tIns="34125" rIns="68275" bIns="341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2"/>
              <a:buFont typeface="Arial"/>
              <a:buNone/>
            </a:pPr>
            <a:r>
              <a:rPr lang="en" sz="972" b="0" i="0" u="none" strike="noStrike" cap="none">
                <a:solidFill>
                  <a:schemeClr val="lt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port1: down </a:t>
            </a:r>
            <a:endParaRPr sz="972" b="0" i="0" u="none" strike="noStrike" cap="none">
              <a:solidFill>
                <a:schemeClr val="lt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2"/>
              <a:buFont typeface="Arial"/>
              <a:buNone/>
            </a:pPr>
            <a:r>
              <a:rPr lang="en" sz="972" b="0" i="0" u="none" strike="noStrike" cap="none">
                <a:solidFill>
                  <a:schemeClr val="lt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port2: down</a:t>
            </a:r>
            <a:endParaRPr sz="972" b="0" i="0" u="none" strike="noStrike" cap="none">
              <a:solidFill>
                <a:schemeClr val="lt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74" name="Google Shape;174;p21"/>
          <p:cNvSpPr txBox="1"/>
          <p:nvPr/>
        </p:nvSpPr>
        <p:spPr>
          <a:xfrm>
            <a:off x="6728502" y="2312200"/>
            <a:ext cx="1495200" cy="26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5"/>
              <a:buFont typeface="Arial"/>
              <a:buNone/>
            </a:pPr>
            <a:r>
              <a:rPr lang="en" sz="1000" b="0" i="0" u="none" strike="noStrike" cap="none">
                <a:solidFill>
                  <a:schemeClr val="lt2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“set port1: up”</a:t>
            </a:r>
            <a:endParaRPr sz="1000">
              <a:solidFill>
                <a:schemeClr val="lt2"/>
              </a:solidFill>
            </a:endParaRPr>
          </a:p>
        </p:txBody>
      </p:sp>
      <p:sp>
        <p:nvSpPr>
          <p:cNvPr id="175" name="Google Shape;175;p21"/>
          <p:cNvSpPr txBox="1"/>
          <p:nvPr/>
        </p:nvSpPr>
        <p:spPr>
          <a:xfrm>
            <a:off x="6728502" y="2831456"/>
            <a:ext cx="1495200" cy="26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5"/>
              <a:buFont typeface="Arial"/>
              <a:buNone/>
            </a:pPr>
            <a:r>
              <a:rPr lang="en" sz="1000" b="0" i="0" u="none" strike="noStrike" cap="none">
                <a:solidFill>
                  <a:schemeClr val="lt2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“set port2: up”</a:t>
            </a:r>
            <a:endParaRPr sz="1000">
              <a:solidFill>
                <a:schemeClr val="lt2"/>
              </a:solidFill>
            </a:endParaRPr>
          </a:p>
        </p:txBody>
      </p:sp>
      <p:sp>
        <p:nvSpPr>
          <p:cNvPr id="176" name="Google Shape;176;p21"/>
          <p:cNvSpPr/>
          <p:nvPr/>
        </p:nvSpPr>
        <p:spPr>
          <a:xfrm>
            <a:off x="1745665" y="1954941"/>
            <a:ext cx="480105" cy="242700"/>
          </a:xfrm>
          <a:prstGeom prst="bracketPair">
            <a:avLst/>
          </a:prstGeom>
          <a:noFill/>
          <a:ln w="7125" cap="flat" cmpd="sng">
            <a:solidFill>
              <a:srgbClr val="FF285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6875" tIns="34125" rIns="26875" bIns="341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8"/>
              <a:buFont typeface="Arial"/>
              <a:buNone/>
            </a:pPr>
            <a:r>
              <a:rPr lang="en" sz="448" b="0" i="0" u="none" strike="noStrike" cap="none">
                <a:solidFill>
                  <a:schemeClr val="lt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port1: down </a:t>
            </a:r>
            <a:endParaRPr sz="1045" b="0" i="0" u="none" strike="noStrike" cap="none">
              <a:solidFill>
                <a:schemeClr val="lt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8"/>
              <a:buFont typeface="Arial"/>
              <a:buNone/>
            </a:pPr>
            <a:r>
              <a:rPr lang="en" sz="448" b="0" i="0" u="none" strike="noStrike" cap="none">
                <a:solidFill>
                  <a:schemeClr val="lt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port2: down</a:t>
            </a:r>
            <a:endParaRPr sz="1045" b="0" i="0" u="none" strike="noStrike" cap="none">
              <a:solidFill>
                <a:schemeClr val="lt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77" name="Google Shape;177;p21"/>
          <p:cNvSpPr/>
          <p:nvPr/>
        </p:nvSpPr>
        <p:spPr>
          <a:xfrm>
            <a:off x="3603161" y="1954941"/>
            <a:ext cx="464700" cy="242700"/>
          </a:xfrm>
          <a:prstGeom prst="bracketPair">
            <a:avLst/>
          </a:prstGeom>
          <a:noFill/>
          <a:ln w="7125" cap="flat" cmpd="sng">
            <a:solidFill>
              <a:srgbClr val="FF285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6875" tIns="34125" rIns="26875" bIns="341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8"/>
              <a:buFont typeface="Arial"/>
              <a:buNone/>
            </a:pPr>
            <a:r>
              <a:rPr lang="en" sz="448" b="1" i="0" u="none" strike="noStrike" cap="none">
                <a:solidFill>
                  <a:schemeClr val="lt2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port1: up </a:t>
            </a:r>
            <a:endParaRPr sz="1045" b="1" i="0" u="none" strike="noStrike" cap="none">
              <a:solidFill>
                <a:schemeClr val="lt2"/>
              </a:solidFill>
              <a:latin typeface="Source Code Pro Black"/>
              <a:ea typeface="Source Code Pro Black"/>
              <a:cs typeface="Source Code Pro Black"/>
              <a:sym typeface="Source Code Pro Black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8"/>
              <a:buFont typeface="Arial"/>
              <a:buNone/>
            </a:pPr>
            <a:r>
              <a:rPr lang="en" sz="448" b="0" i="0" u="none" strike="noStrike" cap="none">
                <a:solidFill>
                  <a:schemeClr val="lt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port2: down</a:t>
            </a:r>
            <a:endParaRPr sz="1045" b="0" i="0" u="none" strike="noStrike" cap="none">
              <a:solidFill>
                <a:schemeClr val="lt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78" name="Google Shape;178;p21"/>
          <p:cNvSpPr/>
          <p:nvPr/>
        </p:nvSpPr>
        <p:spPr>
          <a:xfrm>
            <a:off x="3747425" y="1214275"/>
            <a:ext cx="1260300" cy="390900"/>
          </a:xfrm>
          <a:prstGeom prst="bracketPair">
            <a:avLst/>
          </a:prstGeom>
          <a:noFill/>
          <a:ln w="7125" cap="flat" cmpd="sng">
            <a:solidFill>
              <a:srgbClr val="FF285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275" tIns="34125" rIns="68275" bIns="341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2"/>
              <a:buFont typeface="Arial"/>
              <a:buNone/>
            </a:pPr>
            <a:r>
              <a:rPr lang="en" sz="972" b="1">
                <a:solidFill>
                  <a:schemeClr val="lt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port1</a:t>
            </a:r>
            <a:r>
              <a:rPr lang="en" sz="1000" b="1" i="0" u="none" strike="noStrike" cap="none">
                <a:solidFill>
                  <a:schemeClr val="lt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: up </a:t>
            </a:r>
            <a:endParaRPr sz="1000" b="1" i="0" u="none" strike="noStrike" cap="none">
              <a:solidFill>
                <a:schemeClr val="lt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2"/>
              <a:buFont typeface="Arial"/>
              <a:buNone/>
            </a:pPr>
            <a:r>
              <a:rPr lang="en" sz="1000" b="0" i="0" u="none" strike="noStrike" cap="none">
                <a:solidFill>
                  <a:schemeClr val="lt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port2: down</a:t>
            </a:r>
            <a:endParaRPr sz="1000" b="0" i="0" u="none" strike="noStrike" cap="none">
              <a:solidFill>
                <a:schemeClr val="lt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79" name="Google Shape;179;p21"/>
          <p:cNvSpPr/>
          <p:nvPr/>
        </p:nvSpPr>
        <p:spPr>
          <a:xfrm>
            <a:off x="3078350" y="2680464"/>
            <a:ext cx="485100" cy="268800"/>
          </a:xfrm>
          <a:prstGeom prst="bracketPair">
            <a:avLst/>
          </a:prstGeom>
          <a:noFill/>
          <a:ln w="7125" cap="flat" cmpd="sng">
            <a:solidFill>
              <a:srgbClr val="FF285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6875" tIns="34125" rIns="26875" bIns="341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8"/>
              <a:buFont typeface="Arial"/>
              <a:buNone/>
            </a:pPr>
            <a:r>
              <a:rPr lang="en" sz="448" b="0" i="0" u="none" strike="noStrike" cap="none">
                <a:solidFill>
                  <a:schemeClr val="lt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port1: down </a:t>
            </a:r>
            <a:endParaRPr sz="1045" b="0" i="0" u="none" strike="noStrike" cap="none">
              <a:solidFill>
                <a:schemeClr val="lt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8"/>
              <a:buFont typeface="Arial"/>
              <a:buNone/>
            </a:pPr>
            <a:r>
              <a:rPr lang="en" sz="448" b="0" i="0" u="none" strike="noStrike" cap="none">
                <a:solidFill>
                  <a:schemeClr val="lt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port2: down</a:t>
            </a:r>
            <a:endParaRPr sz="1045" b="0" i="0" u="none" strike="noStrike" cap="none">
              <a:solidFill>
                <a:schemeClr val="lt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80" name="Google Shape;180;p21"/>
          <p:cNvSpPr/>
          <p:nvPr/>
        </p:nvSpPr>
        <p:spPr>
          <a:xfrm>
            <a:off x="4741077" y="2676674"/>
            <a:ext cx="485100" cy="300000"/>
          </a:xfrm>
          <a:prstGeom prst="bracketPair">
            <a:avLst/>
          </a:prstGeom>
          <a:noFill/>
          <a:ln w="7125" cap="flat" cmpd="sng">
            <a:solidFill>
              <a:srgbClr val="FF285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26875" tIns="34125" rIns="26875" bIns="341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8"/>
              <a:buFont typeface="Arial"/>
              <a:buNone/>
            </a:pPr>
            <a:r>
              <a:rPr lang="en" sz="448" b="0" i="0" u="none" strike="noStrike" cap="none">
                <a:solidFill>
                  <a:schemeClr val="lt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port1: down </a:t>
            </a:r>
            <a:endParaRPr sz="1045" b="0" i="0" u="none" strike="noStrike" cap="none">
              <a:solidFill>
                <a:schemeClr val="lt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8"/>
              <a:buFont typeface="Arial"/>
              <a:buNone/>
            </a:pPr>
            <a:r>
              <a:rPr lang="en" sz="448" b="1" i="0" u="none" strike="noStrike" cap="none">
                <a:solidFill>
                  <a:schemeClr val="lt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port2: up</a:t>
            </a:r>
            <a:endParaRPr sz="1045" b="1" i="0" u="none" strike="noStrike" cap="none">
              <a:solidFill>
                <a:schemeClr val="lt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81" name="Google Shape;181;p21"/>
          <p:cNvSpPr/>
          <p:nvPr/>
        </p:nvSpPr>
        <p:spPr>
          <a:xfrm>
            <a:off x="5346701" y="1214275"/>
            <a:ext cx="1160700" cy="390900"/>
          </a:xfrm>
          <a:prstGeom prst="bracketPair">
            <a:avLst/>
          </a:prstGeom>
          <a:noFill/>
          <a:ln w="7125" cap="flat" cmpd="sng">
            <a:solidFill>
              <a:srgbClr val="FF285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275" tIns="34125" rIns="68275" bIns="341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2"/>
              <a:buFont typeface="Arial"/>
              <a:buNone/>
            </a:pPr>
            <a:r>
              <a:rPr lang="en" sz="1000" b="1" i="0" u="none" strike="noStrike" cap="none">
                <a:solidFill>
                  <a:schemeClr val="dk1"/>
                </a:solidFill>
                <a:highlight>
                  <a:schemeClr val="accent4"/>
                </a:highlight>
                <a:latin typeface="Source Code Pro"/>
                <a:ea typeface="Source Code Pro"/>
                <a:cs typeface="Source Code Pro"/>
                <a:sym typeface="Source Code Pro"/>
              </a:rPr>
              <a:t>port1: down </a:t>
            </a:r>
            <a:endParaRPr sz="1000" b="1" i="0" u="none" strike="noStrike" cap="none">
              <a:solidFill>
                <a:schemeClr val="dk1"/>
              </a:solidFill>
              <a:highlight>
                <a:schemeClr val="accent4"/>
              </a:highlight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2"/>
              <a:buFont typeface="Arial"/>
              <a:buNone/>
            </a:pPr>
            <a:r>
              <a:rPr lang="en" sz="1000" b="1" i="0" u="none" strike="noStrike" cap="none">
                <a:solidFill>
                  <a:schemeClr val="lt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port2: up</a:t>
            </a:r>
            <a:endParaRPr sz="1000" b="1" i="0" u="none" strike="noStrike" cap="none">
              <a:solidFill>
                <a:schemeClr val="lt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82" name="Google Shape;182;p21"/>
          <p:cNvSpPr txBox="1"/>
          <p:nvPr/>
        </p:nvSpPr>
        <p:spPr>
          <a:xfrm>
            <a:off x="838203" y="2066002"/>
            <a:ext cx="412200" cy="1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84"/>
              <a:buFont typeface="Arial"/>
              <a:buNone/>
            </a:pPr>
            <a:r>
              <a:rPr lang="en" sz="784" i="0" u="none" strike="noStrike" cap="none">
                <a:solidFill>
                  <a:schemeClr val="lt2"/>
                </a:solidFill>
                <a:latin typeface="Space Mono"/>
                <a:ea typeface="Space Mono"/>
                <a:cs typeface="Space Mono"/>
                <a:sym typeface="Space Mono"/>
              </a:rPr>
              <a:t>read</a:t>
            </a:r>
            <a:endParaRPr sz="1045">
              <a:solidFill>
                <a:schemeClr val="lt2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183" name="Google Shape;183;p21"/>
          <p:cNvSpPr txBox="1"/>
          <p:nvPr/>
        </p:nvSpPr>
        <p:spPr>
          <a:xfrm>
            <a:off x="1692672" y="2802450"/>
            <a:ext cx="273600" cy="1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84"/>
              <a:buFont typeface="Arial"/>
              <a:buNone/>
            </a:pPr>
            <a:r>
              <a:rPr lang="en" sz="784" i="0" u="none" strike="noStrike" cap="none">
                <a:solidFill>
                  <a:schemeClr val="lt2"/>
                </a:solidFill>
                <a:latin typeface="Space Mono"/>
                <a:ea typeface="Space Mono"/>
                <a:cs typeface="Space Mono"/>
                <a:sym typeface="Space Mono"/>
              </a:rPr>
              <a:t>read</a:t>
            </a:r>
            <a:endParaRPr sz="1045">
              <a:solidFill>
                <a:schemeClr val="lt2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184" name="Google Shape;184;p21"/>
          <p:cNvSpPr txBox="1"/>
          <p:nvPr/>
        </p:nvSpPr>
        <p:spPr>
          <a:xfrm>
            <a:off x="3275192" y="2429750"/>
            <a:ext cx="537900" cy="1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84"/>
              <a:buFont typeface="Arial"/>
              <a:buNone/>
            </a:pPr>
            <a:r>
              <a:rPr lang="en" sz="784" i="0" u="none" strike="noStrike" cap="none">
                <a:solidFill>
                  <a:schemeClr val="lt2"/>
                </a:solidFill>
                <a:latin typeface="Space Mono"/>
                <a:ea typeface="Space Mono"/>
                <a:cs typeface="Space Mono"/>
                <a:sym typeface="Space Mono"/>
              </a:rPr>
              <a:t>update</a:t>
            </a:r>
            <a:endParaRPr sz="1045">
              <a:solidFill>
                <a:schemeClr val="lt2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185" name="Google Shape;185;p21"/>
          <p:cNvSpPr txBox="1"/>
          <p:nvPr/>
        </p:nvSpPr>
        <p:spPr>
          <a:xfrm>
            <a:off x="3931600" y="2941962"/>
            <a:ext cx="453300" cy="8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84"/>
              <a:buFont typeface="Arial"/>
              <a:buNone/>
            </a:pPr>
            <a:r>
              <a:rPr lang="en" sz="784" i="0" u="none" strike="noStrike" cap="none">
                <a:solidFill>
                  <a:schemeClr val="lt2"/>
                </a:solidFill>
                <a:latin typeface="Space Mono"/>
                <a:ea typeface="Space Mono"/>
                <a:cs typeface="Space Mono"/>
                <a:sym typeface="Space Mono"/>
              </a:rPr>
              <a:t>update</a:t>
            </a:r>
            <a:endParaRPr sz="1045">
              <a:solidFill>
                <a:schemeClr val="lt2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186" name="Google Shape;186;p21"/>
          <p:cNvSpPr txBox="1"/>
          <p:nvPr/>
        </p:nvSpPr>
        <p:spPr>
          <a:xfrm>
            <a:off x="5499871" y="2220728"/>
            <a:ext cx="374700" cy="1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84"/>
              <a:buFont typeface="Arial"/>
              <a:buNone/>
            </a:pPr>
            <a:r>
              <a:rPr lang="en" sz="784" i="0" u="none" strike="noStrike" cap="none">
                <a:solidFill>
                  <a:schemeClr val="lt2"/>
                </a:solidFill>
                <a:latin typeface="Space Mono"/>
                <a:ea typeface="Space Mono"/>
                <a:cs typeface="Space Mono"/>
                <a:sym typeface="Space Mono"/>
              </a:rPr>
              <a:t>write</a:t>
            </a:r>
            <a:endParaRPr sz="1045">
              <a:solidFill>
                <a:schemeClr val="lt2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187" name="Google Shape;187;p21"/>
          <p:cNvSpPr txBox="1"/>
          <p:nvPr/>
        </p:nvSpPr>
        <p:spPr>
          <a:xfrm>
            <a:off x="4192652" y="2173514"/>
            <a:ext cx="453300" cy="1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84"/>
              <a:buFont typeface="Arial"/>
              <a:buNone/>
            </a:pPr>
            <a:r>
              <a:rPr lang="en" sz="784" i="0" u="none" strike="noStrike" cap="none">
                <a:solidFill>
                  <a:schemeClr val="lt2"/>
                </a:solidFill>
                <a:latin typeface="Space Mono"/>
                <a:ea typeface="Space Mono"/>
                <a:cs typeface="Space Mono"/>
                <a:sym typeface="Space Mono"/>
              </a:rPr>
              <a:t>write</a:t>
            </a:r>
            <a:endParaRPr sz="1045">
              <a:solidFill>
                <a:schemeClr val="lt2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pic>
        <p:nvPicPr>
          <p:cNvPr id="188" name="Google Shape;188;p21" descr="Checkmark with solid fill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9225" y="2246743"/>
            <a:ext cx="273600" cy="27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21"/>
          <p:cNvSpPr txBox="1"/>
          <p:nvPr/>
        </p:nvSpPr>
        <p:spPr>
          <a:xfrm>
            <a:off x="1023079" y="3428684"/>
            <a:ext cx="3334200" cy="9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2500" lnSpcReduction="10000"/>
          </a:bodyPr>
          <a:lstStyle/>
          <a:p>
            <a:pPr marL="4742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44" b="1">
                <a:solidFill>
                  <a:schemeClr val="lt2"/>
                </a:solidFill>
                <a:latin typeface="Space Mono"/>
                <a:ea typeface="Space Mono"/>
                <a:cs typeface="Space Mono"/>
                <a:sym typeface="Space Mono"/>
              </a:rPr>
              <a:t>Atomicity</a:t>
            </a:r>
            <a:endParaRPr sz="1344">
              <a:solidFill>
                <a:schemeClr val="lt2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4742" lvl="0" indent="0" algn="l" rtl="0">
              <a:lnSpc>
                <a:spcPct val="110000"/>
              </a:lnSpc>
              <a:spcBef>
                <a:spcPts val="448"/>
              </a:spcBef>
              <a:spcAft>
                <a:spcPts val="448"/>
              </a:spcAft>
              <a:buNone/>
            </a:pPr>
            <a:r>
              <a:rPr lang="en" sz="1344">
                <a:solidFill>
                  <a:schemeClr val="lt2"/>
                </a:solidFill>
                <a:latin typeface="Space Mono"/>
                <a:ea typeface="Space Mono"/>
                <a:cs typeface="Space Mono"/>
                <a:sym typeface="Space Mono"/>
              </a:rPr>
              <a:t>Most operations are not atomic by nature. Complex operations can often not be formulated atomically</a:t>
            </a:r>
            <a:endParaRPr sz="1344">
              <a:solidFill>
                <a:schemeClr val="lt2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190" name="Google Shape;190;p21"/>
          <p:cNvSpPr txBox="1"/>
          <p:nvPr/>
        </p:nvSpPr>
        <p:spPr>
          <a:xfrm>
            <a:off x="4787725" y="3428675"/>
            <a:ext cx="3339300" cy="73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742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44" b="1">
                <a:solidFill>
                  <a:schemeClr val="lt2"/>
                </a:solidFill>
                <a:latin typeface="Space Mono"/>
                <a:ea typeface="Space Mono"/>
                <a:cs typeface="Space Mono"/>
                <a:sym typeface="Space Mono"/>
              </a:rPr>
              <a:t>Need for central orchestrator</a:t>
            </a:r>
            <a:endParaRPr sz="1344">
              <a:solidFill>
                <a:schemeClr val="lt2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4742" lvl="0" indent="0" algn="l" rtl="0">
              <a:lnSpc>
                <a:spcPct val="110000"/>
              </a:lnSpc>
              <a:spcBef>
                <a:spcPts val="448"/>
              </a:spcBef>
              <a:spcAft>
                <a:spcPts val="448"/>
              </a:spcAft>
              <a:buNone/>
            </a:pPr>
            <a:r>
              <a:rPr lang="en" sz="1344">
                <a:solidFill>
                  <a:schemeClr val="lt2"/>
                </a:solidFill>
                <a:latin typeface="Space Mono"/>
                <a:ea typeface="Space Mono"/>
                <a:cs typeface="Space Mono"/>
                <a:sym typeface="Space Mono"/>
              </a:rPr>
              <a:t>A central orchestrator can mitigate these issues. </a:t>
            </a:r>
            <a:endParaRPr sz="1344">
              <a:solidFill>
                <a:schemeClr val="lt2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191" name="Google Shape;191;p21"/>
          <p:cNvSpPr/>
          <p:nvPr/>
        </p:nvSpPr>
        <p:spPr>
          <a:xfrm>
            <a:off x="4787725" y="4320300"/>
            <a:ext cx="3278700" cy="522600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742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Problems are already solved in Relational Databases</a:t>
            </a:r>
            <a:r>
              <a:rPr lang="en" sz="130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!</a:t>
            </a:r>
            <a:endParaRPr sz="1300">
              <a:solidFill>
                <a:schemeClr val="dk1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192" name="Google Shape;192;p21"/>
          <p:cNvSpPr txBox="1"/>
          <p:nvPr/>
        </p:nvSpPr>
        <p:spPr>
          <a:xfrm>
            <a:off x="7975749" y="2301557"/>
            <a:ext cx="273600" cy="1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5"/>
              <a:buFont typeface="Arial"/>
              <a:buNone/>
            </a:pPr>
            <a:r>
              <a:rPr lang="en" sz="1195" b="1">
                <a:solidFill>
                  <a:schemeClr val="accent4"/>
                </a:solidFill>
                <a:latin typeface="IBM Plex Sans"/>
                <a:ea typeface="IBM Plex Sans"/>
                <a:cs typeface="IBM Plex Sans"/>
                <a:sym typeface="IBM Plex Sans"/>
              </a:rPr>
              <a:t>=&gt;</a:t>
            </a:r>
            <a:endParaRPr sz="1045" b="1">
              <a:solidFill>
                <a:schemeClr val="accent4"/>
              </a:solidFill>
            </a:endParaRPr>
          </a:p>
        </p:txBody>
      </p:sp>
      <p:sp>
        <p:nvSpPr>
          <p:cNvPr id="193" name="Google Shape;193;p21"/>
          <p:cNvSpPr/>
          <p:nvPr/>
        </p:nvSpPr>
        <p:spPr>
          <a:xfrm rot="2700000">
            <a:off x="8226797" y="2277047"/>
            <a:ext cx="212981" cy="212981"/>
          </a:xfrm>
          <a:prstGeom prst="plus">
            <a:avLst>
              <a:gd name="adj" fmla="val 4547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  <p:pic>
        <p:nvPicPr>
          <p:cNvPr id="194" name="Google Shape;194;p21" descr="Checkmark with solid fill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9225" y="2732693"/>
            <a:ext cx="273600" cy="27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Workflow as a Transaction</a:t>
            </a:r>
            <a:endParaRPr/>
          </a:p>
        </p:txBody>
      </p:sp>
      <p:cxnSp>
        <p:nvCxnSpPr>
          <p:cNvPr id="200" name="Google Shape;200;p22"/>
          <p:cNvCxnSpPr>
            <a:endCxn id="201" idx="1"/>
          </p:cNvCxnSpPr>
          <p:nvPr/>
        </p:nvCxnSpPr>
        <p:spPr>
          <a:xfrm rot="10800000">
            <a:off x="2985720" y="3661576"/>
            <a:ext cx="749700" cy="187800"/>
          </a:xfrm>
          <a:prstGeom prst="straightConnector1">
            <a:avLst/>
          </a:prstGeom>
          <a:noFill/>
          <a:ln w="20900" cap="flat" cmpd="sng">
            <a:solidFill>
              <a:srgbClr val="2869FF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02" name="Google Shape;202;p22"/>
          <p:cNvCxnSpPr>
            <a:stCxn id="201" idx="3"/>
            <a:endCxn id="203" idx="1"/>
          </p:cNvCxnSpPr>
          <p:nvPr/>
        </p:nvCxnSpPr>
        <p:spPr>
          <a:xfrm>
            <a:off x="4234920" y="3661576"/>
            <a:ext cx="156600" cy="0"/>
          </a:xfrm>
          <a:prstGeom prst="straightConnector1">
            <a:avLst/>
          </a:prstGeom>
          <a:noFill/>
          <a:ln w="20900" cap="flat" cmpd="sng">
            <a:solidFill>
              <a:srgbClr val="2869FF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04" name="Google Shape;204;p22"/>
          <p:cNvSpPr/>
          <p:nvPr/>
        </p:nvSpPr>
        <p:spPr>
          <a:xfrm>
            <a:off x="1536904" y="2815255"/>
            <a:ext cx="4143000" cy="1841100"/>
          </a:xfrm>
          <a:prstGeom prst="roundRect">
            <a:avLst>
              <a:gd name="adj" fmla="val 4794"/>
            </a:avLst>
          </a:prstGeom>
          <a:solidFill>
            <a:srgbClr val="F0F0F0"/>
          </a:solidFill>
          <a:ln w="6950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6900" tIns="66900" rIns="66900" bIns="66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2"/>
              <a:buFont typeface="Arial"/>
              <a:buNone/>
            </a:pPr>
            <a:endParaRPr sz="732" b="0" i="0" u="none" strike="noStrike" cap="none">
              <a:solidFill>
                <a:srgbClr val="000000"/>
              </a:solidFill>
              <a:latin typeface="IBM Plex Sans Light"/>
              <a:ea typeface="IBM Plex Sans Light"/>
              <a:cs typeface="IBM Plex Sans Light"/>
              <a:sym typeface="IBM Plex Sans Light"/>
            </a:endParaRPr>
          </a:p>
        </p:txBody>
      </p:sp>
      <p:sp>
        <p:nvSpPr>
          <p:cNvPr id="205" name="Google Shape;205;p22"/>
          <p:cNvSpPr txBox="1"/>
          <p:nvPr/>
        </p:nvSpPr>
        <p:spPr>
          <a:xfrm>
            <a:off x="4234844" y="4429906"/>
            <a:ext cx="1404900" cy="2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900" tIns="66900" rIns="66900" bIns="669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59"/>
              <a:buFont typeface="Arial"/>
              <a:buNone/>
            </a:pPr>
            <a:r>
              <a:rPr lang="en" sz="659" b="0" i="0" u="none" strike="noStrike" cap="none">
                <a:solidFill>
                  <a:srgbClr val="000000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MyWorkflow.YML</a:t>
            </a:r>
            <a:endParaRPr sz="1024"/>
          </a:p>
        </p:txBody>
      </p:sp>
      <p:sp>
        <p:nvSpPr>
          <p:cNvPr id="206" name="Google Shape;206;p22"/>
          <p:cNvSpPr/>
          <p:nvPr/>
        </p:nvSpPr>
        <p:spPr>
          <a:xfrm>
            <a:off x="1579986" y="2892976"/>
            <a:ext cx="1249200" cy="1537200"/>
          </a:xfrm>
          <a:prstGeom prst="roundRect">
            <a:avLst>
              <a:gd name="adj" fmla="val 9007"/>
            </a:avLst>
          </a:prstGeom>
          <a:solidFill>
            <a:srgbClr val="DCDCAA"/>
          </a:solidFill>
          <a:ln w="6950" cap="flat" cmpd="sng">
            <a:solidFill>
              <a:srgbClr val="D7BA7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7350" tIns="57350" rIns="57350" bIns="5735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78"/>
              <a:buFont typeface="Arial"/>
              <a:buNone/>
            </a:pPr>
            <a:endParaRPr sz="878" b="0" i="0" u="none" strike="noStrike" cap="none">
              <a:solidFill>
                <a:srgbClr val="000000"/>
              </a:solidFill>
              <a:latin typeface="Source Code Pro Medium"/>
              <a:ea typeface="Source Code Pro Medium"/>
              <a:cs typeface="Source Code Pro Medium"/>
              <a:sym typeface="Source Code Pro Medium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78"/>
              <a:buFont typeface="Arial"/>
              <a:buNone/>
            </a:pPr>
            <a:endParaRPr sz="878" b="0" i="0" u="none" strike="noStrike" cap="none">
              <a:solidFill>
                <a:srgbClr val="000000"/>
              </a:solidFill>
              <a:latin typeface="Source Code Pro Medium"/>
              <a:ea typeface="Source Code Pro Medium"/>
              <a:cs typeface="Source Code Pro Medium"/>
              <a:sym typeface="Source Code Pro Medium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5"/>
              <a:buFont typeface="Arial"/>
              <a:buNone/>
            </a:pPr>
            <a:r>
              <a:rPr lang="en" sz="805" b="0" i="0" u="none" strike="noStrike" cap="none">
                <a:solidFill>
                  <a:srgbClr val="000000"/>
                </a:solidFill>
                <a:latin typeface="Source Code Pro Medium"/>
                <a:ea typeface="Source Code Pro Medium"/>
                <a:cs typeface="Source Code Pro Medium"/>
                <a:sym typeface="Source Code Pro Medium"/>
              </a:rPr>
              <a:t>AssertContitions</a:t>
            </a:r>
            <a:endParaRPr sz="768" b="0" i="0" u="none" strike="noStrike" cap="none">
              <a:solidFill>
                <a:srgbClr val="000000"/>
              </a:solidFill>
              <a:latin typeface="IBM Plex Sans Light"/>
              <a:ea typeface="IBM Plex Sans Light"/>
              <a:cs typeface="IBM Plex Sans Light"/>
              <a:sym typeface="IBM Plex Sans Light"/>
            </a:endParaRPr>
          </a:p>
        </p:txBody>
      </p:sp>
      <p:sp>
        <p:nvSpPr>
          <p:cNvPr id="207" name="Google Shape;207;p22"/>
          <p:cNvSpPr/>
          <p:nvPr/>
        </p:nvSpPr>
        <p:spPr>
          <a:xfrm>
            <a:off x="1618921" y="3930514"/>
            <a:ext cx="1168500" cy="405600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57325" tIns="57325" rIns="57325" bIns="573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85" b="0" i="0" u="none" strike="noStrike" cap="none" dirty="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parameters:</a:t>
            </a:r>
            <a:endParaRPr sz="1024" dirty="0"/>
          </a:p>
          <a:p>
            <a:pPr marL="0" marR="0" lvl="0" indent="6853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85" b="0" i="0" u="none" strike="noStrike" cap="none" dirty="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...</a:t>
            </a:r>
            <a:endParaRPr sz="1024" dirty="0"/>
          </a:p>
        </p:txBody>
      </p:sp>
      <p:sp>
        <p:nvSpPr>
          <p:cNvPr id="208" name="Google Shape;208;p22"/>
          <p:cNvSpPr/>
          <p:nvPr/>
        </p:nvSpPr>
        <p:spPr>
          <a:xfrm>
            <a:off x="1864459" y="2862183"/>
            <a:ext cx="680100" cy="103800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9525" cap="flat" cmpd="sng">
            <a:solidFill>
              <a:srgbClr val="D7BA7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7350" tIns="57350" rIns="57350" bIns="573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9"/>
              <a:buFont typeface="Arial"/>
              <a:buNone/>
            </a:pPr>
            <a:r>
              <a:rPr lang="en" sz="500" b="1" i="0" u="none" strike="noStrike" cap="none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FunctionBlock</a:t>
            </a:r>
            <a:endParaRPr sz="500" b="1" i="0" u="none" strike="noStrike" cap="none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pic>
        <p:nvPicPr>
          <p:cNvPr id="209" name="Google Shape;209;p22" descr="vital_signs_124dp_1F1F1F_FILL0_wght400_GRAD0_opsz48.png" title="vital_signs_124dp_1F1F1F_FILL0_wght400_GRAD0_opsz4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61393" y="2975395"/>
            <a:ext cx="286310" cy="286310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22"/>
          <p:cNvSpPr/>
          <p:nvPr/>
        </p:nvSpPr>
        <p:spPr>
          <a:xfrm>
            <a:off x="4391452" y="2892976"/>
            <a:ext cx="1249200" cy="1537200"/>
          </a:xfrm>
          <a:prstGeom prst="roundRect">
            <a:avLst>
              <a:gd name="adj" fmla="val 9554"/>
            </a:avLst>
          </a:prstGeom>
          <a:solidFill>
            <a:srgbClr val="DCDCAA"/>
          </a:solidFill>
          <a:ln w="6950" cap="flat" cmpd="sng">
            <a:solidFill>
              <a:srgbClr val="D7BA7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7350" tIns="57350" rIns="57350" bIns="5735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5"/>
              <a:buFont typeface="Arial"/>
              <a:buNone/>
            </a:pPr>
            <a:endParaRPr sz="878" b="0" i="0" u="none" strike="noStrike" cap="none">
              <a:solidFill>
                <a:srgbClr val="000000"/>
              </a:solidFill>
              <a:latin typeface="Source Code Pro Medium"/>
              <a:ea typeface="Source Code Pro Medium"/>
              <a:cs typeface="Source Code Pro Medium"/>
              <a:sym typeface="Source Code Pro Medium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5"/>
              <a:buFont typeface="Arial"/>
              <a:buNone/>
            </a:pPr>
            <a:endParaRPr sz="878" b="0" i="0" u="none" strike="noStrike" cap="none">
              <a:solidFill>
                <a:srgbClr val="000000"/>
              </a:solidFill>
              <a:latin typeface="Source Code Pro Medium"/>
              <a:ea typeface="Source Code Pro Medium"/>
              <a:cs typeface="Source Code Pro Medium"/>
              <a:sym typeface="Source Code Pro Medium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5"/>
              <a:buFont typeface="Arial"/>
              <a:buNone/>
            </a:pPr>
            <a:r>
              <a:rPr lang="en" sz="805" b="0" i="0" u="none" strike="noStrike" cap="none">
                <a:solidFill>
                  <a:srgbClr val="000000"/>
                </a:solidFill>
                <a:latin typeface="Source Code Pro Medium"/>
                <a:ea typeface="Source Code Pro Medium"/>
                <a:cs typeface="Source Code Pro Medium"/>
                <a:sym typeface="Source Code Pro Medium"/>
              </a:rPr>
              <a:t>CheckHealth</a:t>
            </a:r>
            <a:endParaRPr sz="1024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22"/>
          <p:cNvSpPr/>
          <p:nvPr/>
        </p:nvSpPr>
        <p:spPr>
          <a:xfrm>
            <a:off x="4426248" y="3930514"/>
            <a:ext cx="1168500" cy="405600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57325" tIns="57325" rIns="57325" bIns="573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85" b="0" i="0" u="none" strike="noStrike" cap="none" dirty="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parameters:</a:t>
            </a:r>
            <a:endParaRPr sz="1024" dirty="0"/>
          </a:p>
          <a:p>
            <a:pPr marL="0" marR="0" lvl="0" indent="6853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85" b="0" i="0" u="none" strike="noStrike" cap="none" dirty="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...</a:t>
            </a:r>
            <a:endParaRPr sz="1024" dirty="0"/>
          </a:p>
        </p:txBody>
      </p:sp>
      <p:sp>
        <p:nvSpPr>
          <p:cNvPr id="211" name="Google Shape;211;p22"/>
          <p:cNvSpPr/>
          <p:nvPr/>
        </p:nvSpPr>
        <p:spPr>
          <a:xfrm>
            <a:off x="4671785" y="2862183"/>
            <a:ext cx="680100" cy="103800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9525" cap="flat" cmpd="sng">
            <a:solidFill>
              <a:srgbClr val="D7BA7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7350" tIns="57350" rIns="57350" bIns="573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2"/>
              <a:buFont typeface="Arial"/>
              <a:buNone/>
            </a:pPr>
            <a:r>
              <a:rPr lang="en" sz="512" b="1" i="0" u="none" strike="noStrike" cap="none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FunctionBlock</a:t>
            </a:r>
            <a:endParaRPr sz="1024"/>
          </a:p>
        </p:txBody>
      </p:sp>
      <p:pic>
        <p:nvPicPr>
          <p:cNvPr id="212" name="Google Shape;212;p22" descr="verified_124dp_1F1F1F_FILL0_wght400_GRAD0_opsz48.png" title="verified_124dp_1F1F1F_FILL0_wght400_GRAD0_opsz48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68720" y="2975395"/>
            <a:ext cx="286310" cy="286310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22"/>
          <p:cNvSpPr/>
          <p:nvPr/>
        </p:nvSpPr>
        <p:spPr>
          <a:xfrm>
            <a:off x="2985720" y="2892976"/>
            <a:ext cx="1249200" cy="1537200"/>
          </a:xfrm>
          <a:prstGeom prst="roundRect">
            <a:avLst>
              <a:gd name="adj" fmla="val 10101"/>
            </a:avLst>
          </a:prstGeom>
          <a:solidFill>
            <a:srgbClr val="CE9178"/>
          </a:solidFill>
          <a:ln w="6950" cap="flat" cmpd="sng">
            <a:solidFill>
              <a:srgbClr val="C2410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7350" tIns="57350" rIns="57350" bIns="5735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"/>
              <a:buFont typeface="Arial"/>
              <a:buNone/>
            </a:pPr>
            <a:endParaRPr sz="878" b="0" i="0" u="none" strike="noStrike" cap="none">
              <a:solidFill>
                <a:srgbClr val="000000"/>
              </a:solidFill>
              <a:latin typeface="Source Code Pro Medium"/>
              <a:ea typeface="Source Code Pro Medium"/>
              <a:cs typeface="Source Code Pro Medium"/>
              <a:sym typeface="Source Code Pro Medium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"/>
              <a:buFont typeface="Arial"/>
              <a:buNone/>
            </a:pPr>
            <a:endParaRPr sz="878" b="0" i="0" u="none" strike="noStrike" cap="none">
              <a:solidFill>
                <a:srgbClr val="000000"/>
              </a:solidFill>
              <a:latin typeface="Source Code Pro Medium"/>
              <a:ea typeface="Source Code Pro Medium"/>
              <a:cs typeface="Source Code Pro Medium"/>
              <a:sym typeface="Source Code Pro Medium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"/>
              <a:buFont typeface="Arial"/>
              <a:buNone/>
            </a:pPr>
            <a:r>
              <a:rPr lang="en" sz="768" b="0" i="0" u="none" strike="noStrike" cap="none">
                <a:solidFill>
                  <a:srgbClr val="000000"/>
                </a:solidFill>
                <a:latin typeface="Source Code Pro Medium"/>
                <a:ea typeface="Source Code Pro Medium"/>
                <a:cs typeface="Source Code Pro Medium"/>
                <a:sym typeface="Source Code Pro Medium"/>
              </a:rPr>
              <a:t>SetAdminState</a:t>
            </a:r>
            <a:endParaRPr sz="768" b="0" i="0" u="none" strike="noStrike" cap="none">
              <a:solidFill>
                <a:srgbClr val="000000"/>
              </a:solidFill>
              <a:latin typeface="IBM Plex Sans Light"/>
              <a:ea typeface="IBM Plex Sans Light"/>
              <a:cs typeface="IBM Plex Sans Light"/>
              <a:sym typeface="IBM Plex Sans Light"/>
            </a:endParaRPr>
          </a:p>
        </p:txBody>
      </p:sp>
      <p:sp>
        <p:nvSpPr>
          <p:cNvPr id="213" name="Google Shape;213;p22"/>
          <p:cNvSpPr/>
          <p:nvPr/>
        </p:nvSpPr>
        <p:spPr>
          <a:xfrm>
            <a:off x="3024654" y="3930514"/>
            <a:ext cx="1168500" cy="40560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57325" tIns="57325" rIns="57325" bIns="573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85" b="0" i="0" u="none" strike="noStrike" cap="none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parameters:</a:t>
            </a:r>
            <a:endParaRPr sz="1024"/>
          </a:p>
          <a:p>
            <a:pPr marL="0" marR="0" lvl="0" indent="9990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85" b="0" i="0" u="none" strike="noStrike" cap="none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state: “up”</a:t>
            </a:r>
            <a:endParaRPr sz="1024"/>
          </a:p>
        </p:txBody>
      </p:sp>
      <p:sp>
        <p:nvSpPr>
          <p:cNvPr id="214" name="Google Shape;214;p22"/>
          <p:cNvSpPr/>
          <p:nvPr/>
        </p:nvSpPr>
        <p:spPr>
          <a:xfrm>
            <a:off x="3270192" y="2862183"/>
            <a:ext cx="680100" cy="10380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9525" cap="flat" cmpd="sng">
            <a:solidFill>
              <a:srgbClr val="C2410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7350" tIns="57350" rIns="57350" bIns="573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2"/>
              <a:buFont typeface="Arial"/>
              <a:buNone/>
            </a:pPr>
            <a:r>
              <a:rPr lang="en" sz="512" b="1" i="0" u="none" strike="noStrike" cap="none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FunctionBlock</a:t>
            </a:r>
            <a:endParaRPr sz="1024"/>
          </a:p>
        </p:txBody>
      </p:sp>
      <p:pic>
        <p:nvPicPr>
          <p:cNvPr id="215" name="Google Shape;215;p22" title="settings_124dp_1F1F1F_FILL0_wght400_GRAD0_opsz48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67125" y="2975395"/>
            <a:ext cx="286310" cy="28631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6" name="Google Shape;216;p22"/>
          <p:cNvCxnSpPr>
            <a:stCxn id="206" idx="3"/>
            <a:endCxn id="201" idx="1"/>
          </p:cNvCxnSpPr>
          <p:nvPr/>
        </p:nvCxnSpPr>
        <p:spPr>
          <a:xfrm>
            <a:off x="2829186" y="3661576"/>
            <a:ext cx="156600" cy="0"/>
          </a:xfrm>
          <a:prstGeom prst="straightConnector1">
            <a:avLst/>
          </a:prstGeom>
          <a:noFill/>
          <a:ln w="19050" cap="flat" cmpd="sng">
            <a:solidFill>
              <a:srgbClr val="2869FF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17" name="Google Shape;217;p22"/>
          <p:cNvCxnSpPr>
            <a:stCxn id="201" idx="3"/>
            <a:endCxn id="203" idx="1"/>
          </p:cNvCxnSpPr>
          <p:nvPr/>
        </p:nvCxnSpPr>
        <p:spPr>
          <a:xfrm>
            <a:off x="4234920" y="3661576"/>
            <a:ext cx="156600" cy="0"/>
          </a:xfrm>
          <a:prstGeom prst="straightConnector1">
            <a:avLst/>
          </a:prstGeom>
          <a:noFill/>
          <a:ln w="19050" cap="flat" cmpd="sng">
            <a:solidFill>
              <a:srgbClr val="2869FF"/>
            </a:solidFill>
            <a:prstDash val="solid"/>
            <a:round/>
            <a:headEnd type="none" w="sm" len="sm"/>
            <a:tailEnd type="triangle" w="med" len="med"/>
          </a:ln>
        </p:spPr>
      </p:cxnSp>
      <p:grpSp>
        <p:nvGrpSpPr>
          <p:cNvPr id="218" name="Google Shape;218;p22"/>
          <p:cNvGrpSpPr/>
          <p:nvPr/>
        </p:nvGrpSpPr>
        <p:grpSpPr>
          <a:xfrm>
            <a:off x="1607003" y="3413484"/>
            <a:ext cx="846599" cy="180629"/>
            <a:chOff x="4082549" y="180681"/>
            <a:chExt cx="1156872" cy="246828"/>
          </a:xfrm>
        </p:grpSpPr>
        <p:sp>
          <p:nvSpPr>
            <p:cNvPr id="219" name="Google Shape;219;p22"/>
            <p:cNvSpPr/>
            <p:nvPr/>
          </p:nvSpPr>
          <p:spPr>
            <a:xfrm>
              <a:off x="4087121" y="184809"/>
              <a:ext cx="1152300" cy="242700"/>
            </a:xfrm>
            <a:prstGeom prst="roundRect">
              <a:avLst>
                <a:gd name="adj" fmla="val 16667"/>
              </a:avLst>
            </a:prstGeom>
            <a:solidFill>
              <a:srgbClr val="B5CEA8"/>
            </a:solidFill>
            <a:ln w="6950" cap="flat" cmpd="sng">
              <a:solidFill>
                <a:srgbClr val="25572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5800" tIns="55800" rIns="55800" bIns="55800" anchor="ctr" anchorCtr="0">
              <a:no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54"/>
                <a:buFont typeface="Arial"/>
                <a:buNone/>
              </a:pPr>
              <a:r>
                <a:rPr lang="en" sz="854" b="0" i="0" u="none" strike="noStrike" cap="none">
                  <a:solidFill>
                    <a:srgbClr val="000000"/>
                  </a:solidFill>
                  <a:latin typeface="IBM Plex Sans Light"/>
                  <a:ea typeface="IBM Plex Sans Light"/>
                  <a:cs typeface="IBM Plex Sans Light"/>
                  <a:sym typeface="IBM Plex Sans Light"/>
                </a:rPr>
                <a:t>Pure</a:t>
              </a:r>
              <a:endParaRPr sz="854" b="0" i="0" u="none" strike="noStrike" cap="none">
                <a:solidFill>
                  <a:srgbClr val="000000"/>
                </a:solidFill>
                <a:latin typeface="IBM Plex Sans Light"/>
                <a:ea typeface="IBM Plex Sans Light"/>
                <a:cs typeface="IBM Plex Sans Light"/>
                <a:sym typeface="IBM Plex Sans Light"/>
              </a:endParaRPr>
            </a:p>
          </p:txBody>
        </p:sp>
        <p:pic>
          <p:nvPicPr>
            <p:cNvPr id="220" name="Google Shape;220;p22" title="verified_user_124dp_666666_FILL0_wght400_GRAD0_opsz48.png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4082549" y="180681"/>
              <a:ext cx="271350" cy="24420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21" name="Google Shape;221;p22"/>
          <p:cNvGrpSpPr/>
          <p:nvPr/>
        </p:nvGrpSpPr>
        <p:grpSpPr>
          <a:xfrm>
            <a:off x="3020609" y="3413584"/>
            <a:ext cx="848988" cy="373470"/>
            <a:chOff x="3799858" y="4486150"/>
            <a:chExt cx="1160137" cy="510345"/>
          </a:xfrm>
        </p:grpSpPr>
        <p:grpSp>
          <p:nvGrpSpPr>
            <p:cNvPr id="222" name="Google Shape;222;p22"/>
            <p:cNvGrpSpPr/>
            <p:nvPr/>
          </p:nvGrpSpPr>
          <p:grpSpPr>
            <a:xfrm>
              <a:off x="3799858" y="4486150"/>
              <a:ext cx="1160137" cy="244281"/>
              <a:chOff x="4079284" y="460907"/>
              <a:chExt cx="1160137" cy="244281"/>
            </a:xfrm>
          </p:grpSpPr>
          <p:sp>
            <p:nvSpPr>
              <p:cNvPr id="223" name="Google Shape;223;p22"/>
              <p:cNvSpPr/>
              <p:nvPr/>
            </p:nvSpPr>
            <p:spPr>
              <a:xfrm>
                <a:off x="4087121" y="460907"/>
                <a:ext cx="1152300" cy="242700"/>
              </a:xfrm>
              <a:prstGeom prst="roundRect">
                <a:avLst>
                  <a:gd name="adj" fmla="val 16667"/>
                </a:avLst>
              </a:prstGeom>
              <a:solidFill>
                <a:srgbClr val="B5CEA8"/>
              </a:solidFill>
              <a:ln w="6950" cap="flat" cmpd="sng">
                <a:solidFill>
                  <a:srgbClr val="25572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55800" tIns="55800" rIns="55800" bIns="55800" anchor="ctr" anchorCtr="0">
                <a:noAutofit/>
              </a:bodyPr>
              <a:lstStyle/>
              <a:p>
                <a:pPr marL="0" marR="0" lvl="0" indent="0" algn="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854"/>
                  <a:buFont typeface="Arial"/>
                  <a:buNone/>
                </a:pPr>
                <a:r>
                  <a:rPr lang="en" sz="854" b="0" i="0" u="none" strike="noStrike" cap="none">
                    <a:solidFill>
                      <a:srgbClr val="000000"/>
                    </a:solidFill>
                    <a:latin typeface="IBM Plex Sans Light"/>
                    <a:ea typeface="IBM Plex Sans Light"/>
                    <a:cs typeface="IBM Plex Sans Light"/>
                    <a:sym typeface="IBM Plex Sans Light"/>
                  </a:rPr>
                  <a:t>Idempotent</a:t>
                </a:r>
                <a:endParaRPr sz="854" b="0" i="0" u="none" strike="noStrike" cap="none">
                  <a:solidFill>
                    <a:srgbClr val="000000"/>
                  </a:solidFill>
                  <a:latin typeface="IBM Plex Sans Light"/>
                  <a:ea typeface="IBM Plex Sans Light"/>
                  <a:cs typeface="IBM Plex Sans Light"/>
                  <a:sym typeface="IBM Plex Sans Light"/>
                </a:endParaRPr>
              </a:p>
            </p:txBody>
          </p:sp>
          <p:pic>
            <p:nvPicPr>
              <p:cNvPr id="224" name="Google Shape;224;p22" title="verified_user_124dp_666666_FILL0_wght400_GRAD0_opsz48.png"/>
              <p:cNvPicPr preferRelativeResize="0"/>
              <p:nvPr/>
            </p:nvPicPr>
            <p:blipFill rotWithShape="1">
              <a:blip r:embed="rId6">
                <a:alphaModFix/>
              </a:blip>
              <a:srcRect/>
              <a:stretch/>
            </p:blipFill>
            <p:spPr>
              <a:xfrm>
                <a:off x="4079284" y="460979"/>
                <a:ext cx="271350" cy="24420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25" name="Google Shape;225;p22"/>
            <p:cNvGrpSpPr/>
            <p:nvPr/>
          </p:nvGrpSpPr>
          <p:grpSpPr>
            <a:xfrm>
              <a:off x="3806686" y="4753795"/>
              <a:ext cx="1152300" cy="242700"/>
              <a:chOff x="4087120" y="791585"/>
              <a:chExt cx="1152300" cy="242700"/>
            </a:xfrm>
          </p:grpSpPr>
          <p:sp>
            <p:nvSpPr>
              <p:cNvPr id="226" name="Google Shape;226;p22"/>
              <p:cNvSpPr/>
              <p:nvPr/>
            </p:nvSpPr>
            <p:spPr>
              <a:xfrm>
                <a:off x="4087120" y="791585"/>
                <a:ext cx="1152300" cy="242700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6950" cap="flat" cmpd="sng">
                <a:solidFill>
                  <a:srgbClr val="825F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55800" tIns="55800" rIns="55800" bIns="55800" anchor="ctr" anchorCtr="0">
                <a:noAutofit/>
              </a:bodyPr>
              <a:lstStyle/>
              <a:p>
                <a:pPr marL="0" marR="0" lvl="0" indent="0" algn="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854"/>
                  <a:buFont typeface="Arial"/>
                  <a:buNone/>
                </a:pPr>
                <a:r>
                  <a:rPr lang="en" sz="854" b="0" i="0" u="none" strike="noStrike" cap="none">
                    <a:solidFill>
                      <a:srgbClr val="000000"/>
                    </a:solidFill>
                    <a:latin typeface="IBM Plex Sans Light"/>
                    <a:ea typeface="IBM Plex Sans Light"/>
                    <a:cs typeface="IBM Plex Sans Light"/>
                    <a:sym typeface="IBM Plex Sans Light"/>
                  </a:rPr>
                  <a:t>Reversible</a:t>
                </a:r>
                <a:endParaRPr sz="854" b="0" i="0" u="none" strike="noStrike" cap="none">
                  <a:solidFill>
                    <a:srgbClr val="000000"/>
                  </a:solidFill>
                  <a:latin typeface="IBM Plex Sans Light"/>
                  <a:ea typeface="IBM Plex Sans Light"/>
                  <a:cs typeface="IBM Plex Sans Light"/>
                  <a:sym typeface="IBM Plex Sans Light"/>
                </a:endParaRPr>
              </a:p>
            </p:txBody>
          </p:sp>
          <p:pic>
            <p:nvPicPr>
              <p:cNvPr id="227" name="Google Shape;227;p22" title="restore_page_124dp_666666_FILL0_wght400_GRAD0_opsz48.png"/>
              <p:cNvPicPr preferRelativeResize="0"/>
              <p:nvPr/>
            </p:nvPicPr>
            <p:blipFill rotWithShape="1">
              <a:blip r:embed="rId7">
                <a:alphaModFix/>
              </a:blip>
              <a:srcRect/>
              <a:stretch/>
            </p:blipFill>
            <p:spPr>
              <a:xfrm>
                <a:off x="4103688" y="792715"/>
                <a:ext cx="239123" cy="23912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228" name="Google Shape;228;p22"/>
          <p:cNvGrpSpPr/>
          <p:nvPr/>
        </p:nvGrpSpPr>
        <p:grpSpPr>
          <a:xfrm>
            <a:off x="4426348" y="3413484"/>
            <a:ext cx="846599" cy="180629"/>
            <a:chOff x="4082549" y="180681"/>
            <a:chExt cx="1156872" cy="246828"/>
          </a:xfrm>
        </p:grpSpPr>
        <p:sp>
          <p:nvSpPr>
            <p:cNvPr id="229" name="Google Shape;229;p22"/>
            <p:cNvSpPr/>
            <p:nvPr/>
          </p:nvSpPr>
          <p:spPr>
            <a:xfrm>
              <a:off x="4087121" y="184809"/>
              <a:ext cx="1152300" cy="242700"/>
            </a:xfrm>
            <a:prstGeom prst="roundRect">
              <a:avLst>
                <a:gd name="adj" fmla="val 16667"/>
              </a:avLst>
            </a:prstGeom>
            <a:solidFill>
              <a:srgbClr val="B5CEA8"/>
            </a:solidFill>
            <a:ln w="6950" cap="flat" cmpd="sng">
              <a:solidFill>
                <a:srgbClr val="25572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5800" tIns="55800" rIns="55800" bIns="55800" anchor="ctr" anchorCtr="0">
              <a:no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54"/>
                <a:buFont typeface="Arial"/>
                <a:buNone/>
              </a:pPr>
              <a:r>
                <a:rPr lang="en" sz="854" b="0" i="0" u="none" strike="noStrike" cap="none">
                  <a:solidFill>
                    <a:srgbClr val="000000"/>
                  </a:solidFill>
                  <a:latin typeface="IBM Plex Sans Light"/>
                  <a:ea typeface="IBM Plex Sans Light"/>
                  <a:cs typeface="IBM Plex Sans Light"/>
                  <a:sym typeface="IBM Plex Sans Light"/>
                </a:rPr>
                <a:t>Pure</a:t>
              </a:r>
              <a:endParaRPr sz="854" b="0" i="0" u="none" strike="noStrike" cap="none">
                <a:solidFill>
                  <a:srgbClr val="000000"/>
                </a:solidFill>
                <a:latin typeface="IBM Plex Sans Light"/>
                <a:ea typeface="IBM Plex Sans Light"/>
                <a:cs typeface="IBM Plex Sans Light"/>
                <a:sym typeface="IBM Plex Sans Light"/>
              </a:endParaRPr>
            </a:p>
          </p:txBody>
        </p:sp>
        <p:pic>
          <p:nvPicPr>
            <p:cNvPr id="230" name="Google Shape;230;p22" title="verified_user_124dp_666666_FILL0_wght400_GRAD0_opsz48.png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4082549" y="180681"/>
              <a:ext cx="271350" cy="2442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31" name="Google Shape;231;p22"/>
          <p:cNvSpPr/>
          <p:nvPr/>
        </p:nvSpPr>
        <p:spPr>
          <a:xfrm>
            <a:off x="5975440" y="3910555"/>
            <a:ext cx="1249200" cy="745800"/>
          </a:xfrm>
          <a:prstGeom prst="roundRect">
            <a:avLst>
              <a:gd name="adj" fmla="val 10312"/>
            </a:avLst>
          </a:prstGeom>
          <a:solidFill>
            <a:schemeClr val="dk1"/>
          </a:solidFill>
          <a:ln w="69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4"/>
              <a:buFont typeface="Arial"/>
              <a:buNone/>
            </a:pPr>
            <a:r>
              <a:rPr lang="en" sz="1024" i="0" u="none" strike="noStrike" cap="none">
                <a:solidFill>
                  <a:schemeClr val="accent2"/>
                </a:solidFill>
                <a:latin typeface="Space Mono"/>
                <a:ea typeface="Space Mono"/>
                <a:cs typeface="Space Mono"/>
                <a:sym typeface="Space Mono"/>
              </a:rPr>
              <a:t>FAILED_UNSAFE</a:t>
            </a:r>
            <a:br>
              <a:rPr lang="en" sz="1024" i="0" u="none" strike="noStrike" cap="none">
                <a:solidFill>
                  <a:schemeClr val="accent2"/>
                </a:solidFill>
                <a:latin typeface="Space Mono"/>
                <a:ea typeface="Space Mono"/>
                <a:cs typeface="Space Mono"/>
                <a:sym typeface="Space Mono"/>
              </a:rPr>
            </a:br>
            <a:r>
              <a:rPr lang="en" sz="878" i="0" u="none" strike="noStrike" cap="none">
                <a:solidFill>
                  <a:schemeClr val="accent2"/>
                </a:solidFill>
                <a:latin typeface="Space Mono"/>
                <a:ea typeface="Space Mono"/>
                <a:cs typeface="Space Mono"/>
                <a:sym typeface="Space Mono"/>
              </a:rPr>
              <a:t>(Possible side-effects occurred; manual review needed)</a:t>
            </a:r>
            <a:endParaRPr sz="878" i="0" u="none" strike="noStrike" cap="none">
              <a:solidFill>
                <a:schemeClr val="accent2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232" name="Google Shape;232;p22"/>
          <p:cNvSpPr/>
          <p:nvPr/>
        </p:nvSpPr>
        <p:spPr>
          <a:xfrm>
            <a:off x="7520175" y="2858455"/>
            <a:ext cx="1099500" cy="1797900"/>
          </a:xfrm>
          <a:prstGeom prst="roundRect">
            <a:avLst>
              <a:gd name="adj" fmla="val 10295"/>
            </a:avLst>
          </a:prstGeom>
          <a:solidFill>
            <a:schemeClr val="dk1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6900" tIns="66900" rIns="66900" bIns="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4"/>
              <a:buFont typeface="Arial"/>
              <a:buNone/>
            </a:pPr>
            <a:r>
              <a:rPr lang="en" sz="1024" i="0" u="none" strike="noStrike" cap="none">
                <a:solidFill>
                  <a:schemeClr val="accent2"/>
                </a:solidFill>
                <a:latin typeface="Space Mono"/>
                <a:ea typeface="Space Mono"/>
                <a:cs typeface="Space Mono"/>
                <a:sym typeface="Space Mono"/>
              </a:rPr>
              <a:t>Retain resources locked to prevent executing more workflows on unknown state</a:t>
            </a:r>
            <a:endParaRPr sz="1024" i="0" u="none" strike="noStrike" cap="none">
              <a:solidFill>
                <a:schemeClr val="accent2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pic>
        <p:nvPicPr>
          <p:cNvPr id="233" name="Google Shape;233;p22" title="lock_124dp_666666_FILL0_wght400_GRAD0_opsz48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902642" y="2881711"/>
            <a:ext cx="334567" cy="33456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4" name="Google Shape;234;p22"/>
          <p:cNvCxnSpPr>
            <a:stCxn id="231" idx="3"/>
            <a:endCxn id="232" idx="1"/>
          </p:cNvCxnSpPr>
          <p:nvPr/>
        </p:nvCxnSpPr>
        <p:spPr>
          <a:xfrm rot="10800000" flipH="1">
            <a:off x="7224640" y="3757555"/>
            <a:ext cx="295500" cy="525900"/>
          </a:xfrm>
          <a:prstGeom prst="bentConnector3">
            <a:avLst>
              <a:gd name="adj1" fmla="val 50006"/>
            </a:avLst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35" name="Google Shape;235;p22"/>
          <p:cNvCxnSpPr>
            <a:stCxn id="203" idx="3"/>
            <a:endCxn id="231" idx="1"/>
          </p:cNvCxnSpPr>
          <p:nvPr/>
        </p:nvCxnSpPr>
        <p:spPr>
          <a:xfrm>
            <a:off x="5640652" y="3661576"/>
            <a:ext cx="334800" cy="621900"/>
          </a:xfrm>
          <a:prstGeom prst="bentConnector3">
            <a:avLst>
              <a:gd name="adj1" fmla="val 49998"/>
            </a:avLst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36" name="Google Shape;236;p22"/>
          <p:cNvSpPr/>
          <p:nvPr/>
        </p:nvSpPr>
        <p:spPr>
          <a:xfrm>
            <a:off x="7520175" y="1233725"/>
            <a:ext cx="1099500" cy="758100"/>
          </a:xfrm>
          <a:prstGeom prst="round2SameRect">
            <a:avLst>
              <a:gd name="adj1" fmla="val 13399"/>
              <a:gd name="adj2" fmla="val 0"/>
            </a:avLst>
          </a:prstGeom>
          <a:solidFill>
            <a:schemeClr val="dk1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66900" rIns="0" bIns="669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24" i="0" u="none" strike="noStrike" cap="none">
                <a:solidFill>
                  <a:schemeClr val="accent2"/>
                </a:solidFill>
                <a:latin typeface="Space Mono"/>
                <a:ea typeface="Space Mono"/>
                <a:cs typeface="Space Mono"/>
                <a:sym typeface="Space Mono"/>
              </a:rPr>
              <a:t>Unlock &amp; </a:t>
            </a:r>
            <a:endParaRPr sz="1024">
              <a:solidFill>
                <a:schemeClr val="accent2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24" i="0" u="none" strike="noStrike" cap="none">
                <a:solidFill>
                  <a:schemeClr val="accent2"/>
                </a:solidFill>
                <a:latin typeface="Space Mono"/>
                <a:ea typeface="Space Mono"/>
                <a:cs typeface="Space Mono"/>
                <a:sym typeface="Space Mono"/>
              </a:rPr>
              <a:t>Update</a:t>
            </a:r>
            <a:endParaRPr sz="1024">
              <a:solidFill>
                <a:schemeClr val="accent2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237" name="Google Shape;237;p22"/>
          <p:cNvSpPr/>
          <p:nvPr/>
        </p:nvSpPr>
        <p:spPr>
          <a:xfrm>
            <a:off x="7520175" y="1987613"/>
            <a:ext cx="1099500" cy="758100"/>
          </a:xfrm>
          <a:prstGeom prst="round2SameRect">
            <a:avLst>
              <a:gd name="adj1" fmla="val 0"/>
              <a:gd name="adj2" fmla="val 10635"/>
            </a:avLst>
          </a:prstGeom>
          <a:solidFill>
            <a:schemeClr val="dk1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66900" rIns="0" bIns="66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24" i="0" u="none" strike="noStrike" cap="none">
                <a:solidFill>
                  <a:schemeClr val="accent2"/>
                </a:solidFill>
                <a:latin typeface="Space Mono"/>
                <a:ea typeface="Space Mono"/>
                <a:cs typeface="Space Mono"/>
                <a:sym typeface="Space Mono"/>
              </a:rPr>
              <a:t>Unlock</a:t>
            </a:r>
            <a:br>
              <a:rPr lang="en" sz="1024" i="0" u="none" strike="noStrike" cap="none">
                <a:solidFill>
                  <a:schemeClr val="accent2"/>
                </a:solidFill>
                <a:latin typeface="Space Mono"/>
                <a:ea typeface="Space Mono"/>
                <a:cs typeface="Space Mono"/>
                <a:sym typeface="Space Mono"/>
              </a:rPr>
            </a:br>
            <a:r>
              <a:rPr lang="en" sz="1024" i="0" u="none" strike="noStrike" cap="none">
                <a:solidFill>
                  <a:schemeClr val="accent2"/>
                </a:solidFill>
                <a:latin typeface="Space Mono"/>
                <a:ea typeface="Space Mono"/>
                <a:cs typeface="Space Mono"/>
                <a:sym typeface="Space Mono"/>
              </a:rPr>
              <a:t> (no update)</a:t>
            </a:r>
            <a:endParaRPr sz="1024">
              <a:solidFill>
                <a:schemeClr val="accent2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cxnSp>
        <p:nvCxnSpPr>
          <p:cNvPr id="238" name="Google Shape;238;p22"/>
          <p:cNvCxnSpPr>
            <a:stCxn id="239" idx="2"/>
            <a:endCxn id="240" idx="0"/>
          </p:cNvCxnSpPr>
          <p:nvPr/>
        </p:nvCxnSpPr>
        <p:spPr>
          <a:xfrm>
            <a:off x="3612300" y="1760521"/>
            <a:ext cx="600" cy="162900"/>
          </a:xfrm>
          <a:prstGeom prst="straightConnector1">
            <a:avLst/>
          </a:prstGeom>
          <a:noFill/>
          <a:ln w="6950" cap="flat" cmpd="sng">
            <a:solidFill>
              <a:schemeClr val="accent2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41" name="Google Shape;241;p22"/>
          <p:cNvCxnSpPr>
            <a:stCxn id="240" idx="2"/>
            <a:endCxn id="242" idx="0"/>
          </p:cNvCxnSpPr>
          <p:nvPr/>
        </p:nvCxnSpPr>
        <p:spPr>
          <a:xfrm flipH="1">
            <a:off x="3612306" y="2186749"/>
            <a:ext cx="600" cy="162900"/>
          </a:xfrm>
          <a:prstGeom prst="straightConnector1">
            <a:avLst/>
          </a:prstGeom>
          <a:noFill/>
          <a:ln w="6950" cap="flat" cmpd="sng">
            <a:solidFill>
              <a:schemeClr val="accent2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43" name="Google Shape;243;p22"/>
          <p:cNvCxnSpPr>
            <a:stCxn id="242" idx="2"/>
            <a:endCxn id="204" idx="0"/>
          </p:cNvCxnSpPr>
          <p:nvPr/>
        </p:nvCxnSpPr>
        <p:spPr>
          <a:xfrm flipH="1">
            <a:off x="3608400" y="2612938"/>
            <a:ext cx="3900" cy="202200"/>
          </a:xfrm>
          <a:prstGeom prst="straightConnector1">
            <a:avLst/>
          </a:prstGeom>
          <a:noFill/>
          <a:ln w="6950" cap="flat" cmpd="sng">
            <a:solidFill>
              <a:schemeClr val="accent2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44" name="Google Shape;244;p22"/>
          <p:cNvCxnSpPr>
            <a:stCxn id="203" idx="3"/>
            <a:endCxn id="245" idx="1"/>
          </p:cNvCxnSpPr>
          <p:nvPr/>
        </p:nvCxnSpPr>
        <p:spPr>
          <a:xfrm rot="10800000" flipH="1">
            <a:off x="5640652" y="3289876"/>
            <a:ext cx="334800" cy="371700"/>
          </a:xfrm>
          <a:prstGeom prst="bentConnector3">
            <a:avLst>
              <a:gd name="adj1" fmla="val 49998"/>
            </a:avLst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46" name="Google Shape;246;p22"/>
          <p:cNvSpPr/>
          <p:nvPr/>
        </p:nvSpPr>
        <p:spPr>
          <a:xfrm>
            <a:off x="7479075" y="1966469"/>
            <a:ext cx="1181700" cy="46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6900" tIns="33425" rIns="66900" bIns="33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24" b="0" i="0" u="none" strike="noStrike" cap="none">
              <a:solidFill>
                <a:srgbClr val="000000"/>
              </a:solidFill>
              <a:latin typeface="IBM Plex Sans Light"/>
              <a:ea typeface="IBM Plex Sans Light"/>
              <a:cs typeface="IBM Plex Sans Light"/>
              <a:sym typeface="IBM Plex Sans Light"/>
            </a:endParaRPr>
          </a:p>
        </p:txBody>
      </p:sp>
      <p:cxnSp>
        <p:nvCxnSpPr>
          <p:cNvPr id="247" name="Google Shape;247;p22"/>
          <p:cNvCxnSpPr>
            <a:stCxn id="248" idx="2"/>
          </p:cNvCxnSpPr>
          <p:nvPr/>
        </p:nvCxnSpPr>
        <p:spPr>
          <a:xfrm>
            <a:off x="850531" y="2185299"/>
            <a:ext cx="0" cy="252000"/>
          </a:xfrm>
          <a:prstGeom prst="straightConnector1">
            <a:avLst/>
          </a:prstGeom>
          <a:noFill/>
          <a:ln w="6950" cap="flat" cmpd="sng">
            <a:solidFill>
              <a:schemeClr val="accent2"/>
            </a:solidFill>
            <a:prstDash val="dash"/>
            <a:round/>
            <a:headEnd type="none" w="sm" len="sm"/>
            <a:tailEnd type="triangle" w="med" len="med"/>
          </a:ln>
        </p:spPr>
      </p:cxnSp>
      <p:sp>
        <p:nvSpPr>
          <p:cNvPr id="249" name="Google Shape;249;p22"/>
          <p:cNvSpPr/>
          <p:nvPr/>
        </p:nvSpPr>
        <p:spPr>
          <a:xfrm>
            <a:off x="485944" y="2415591"/>
            <a:ext cx="827400" cy="263400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69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4"/>
              <a:buFont typeface="Arial"/>
              <a:buNone/>
            </a:pPr>
            <a:r>
              <a:rPr lang="en" sz="1024" b="0" i="0" u="none" strike="noStrike" cap="none">
                <a:solidFill>
                  <a:schemeClr val="accent2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…</a:t>
            </a:r>
            <a:endParaRPr sz="1024" b="0" i="0" u="none" strike="noStrike" cap="none">
              <a:solidFill>
                <a:schemeClr val="accent2"/>
              </a:solidFill>
              <a:latin typeface="IBM Plex Sans Light"/>
              <a:ea typeface="IBM Plex Sans Light"/>
              <a:cs typeface="IBM Plex Sans Light"/>
              <a:sym typeface="IBM Plex Sans Light"/>
            </a:endParaRPr>
          </a:p>
        </p:txBody>
      </p:sp>
      <p:sp>
        <p:nvSpPr>
          <p:cNvPr id="250" name="Google Shape;250;p22"/>
          <p:cNvSpPr/>
          <p:nvPr/>
        </p:nvSpPr>
        <p:spPr>
          <a:xfrm>
            <a:off x="460259" y="2382717"/>
            <a:ext cx="827400" cy="263400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69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4"/>
              <a:buFont typeface="Arial"/>
              <a:buNone/>
            </a:pPr>
            <a:r>
              <a:rPr lang="en" sz="1024" b="0" i="0" u="none" strike="noStrike" cap="none">
                <a:solidFill>
                  <a:schemeClr val="accent2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…</a:t>
            </a:r>
            <a:endParaRPr sz="1024" b="0" i="0" u="none" strike="noStrike" cap="none">
              <a:solidFill>
                <a:schemeClr val="accent2"/>
              </a:solidFill>
              <a:latin typeface="IBM Plex Sans Light"/>
              <a:ea typeface="IBM Plex Sans Light"/>
              <a:cs typeface="IBM Plex Sans Light"/>
              <a:sym typeface="IBM Plex Sans Light"/>
            </a:endParaRPr>
          </a:p>
        </p:txBody>
      </p:sp>
      <p:sp>
        <p:nvSpPr>
          <p:cNvPr id="251" name="Google Shape;251;p22"/>
          <p:cNvSpPr/>
          <p:nvPr/>
        </p:nvSpPr>
        <p:spPr>
          <a:xfrm>
            <a:off x="436826" y="1236136"/>
            <a:ext cx="827400" cy="526800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69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4"/>
              <a:buFont typeface="Arial"/>
              <a:buNone/>
            </a:pPr>
            <a:r>
              <a:rPr lang="en" sz="1024" i="0" u="none" strike="noStrike" cap="none">
                <a:solidFill>
                  <a:schemeClr val="accent2"/>
                </a:solidFill>
                <a:latin typeface="Space Mono"/>
                <a:ea typeface="Space Mono"/>
                <a:cs typeface="Space Mono"/>
                <a:sym typeface="Space Mono"/>
              </a:rPr>
              <a:t>        </a:t>
            </a:r>
            <a:endParaRPr sz="1024" i="0" u="none" strike="noStrike" cap="none">
              <a:solidFill>
                <a:schemeClr val="accent2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4"/>
              <a:buFont typeface="Arial"/>
              <a:buNone/>
            </a:pPr>
            <a:endParaRPr sz="1024">
              <a:solidFill>
                <a:schemeClr val="accent2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4"/>
              <a:buFont typeface="Arial"/>
              <a:buNone/>
            </a:pPr>
            <a:r>
              <a:rPr lang="en" sz="1024" i="0" u="none" strike="noStrike" cap="none">
                <a:solidFill>
                  <a:schemeClr val="accent2"/>
                </a:solidFill>
                <a:latin typeface="Space Mono"/>
                <a:ea typeface="Space Mono"/>
                <a:cs typeface="Space Mono"/>
                <a:sym typeface="Space Mono"/>
              </a:rPr>
              <a:t>NEW</a:t>
            </a:r>
            <a:endParaRPr sz="1024" i="0" u="none" strike="noStrike" cap="none">
              <a:solidFill>
                <a:schemeClr val="accent2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248" name="Google Shape;248;p22"/>
          <p:cNvSpPr/>
          <p:nvPr/>
        </p:nvSpPr>
        <p:spPr>
          <a:xfrm>
            <a:off x="436831" y="1921899"/>
            <a:ext cx="827400" cy="263400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69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4"/>
              <a:buFont typeface="Arial"/>
              <a:buNone/>
            </a:pPr>
            <a:r>
              <a:rPr lang="en" sz="1024" i="0" u="none" strike="noStrike" cap="none">
                <a:solidFill>
                  <a:schemeClr val="accent2"/>
                </a:solidFill>
                <a:latin typeface="Space Mono"/>
                <a:ea typeface="Space Mono"/>
                <a:cs typeface="Space Mono"/>
                <a:sym typeface="Space Mono"/>
              </a:rPr>
              <a:t>VALID</a:t>
            </a:r>
            <a:endParaRPr sz="1024" i="0" u="none" strike="noStrike" cap="none">
              <a:solidFill>
                <a:schemeClr val="accent2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252" name="Google Shape;252;p22"/>
          <p:cNvSpPr/>
          <p:nvPr/>
        </p:nvSpPr>
        <p:spPr>
          <a:xfrm>
            <a:off x="436826" y="2805921"/>
            <a:ext cx="827400" cy="263400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69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4"/>
              <a:buFont typeface="Arial"/>
              <a:buNone/>
            </a:pPr>
            <a:r>
              <a:rPr lang="en" sz="1024" i="0" u="none" strike="noStrike" cap="none">
                <a:solidFill>
                  <a:schemeClr val="accent2"/>
                </a:solidFill>
                <a:latin typeface="Space Mono"/>
                <a:ea typeface="Space Mono"/>
                <a:cs typeface="Space Mono"/>
                <a:sym typeface="Space Mono"/>
              </a:rPr>
              <a:t>SCHEDULED</a:t>
            </a:r>
            <a:endParaRPr sz="1024" i="0" u="none" strike="noStrike" cap="none">
              <a:solidFill>
                <a:schemeClr val="accent2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253" name="Google Shape;253;p22"/>
          <p:cNvSpPr/>
          <p:nvPr/>
        </p:nvSpPr>
        <p:spPr>
          <a:xfrm>
            <a:off x="436827" y="3245287"/>
            <a:ext cx="827400" cy="263400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69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4"/>
              <a:buFont typeface="Arial"/>
              <a:buNone/>
            </a:pPr>
            <a:r>
              <a:rPr lang="en" sz="1024" i="0" u="none" strike="noStrike" cap="none">
                <a:solidFill>
                  <a:schemeClr val="accent2"/>
                </a:solidFill>
                <a:latin typeface="Space Mono"/>
                <a:ea typeface="Space Mono"/>
                <a:cs typeface="Space Mono"/>
                <a:sym typeface="Space Mono"/>
              </a:rPr>
              <a:t>LOCKING</a:t>
            </a:r>
            <a:endParaRPr sz="1024" i="0" u="none" strike="noStrike" cap="none">
              <a:solidFill>
                <a:schemeClr val="accent2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239" name="Google Shape;239;p22"/>
          <p:cNvSpPr/>
          <p:nvPr/>
        </p:nvSpPr>
        <p:spPr>
          <a:xfrm>
            <a:off x="1548300" y="1233721"/>
            <a:ext cx="4128000" cy="526800"/>
          </a:xfrm>
          <a:prstGeom prst="roundRect">
            <a:avLst>
              <a:gd name="adj" fmla="val 16425"/>
            </a:avLst>
          </a:prstGeom>
          <a:solidFill>
            <a:schemeClr val="dk1"/>
          </a:solidFill>
          <a:ln w="69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6900" tIns="66900" rIns="66900" bIns="66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4"/>
              <a:buFont typeface="Arial"/>
              <a:buNone/>
            </a:pPr>
            <a:r>
              <a:rPr lang="en" sz="1024" i="0" u="none" strike="noStrike" cap="none">
                <a:solidFill>
                  <a:schemeClr val="accent2"/>
                </a:solidFill>
                <a:latin typeface="Space Mono"/>
                <a:ea typeface="Space Mono"/>
                <a:cs typeface="Space Mono"/>
                <a:sym typeface="Space Mono"/>
              </a:rPr>
              <a:t>Derive, Lock &amp; Load Context: [LOCKED] </a:t>
            </a:r>
            <a:endParaRPr sz="1024" i="0" u="none" strike="noStrike" cap="none">
              <a:solidFill>
                <a:schemeClr val="accent2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254" name="Google Shape;254;p22"/>
          <p:cNvSpPr/>
          <p:nvPr/>
        </p:nvSpPr>
        <p:spPr>
          <a:xfrm>
            <a:off x="5975440" y="1923349"/>
            <a:ext cx="1249200" cy="745800"/>
          </a:xfrm>
          <a:prstGeom prst="roundRect">
            <a:avLst>
              <a:gd name="adj" fmla="val 12543"/>
            </a:avLst>
          </a:prstGeom>
          <a:solidFill>
            <a:schemeClr val="dk1"/>
          </a:solidFill>
          <a:ln w="69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6900" tIns="66900" rIns="66900" bIns="66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4"/>
              <a:buFont typeface="Arial"/>
              <a:buNone/>
            </a:pPr>
            <a:r>
              <a:rPr lang="en" sz="1024" i="0" u="none" strike="noStrike" cap="none">
                <a:solidFill>
                  <a:schemeClr val="accent2"/>
                </a:solidFill>
                <a:latin typeface="Space Mono"/>
                <a:ea typeface="Space Mono"/>
                <a:cs typeface="Space Mono"/>
                <a:sym typeface="Space Mono"/>
              </a:rPr>
              <a:t>COMPLETED</a:t>
            </a:r>
            <a:endParaRPr sz="1024" i="0" u="none" strike="noStrike" cap="none">
              <a:solidFill>
                <a:schemeClr val="accent2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78"/>
              <a:buFont typeface="Arial"/>
              <a:buNone/>
            </a:pPr>
            <a:r>
              <a:rPr lang="en" sz="878" i="0" u="none" strike="noStrike" cap="none">
                <a:solidFill>
                  <a:schemeClr val="accent2"/>
                </a:solidFill>
                <a:latin typeface="Space Mono"/>
                <a:ea typeface="Space Mono"/>
                <a:cs typeface="Space Mono"/>
                <a:sym typeface="Space Mono"/>
              </a:rPr>
              <a:t>(Workflow is executed, source of truth is updated)</a:t>
            </a:r>
            <a:endParaRPr sz="878" i="0" u="none" strike="noStrike" cap="none">
              <a:solidFill>
                <a:schemeClr val="accent2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245" name="Google Shape;245;p22"/>
          <p:cNvSpPr/>
          <p:nvPr/>
        </p:nvSpPr>
        <p:spPr>
          <a:xfrm>
            <a:off x="5975440" y="2916952"/>
            <a:ext cx="1249200" cy="745800"/>
          </a:xfrm>
          <a:prstGeom prst="roundRect">
            <a:avLst>
              <a:gd name="adj" fmla="val 8418"/>
            </a:avLst>
          </a:prstGeom>
          <a:solidFill>
            <a:schemeClr val="dk1"/>
          </a:solidFill>
          <a:ln w="69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6900" tIns="66900" rIns="66900" bIns="66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4"/>
              <a:buFont typeface="Arial"/>
              <a:buNone/>
            </a:pPr>
            <a:r>
              <a:rPr lang="en" sz="1024" i="0" u="none" strike="noStrike" cap="none">
                <a:solidFill>
                  <a:schemeClr val="accent2"/>
                </a:solidFill>
                <a:latin typeface="Space Mono"/>
                <a:ea typeface="Space Mono"/>
                <a:cs typeface="Space Mono"/>
                <a:sym typeface="Space Mono"/>
              </a:rPr>
              <a:t>FAILED_SAFE</a:t>
            </a:r>
            <a:endParaRPr sz="1024" i="0" u="none" strike="noStrike" cap="none">
              <a:solidFill>
                <a:schemeClr val="accent2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78"/>
              <a:buFont typeface="Arial"/>
              <a:buNone/>
            </a:pPr>
            <a:r>
              <a:rPr lang="en" sz="878" i="0" u="none" strike="noStrike" cap="none">
                <a:solidFill>
                  <a:schemeClr val="accent2"/>
                </a:solidFill>
                <a:latin typeface="Space Mono"/>
                <a:ea typeface="Space Mono"/>
                <a:cs typeface="Space Mono"/>
                <a:sym typeface="Space Mono"/>
              </a:rPr>
              <a:t>(Pure steps only or Rollback succeeded)</a:t>
            </a:r>
            <a:endParaRPr sz="878" i="0" u="none" strike="noStrike" cap="none">
              <a:solidFill>
                <a:schemeClr val="accent2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240" name="Google Shape;240;p22"/>
          <p:cNvSpPr/>
          <p:nvPr/>
        </p:nvSpPr>
        <p:spPr>
          <a:xfrm>
            <a:off x="1549506" y="1923349"/>
            <a:ext cx="4126800" cy="263400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69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6900" tIns="66900" rIns="66900" bIns="66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4"/>
              <a:buFont typeface="Arial"/>
              <a:buNone/>
            </a:pPr>
            <a:r>
              <a:rPr lang="en" sz="1024" i="0" u="none" strike="noStrike" cap="none">
                <a:solidFill>
                  <a:schemeClr val="accent2"/>
                </a:solidFill>
                <a:latin typeface="Space Mono"/>
                <a:ea typeface="Space Mono"/>
                <a:cs typeface="Space Mono"/>
                <a:sym typeface="Space Mono"/>
              </a:rPr>
              <a:t>RUNNING</a:t>
            </a:r>
            <a:endParaRPr sz="1024" i="0" u="none" strike="noStrike" cap="none">
              <a:solidFill>
                <a:schemeClr val="accent2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cxnSp>
        <p:nvCxnSpPr>
          <p:cNvPr id="255" name="Google Shape;255;p22"/>
          <p:cNvCxnSpPr>
            <a:stCxn id="251" idx="2"/>
            <a:endCxn id="248" idx="0"/>
          </p:cNvCxnSpPr>
          <p:nvPr/>
        </p:nvCxnSpPr>
        <p:spPr>
          <a:xfrm>
            <a:off x="850526" y="1762936"/>
            <a:ext cx="0" cy="159000"/>
          </a:xfrm>
          <a:prstGeom prst="straightConnector1">
            <a:avLst/>
          </a:prstGeom>
          <a:noFill/>
          <a:ln w="6950" cap="flat" cmpd="sng">
            <a:solidFill>
              <a:schemeClr val="accent2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42" name="Google Shape;242;p22"/>
          <p:cNvSpPr/>
          <p:nvPr/>
        </p:nvSpPr>
        <p:spPr>
          <a:xfrm>
            <a:off x="1548300" y="2349538"/>
            <a:ext cx="4128000" cy="263400"/>
          </a:xfrm>
          <a:prstGeom prst="roundRect">
            <a:avLst>
              <a:gd name="adj" fmla="val 15471"/>
            </a:avLst>
          </a:prstGeom>
          <a:solidFill>
            <a:schemeClr val="dk1"/>
          </a:solidFill>
          <a:ln w="69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6900" tIns="66900" rIns="66900" bIns="66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5"/>
              <a:buFont typeface="Arial"/>
              <a:buNone/>
            </a:pPr>
            <a:r>
              <a:rPr lang="en" sz="805" i="0" u="none" strike="noStrike" cap="none">
                <a:solidFill>
                  <a:schemeClr val="accent2"/>
                </a:solidFill>
                <a:latin typeface="Space Mono"/>
                <a:ea typeface="Space Mono"/>
                <a:cs typeface="Space Mono"/>
                <a:sym typeface="Space Mono"/>
              </a:rPr>
              <a:t>Validated Parameters</a:t>
            </a:r>
            <a:br>
              <a:rPr lang="en" sz="805" i="0" u="none" strike="noStrike" cap="none">
                <a:solidFill>
                  <a:schemeClr val="accent2"/>
                </a:solidFill>
                <a:latin typeface="Space Mono"/>
                <a:ea typeface="Space Mono"/>
                <a:cs typeface="Space Mono"/>
                <a:sym typeface="Space Mono"/>
              </a:rPr>
            </a:br>
            <a:r>
              <a:rPr lang="en" sz="805" i="0" u="none" strike="noStrike" cap="none">
                <a:solidFill>
                  <a:schemeClr val="accent2"/>
                </a:solidFill>
                <a:latin typeface="Space Mono"/>
                <a:ea typeface="Space Mono"/>
                <a:cs typeface="Space Mono"/>
                <a:sym typeface="Space Mono"/>
              </a:rPr>
              <a:t>&amp; Exclusive Access to Context</a:t>
            </a:r>
            <a:endParaRPr sz="805" i="0" u="none" strike="noStrike" cap="none">
              <a:solidFill>
                <a:schemeClr val="accent2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cxnSp>
        <p:nvCxnSpPr>
          <p:cNvPr id="256" name="Google Shape;256;p22"/>
          <p:cNvCxnSpPr>
            <a:endCxn id="252" idx="0"/>
          </p:cNvCxnSpPr>
          <p:nvPr/>
        </p:nvCxnSpPr>
        <p:spPr>
          <a:xfrm>
            <a:off x="850526" y="2695521"/>
            <a:ext cx="0" cy="110400"/>
          </a:xfrm>
          <a:prstGeom prst="straightConnector1">
            <a:avLst/>
          </a:prstGeom>
          <a:noFill/>
          <a:ln w="6950" cap="flat" cmpd="sng">
            <a:solidFill>
              <a:schemeClr val="accent2"/>
            </a:solidFill>
            <a:prstDash val="dash"/>
            <a:round/>
            <a:headEnd type="none" w="sm" len="sm"/>
            <a:tailEnd type="triangle" w="med" len="med"/>
          </a:ln>
        </p:spPr>
      </p:cxnSp>
      <p:cxnSp>
        <p:nvCxnSpPr>
          <p:cNvPr id="257" name="Google Shape;257;p22"/>
          <p:cNvCxnSpPr>
            <a:stCxn id="252" idx="2"/>
            <a:endCxn id="253" idx="0"/>
          </p:cNvCxnSpPr>
          <p:nvPr/>
        </p:nvCxnSpPr>
        <p:spPr>
          <a:xfrm>
            <a:off x="850526" y="3069321"/>
            <a:ext cx="0" cy="176100"/>
          </a:xfrm>
          <a:prstGeom prst="straightConnector1">
            <a:avLst/>
          </a:prstGeom>
          <a:noFill/>
          <a:ln w="6950" cap="flat" cmpd="sng">
            <a:solidFill>
              <a:schemeClr val="accent2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58" name="Google Shape;258;p22"/>
          <p:cNvCxnSpPr>
            <a:stCxn id="253" idx="3"/>
            <a:endCxn id="239" idx="1"/>
          </p:cNvCxnSpPr>
          <p:nvPr/>
        </p:nvCxnSpPr>
        <p:spPr>
          <a:xfrm rot="10800000" flipH="1">
            <a:off x="1264227" y="1497187"/>
            <a:ext cx="284100" cy="1879800"/>
          </a:xfrm>
          <a:prstGeom prst="bentConnector3">
            <a:avLst>
              <a:gd name="adj1" fmla="val 49995"/>
            </a:avLst>
          </a:prstGeom>
          <a:noFill/>
          <a:ln w="6950" cap="flat" cmpd="sng">
            <a:solidFill>
              <a:schemeClr val="accent2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59" name="Google Shape;259;p22"/>
          <p:cNvCxnSpPr>
            <a:stCxn id="254" idx="3"/>
            <a:endCxn id="236" idx="2"/>
          </p:cNvCxnSpPr>
          <p:nvPr/>
        </p:nvCxnSpPr>
        <p:spPr>
          <a:xfrm rot="10800000" flipH="1">
            <a:off x="7224640" y="1612849"/>
            <a:ext cx="295500" cy="683400"/>
          </a:xfrm>
          <a:prstGeom prst="bentConnector3">
            <a:avLst>
              <a:gd name="adj1" fmla="val 50004"/>
            </a:avLst>
          </a:prstGeom>
          <a:noFill/>
          <a:ln w="6950" cap="flat" cmpd="sng">
            <a:solidFill>
              <a:schemeClr val="accent2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60" name="Google Shape;260;p22"/>
          <p:cNvCxnSpPr>
            <a:stCxn id="245" idx="3"/>
            <a:endCxn id="237" idx="2"/>
          </p:cNvCxnSpPr>
          <p:nvPr/>
        </p:nvCxnSpPr>
        <p:spPr>
          <a:xfrm rot="10800000" flipH="1">
            <a:off x="7224640" y="2366752"/>
            <a:ext cx="295500" cy="923100"/>
          </a:xfrm>
          <a:prstGeom prst="bentConnector3">
            <a:avLst>
              <a:gd name="adj1" fmla="val 50006"/>
            </a:avLst>
          </a:prstGeom>
          <a:noFill/>
          <a:ln w="6950" cap="flat" cmpd="sng">
            <a:solidFill>
              <a:schemeClr val="accent2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261" name="Google Shape;261;p22" title="lock_open_124dp_666666_FILL0_wght400_GRAD0_opsz48.png"/>
          <p:cNvPicPr preferRelativeResize="0"/>
          <p:nvPr/>
        </p:nvPicPr>
        <p:blipFill rotWithShape="1">
          <a:blip r:embed="rId9">
            <a:alphaModFix/>
          </a:blip>
          <a:srcRect t="4900" b="-4900"/>
          <a:stretch/>
        </p:blipFill>
        <p:spPr>
          <a:xfrm>
            <a:off x="682691" y="1277354"/>
            <a:ext cx="335664" cy="335664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22"/>
          <p:cNvSpPr/>
          <p:nvPr/>
        </p:nvSpPr>
        <p:spPr>
          <a:xfrm>
            <a:off x="436831" y="2349538"/>
            <a:ext cx="827400" cy="263400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69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4"/>
              <a:buFont typeface="Arial"/>
              <a:buNone/>
            </a:pPr>
            <a:r>
              <a:rPr lang="en" sz="1024" i="0" u="none" strike="noStrike" cap="none">
                <a:solidFill>
                  <a:schemeClr val="accent2"/>
                </a:solidFill>
                <a:latin typeface="Space Mono"/>
                <a:ea typeface="Space Mono"/>
                <a:cs typeface="Space Mono"/>
                <a:sym typeface="Space Mono"/>
              </a:rPr>
              <a:t>…</a:t>
            </a:r>
            <a:endParaRPr sz="1024" i="0" u="none" strike="noStrike" cap="none">
              <a:solidFill>
                <a:schemeClr val="accent2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cxnSp>
        <p:nvCxnSpPr>
          <p:cNvPr id="263" name="Google Shape;263;p22"/>
          <p:cNvCxnSpPr>
            <a:stCxn id="203" idx="3"/>
            <a:endCxn id="254" idx="1"/>
          </p:cNvCxnSpPr>
          <p:nvPr/>
        </p:nvCxnSpPr>
        <p:spPr>
          <a:xfrm rot="10800000" flipH="1">
            <a:off x="5640652" y="2296276"/>
            <a:ext cx="334800" cy="1365300"/>
          </a:xfrm>
          <a:prstGeom prst="bentConnector3">
            <a:avLst>
              <a:gd name="adj1" fmla="val 49998"/>
            </a:avLst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264" name="Google Shape;264;p22" title="lock_open_124dp_666666_FILL0_wght400_GRAD0_opsz48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902642" y="1281553"/>
            <a:ext cx="334567" cy="334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2" title="lock_124dp_666666_FILL0_wght400_GRAD0_opsz48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664021" y="1277911"/>
            <a:ext cx="334567" cy="33456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6" name="Google Shape;266;p22"/>
          <p:cNvGrpSpPr/>
          <p:nvPr/>
        </p:nvGrpSpPr>
        <p:grpSpPr>
          <a:xfrm>
            <a:off x="436826" y="1236136"/>
            <a:ext cx="8223949" cy="2429032"/>
            <a:chOff x="436826" y="1233721"/>
            <a:chExt cx="8223949" cy="2429032"/>
          </a:xfrm>
        </p:grpSpPr>
        <p:sp>
          <p:nvSpPr>
            <p:cNvPr id="267" name="Google Shape;267;p22"/>
            <p:cNvSpPr/>
            <p:nvPr/>
          </p:nvSpPr>
          <p:spPr>
            <a:xfrm>
              <a:off x="7520175" y="1233725"/>
              <a:ext cx="1099500" cy="758100"/>
            </a:xfrm>
            <a:prstGeom prst="round2SameRect">
              <a:avLst>
                <a:gd name="adj1" fmla="val 13399"/>
                <a:gd name="adj2" fmla="val 0"/>
              </a:avLst>
            </a:prstGeom>
            <a:solidFill>
              <a:srgbClr val="B5CEA8"/>
            </a:solidFill>
            <a:ln w="9525" cap="flat" cmpd="sng">
              <a:solidFill>
                <a:srgbClr val="4CAF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66900" rIns="0" bIns="66900" anchor="b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24" i="0" u="none" strike="noStrike" cap="none">
                  <a:solidFill>
                    <a:srgbClr val="000000"/>
                  </a:solidFill>
                  <a:latin typeface="Space Mono"/>
                  <a:ea typeface="Space Mono"/>
                  <a:cs typeface="Space Mono"/>
                  <a:sym typeface="Space Mono"/>
                </a:rPr>
                <a:t>Unlock &amp; </a:t>
              </a:r>
              <a:endParaRPr sz="1024">
                <a:latin typeface="Space Mono"/>
                <a:ea typeface="Space Mono"/>
                <a:cs typeface="Space Mono"/>
                <a:sym typeface="Space Mono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24" i="0" u="none" strike="noStrike" cap="none">
                  <a:solidFill>
                    <a:srgbClr val="000000"/>
                  </a:solidFill>
                  <a:latin typeface="Space Mono"/>
                  <a:ea typeface="Space Mono"/>
                  <a:cs typeface="Space Mono"/>
                  <a:sym typeface="Space Mono"/>
                </a:rPr>
                <a:t>Update</a:t>
              </a:r>
              <a:endParaRPr sz="1024">
                <a:latin typeface="Space Mono"/>
                <a:ea typeface="Space Mono"/>
                <a:cs typeface="Space Mono"/>
                <a:sym typeface="Space Mono"/>
              </a:endParaRPr>
            </a:p>
          </p:txBody>
        </p:sp>
        <p:sp>
          <p:nvSpPr>
            <p:cNvPr id="268" name="Google Shape;268;p22"/>
            <p:cNvSpPr/>
            <p:nvPr/>
          </p:nvSpPr>
          <p:spPr>
            <a:xfrm>
              <a:off x="7520175" y="1987613"/>
              <a:ext cx="1099500" cy="758100"/>
            </a:xfrm>
            <a:prstGeom prst="round2SameRect">
              <a:avLst>
                <a:gd name="adj1" fmla="val 0"/>
                <a:gd name="adj2" fmla="val 10635"/>
              </a:avLst>
            </a:prstGeom>
            <a:solidFill>
              <a:srgbClr val="FFCDA1"/>
            </a:solidFill>
            <a:ln w="9525" cap="flat" cmpd="sng">
              <a:solidFill>
                <a:srgbClr val="FFA65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66900" rIns="0" bIns="669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24" i="0" u="none" strike="noStrike" cap="none">
                  <a:solidFill>
                    <a:srgbClr val="000000"/>
                  </a:solidFill>
                  <a:latin typeface="Space Mono"/>
                  <a:ea typeface="Space Mono"/>
                  <a:cs typeface="Space Mono"/>
                  <a:sym typeface="Space Mono"/>
                </a:rPr>
                <a:t>Unlock</a:t>
              </a:r>
              <a:br>
                <a:rPr lang="en" sz="1024" i="0" u="none" strike="noStrike" cap="none">
                  <a:solidFill>
                    <a:srgbClr val="000000"/>
                  </a:solidFill>
                  <a:latin typeface="Space Mono"/>
                  <a:ea typeface="Space Mono"/>
                  <a:cs typeface="Space Mono"/>
                  <a:sym typeface="Space Mono"/>
                </a:rPr>
              </a:br>
              <a:r>
                <a:rPr lang="en" sz="1024" i="0" u="none" strike="noStrike" cap="none">
                  <a:solidFill>
                    <a:srgbClr val="000000"/>
                  </a:solidFill>
                  <a:latin typeface="Space Mono"/>
                  <a:ea typeface="Space Mono"/>
                  <a:cs typeface="Space Mono"/>
                  <a:sym typeface="Space Mono"/>
                </a:rPr>
                <a:t> (no update)</a:t>
              </a:r>
              <a:endParaRPr sz="1024">
                <a:latin typeface="Space Mono"/>
                <a:ea typeface="Space Mono"/>
                <a:cs typeface="Space Mono"/>
                <a:sym typeface="Space Mono"/>
              </a:endParaRPr>
            </a:p>
          </p:txBody>
        </p:sp>
        <p:cxnSp>
          <p:nvCxnSpPr>
            <p:cNvPr id="269" name="Google Shape;269;p22"/>
            <p:cNvCxnSpPr>
              <a:stCxn id="270" idx="2"/>
              <a:endCxn id="271" idx="0"/>
            </p:cNvCxnSpPr>
            <p:nvPr/>
          </p:nvCxnSpPr>
          <p:spPr>
            <a:xfrm>
              <a:off x="3612300" y="1760521"/>
              <a:ext cx="600" cy="162900"/>
            </a:xfrm>
            <a:prstGeom prst="straightConnector1">
              <a:avLst/>
            </a:prstGeom>
            <a:noFill/>
            <a:ln w="6950" cap="flat" cmpd="sng">
              <a:solidFill>
                <a:schemeClr val="lt2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72" name="Google Shape;272;p22"/>
            <p:cNvCxnSpPr>
              <a:stCxn id="271" idx="2"/>
              <a:endCxn id="273" idx="0"/>
            </p:cNvCxnSpPr>
            <p:nvPr/>
          </p:nvCxnSpPr>
          <p:spPr>
            <a:xfrm flipH="1">
              <a:off x="3612306" y="2186749"/>
              <a:ext cx="600" cy="162900"/>
            </a:xfrm>
            <a:prstGeom prst="straightConnector1">
              <a:avLst/>
            </a:prstGeom>
            <a:noFill/>
            <a:ln w="6950" cap="flat" cmpd="sng">
              <a:solidFill>
                <a:schemeClr val="lt2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74" name="Google Shape;274;p22"/>
            <p:cNvCxnSpPr>
              <a:stCxn id="273" idx="2"/>
            </p:cNvCxnSpPr>
            <p:nvPr/>
          </p:nvCxnSpPr>
          <p:spPr>
            <a:xfrm flipH="1">
              <a:off x="3608400" y="2612938"/>
              <a:ext cx="3900" cy="202200"/>
            </a:xfrm>
            <a:prstGeom prst="straightConnector1">
              <a:avLst/>
            </a:prstGeom>
            <a:noFill/>
            <a:ln w="6950" cap="flat" cmpd="sng">
              <a:solidFill>
                <a:schemeClr val="lt2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75" name="Google Shape;275;p22"/>
            <p:cNvCxnSpPr>
              <a:stCxn id="203" idx="3"/>
              <a:endCxn id="276" idx="1"/>
            </p:cNvCxnSpPr>
            <p:nvPr/>
          </p:nvCxnSpPr>
          <p:spPr>
            <a:xfrm rot="10800000" flipH="1">
              <a:off x="5640652" y="3289861"/>
              <a:ext cx="334800" cy="369300"/>
            </a:xfrm>
            <a:prstGeom prst="bentConnector3">
              <a:avLst>
                <a:gd name="adj1" fmla="val 49998"/>
              </a:avLst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277" name="Google Shape;277;p22"/>
            <p:cNvSpPr/>
            <p:nvPr/>
          </p:nvSpPr>
          <p:spPr>
            <a:xfrm>
              <a:off x="7479075" y="1966469"/>
              <a:ext cx="1181700" cy="465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66900" tIns="33425" rIns="66900" bIns="33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24" b="0" i="0" u="none" strike="noStrike" cap="none">
                <a:solidFill>
                  <a:srgbClr val="000000"/>
                </a:solidFill>
                <a:latin typeface="IBM Plex Sans Light"/>
                <a:ea typeface="IBM Plex Sans Light"/>
                <a:cs typeface="IBM Plex Sans Light"/>
                <a:sym typeface="IBM Plex Sans Light"/>
              </a:endParaRPr>
            </a:p>
          </p:txBody>
        </p:sp>
        <p:cxnSp>
          <p:nvCxnSpPr>
            <p:cNvPr id="278" name="Google Shape;278;p22"/>
            <p:cNvCxnSpPr>
              <a:stCxn id="279" idx="2"/>
            </p:cNvCxnSpPr>
            <p:nvPr/>
          </p:nvCxnSpPr>
          <p:spPr>
            <a:xfrm>
              <a:off x="850531" y="2185299"/>
              <a:ext cx="0" cy="252000"/>
            </a:xfrm>
            <a:prstGeom prst="straightConnector1">
              <a:avLst/>
            </a:prstGeom>
            <a:noFill/>
            <a:ln w="6950" cap="flat" cmpd="sng">
              <a:solidFill>
                <a:schemeClr val="lt2"/>
              </a:solidFill>
              <a:prstDash val="dash"/>
              <a:round/>
              <a:headEnd type="none" w="sm" len="sm"/>
              <a:tailEnd type="triangle" w="med" len="med"/>
            </a:ln>
          </p:spPr>
        </p:cxnSp>
        <p:sp>
          <p:nvSpPr>
            <p:cNvPr id="280" name="Google Shape;280;p22"/>
            <p:cNvSpPr/>
            <p:nvPr/>
          </p:nvSpPr>
          <p:spPr>
            <a:xfrm>
              <a:off x="485944" y="2415591"/>
              <a:ext cx="827400" cy="2634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6950" cap="flat" cmpd="sng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24"/>
                <a:buFont typeface="Arial"/>
                <a:buNone/>
              </a:pPr>
              <a:r>
                <a:rPr lang="en" sz="1024" b="0" i="0" u="none" strike="noStrike" cap="none">
                  <a:solidFill>
                    <a:srgbClr val="000000"/>
                  </a:solidFill>
                  <a:latin typeface="IBM Plex Sans Light"/>
                  <a:ea typeface="IBM Plex Sans Light"/>
                  <a:cs typeface="IBM Plex Sans Light"/>
                  <a:sym typeface="IBM Plex Sans Light"/>
                </a:rPr>
                <a:t>…</a:t>
              </a:r>
              <a:endParaRPr sz="1024" b="0" i="0" u="none" strike="noStrike" cap="none">
                <a:solidFill>
                  <a:srgbClr val="000000"/>
                </a:solidFill>
                <a:latin typeface="IBM Plex Sans Light"/>
                <a:ea typeface="IBM Plex Sans Light"/>
                <a:cs typeface="IBM Plex Sans Light"/>
                <a:sym typeface="IBM Plex Sans Light"/>
              </a:endParaRPr>
            </a:p>
          </p:txBody>
        </p:sp>
        <p:sp>
          <p:nvSpPr>
            <p:cNvPr id="281" name="Google Shape;281;p22"/>
            <p:cNvSpPr/>
            <p:nvPr/>
          </p:nvSpPr>
          <p:spPr>
            <a:xfrm>
              <a:off x="460259" y="2382717"/>
              <a:ext cx="827400" cy="2634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6950" cap="flat" cmpd="sng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24"/>
                <a:buFont typeface="Arial"/>
                <a:buNone/>
              </a:pPr>
              <a:r>
                <a:rPr lang="en" sz="1024" b="0" i="0" u="none" strike="noStrike" cap="none">
                  <a:solidFill>
                    <a:srgbClr val="000000"/>
                  </a:solidFill>
                  <a:latin typeface="IBM Plex Sans Light"/>
                  <a:ea typeface="IBM Plex Sans Light"/>
                  <a:cs typeface="IBM Plex Sans Light"/>
                  <a:sym typeface="IBM Plex Sans Light"/>
                </a:rPr>
                <a:t>…</a:t>
              </a:r>
              <a:endParaRPr sz="1024" b="0" i="0" u="none" strike="noStrike" cap="none">
                <a:solidFill>
                  <a:srgbClr val="000000"/>
                </a:solidFill>
                <a:latin typeface="IBM Plex Sans Light"/>
                <a:ea typeface="IBM Plex Sans Light"/>
                <a:cs typeface="IBM Plex Sans Light"/>
                <a:sym typeface="IBM Plex Sans Light"/>
              </a:endParaRPr>
            </a:p>
          </p:txBody>
        </p:sp>
        <p:sp>
          <p:nvSpPr>
            <p:cNvPr id="282" name="Google Shape;282;p22"/>
            <p:cNvSpPr/>
            <p:nvPr/>
          </p:nvSpPr>
          <p:spPr>
            <a:xfrm>
              <a:off x="436826" y="1236136"/>
              <a:ext cx="827400" cy="5268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6950" cap="flat" cmpd="sng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24"/>
                <a:buFont typeface="Arial"/>
                <a:buNone/>
              </a:pPr>
              <a:r>
                <a:rPr lang="en" sz="1024" i="0" u="none" strike="noStrike" cap="none">
                  <a:solidFill>
                    <a:srgbClr val="000000"/>
                  </a:solidFill>
                  <a:latin typeface="Space Mono"/>
                  <a:ea typeface="Space Mono"/>
                  <a:cs typeface="Space Mono"/>
                  <a:sym typeface="Space Mono"/>
                </a:rPr>
                <a:t>        </a:t>
              </a:r>
              <a:endParaRPr sz="1024" i="0" u="none" strike="noStrike" cap="non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24"/>
                <a:buFont typeface="Arial"/>
                <a:buNone/>
              </a:pPr>
              <a:endParaRPr sz="1024">
                <a:latin typeface="Space Mono"/>
                <a:ea typeface="Space Mono"/>
                <a:cs typeface="Space Mono"/>
                <a:sym typeface="Space Mono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24"/>
                <a:buFont typeface="Arial"/>
                <a:buNone/>
              </a:pPr>
              <a:r>
                <a:rPr lang="en" sz="1024" i="0" u="none" strike="noStrike" cap="none">
                  <a:solidFill>
                    <a:srgbClr val="000000"/>
                  </a:solidFill>
                  <a:latin typeface="Space Mono"/>
                  <a:ea typeface="Space Mono"/>
                  <a:cs typeface="Space Mono"/>
                  <a:sym typeface="Space Mono"/>
                </a:rPr>
                <a:t>NEW</a:t>
              </a:r>
              <a:endParaRPr sz="1024" i="0" u="none" strike="noStrike" cap="non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endParaRPr>
            </a:p>
          </p:txBody>
        </p:sp>
        <p:sp>
          <p:nvSpPr>
            <p:cNvPr id="279" name="Google Shape;279;p22"/>
            <p:cNvSpPr/>
            <p:nvPr/>
          </p:nvSpPr>
          <p:spPr>
            <a:xfrm>
              <a:off x="436831" y="1921899"/>
              <a:ext cx="827400" cy="2634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6950" cap="flat" cmpd="sng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24"/>
                <a:buFont typeface="Arial"/>
                <a:buNone/>
              </a:pPr>
              <a:r>
                <a:rPr lang="en" sz="1024" i="0" u="none" strike="noStrike" cap="none">
                  <a:solidFill>
                    <a:srgbClr val="000000"/>
                  </a:solidFill>
                  <a:latin typeface="Space Mono"/>
                  <a:ea typeface="Space Mono"/>
                  <a:cs typeface="Space Mono"/>
                  <a:sym typeface="Space Mono"/>
                </a:rPr>
                <a:t>VALID</a:t>
              </a:r>
              <a:endParaRPr sz="1024" i="0" u="none" strike="noStrike" cap="non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endParaRPr>
            </a:p>
          </p:txBody>
        </p:sp>
        <p:sp>
          <p:nvSpPr>
            <p:cNvPr id="283" name="Google Shape;283;p22"/>
            <p:cNvSpPr/>
            <p:nvPr/>
          </p:nvSpPr>
          <p:spPr>
            <a:xfrm>
              <a:off x="436826" y="2805921"/>
              <a:ext cx="827400" cy="2634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6950" cap="flat" cmpd="sng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24"/>
                <a:buFont typeface="Arial"/>
                <a:buNone/>
              </a:pPr>
              <a:r>
                <a:rPr lang="en" sz="1024" i="0" u="none" strike="noStrike" cap="none">
                  <a:solidFill>
                    <a:srgbClr val="000000"/>
                  </a:solidFill>
                  <a:latin typeface="Space Mono"/>
                  <a:ea typeface="Space Mono"/>
                  <a:cs typeface="Space Mono"/>
                  <a:sym typeface="Space Mono"/>
                </a:rPr>
                <a:t>SCHEDULED</a:t>
              </a:r>
              <a:endParaRPr sz="1024" i="0" u="none" strike="noStrike" cap="non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endParaRPr>
            </a:p>
          </p:txBody>
        </p:sp>
        <p:sp>
          <p:nvSpPr>
            <p:cNvPr id="284" name="Google Shape;284;p22"/>
            <p:cNvSpPr/>
            <p:nvPr/>
          </p:nvSpPr>
          <p:spPr>
            <a:xfrm>
              <a:off x="436827" y="3245287"/>
              <a:ext cx="827400" cy="2634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6950" cap="flat" cmpd="sng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24"/>
                <a:buFont typeface="Arial"/>
                <a:buNone/>
              </a:pPr>
              <a:r>
                <a:rPr lang="en" sz="1024" i="0" u="none" strike="noStrike" cap="none">
                  <a:solidFill>
                    <a:srgbClr val="000000"/>
                  </a:solidFill>
                  <a:latin typeface="Space Mono"/>
                  <a:ea typeface="Space Mono"/>
                  <a:cs typeface="Space Mono"/>
                  <a:sym typeface="Space Mono"/>
                </a:rPr>
                <a:t>LOCKING</a:t>
              </a:r>
              <a:endParaRPr sz="1024" i="0" u="none" strike="noStrike" cap="non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endParaRPr>
            </a:p>
          </p:txBody>
        </p:sp>
        <p:sp>
          <p:nvSpPr>
            <p:cNvPr id="270" name="Google Shape;270;p22"/>
            <p:cNvSpPr/>
            <p:nvPr/>
          </p:nvSpPr>
          <p:spPr>
            <a:xfrm>
              <a:off x="1548300" y="1233721"/>
              <a:ext cx="4128000" cy="526800"/>
            </a:xfrm>
            <a:prstGeom prst="roundRect">
              <a:avLst>
                <a:gd name="adj" fmla="val 16425"/>
              </a:avLst>
            </a:prstGeom>
            <a:solidFill>
              <a:srgbClr val="BFBFBF"/>
            </a:solidFill>
            <a:ln w="6950" cap="flat" cmpd="sng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6900" tIns="66900" rIns="66900" bIns="669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24"/>
                <a:buFont typeface="Arial"/>
                <a:buNone/>
              </a:pPr>
              <a:r>
                <a:rPr lang="en" sz="1024" i="0" u="none" strike="noStrike" cap="none">
                  <a:solidFill>
                    <a:srgbClr val="000000"/>
                  </a:solidFill>
                  <a:latin typeface="Space Mono"/>
                  <a:ea typeface="Space Mono"/>
                  <a:cs typeface="Space Mono"/>
                  <a:sym typeface="Space Mono"/>
                </a:rPr>
                <a:t>Derive, Lock &amp; Load Context: [LOCKED] </a:t>
              </a:r>
              <a:endParaRPr sz="1024" i="0" u="none" strike="noStrike" cap="non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endParaRPr>
            </a:p>
          </p:txBody>
        </p:sp>
        <p:sp>
          <p:nvSpPr>
            <p:cNvPr id="285" name="Google Shape;285;p22"/>
            <p:cNvSpPr/>
            <p:nvPr/>
          </p:nvSpPr>
          <p:spPr>
            <a:xfrm>
              <a:off x="5975440" y="1923349"/>
              <a:ext cx="1249200" cy="745800"/>
            </a:xfrm>
            <a:prstGeom prst="roundRect">
              <a:avLst>
                <a:gd name="adj" fmla="val 12543"/>
              </a:avLst>
            </a:prstGeom>
            <a:solidFill>
              <a:srgbClr val="4CAF50"/>
            </a:solidFill>
            <a:ln w="6950" cap="flat" cmpd="sng">
              <a:solidFill>
                <a:srgbClr val="25572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6900" tIns="66900" rIns="66900" bIns="669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24"/>
                <a:buFont typeface="Arial"/>
                <a:buNone/>
              </a:pPr>
              <a:r>
                <a:rPr lang="en" sz="1024" i="0" u="none" strike="noStrike" cap="none">
                  <a:solidFill>
                    <a:srgbClr val="000000"/>
                  </a:solidFill>
                  <a:latin typeface="Space Mono"/>
                  <a:ea typeface="Space Mono"/>
                  <a:cs typeface="Space Mono"/>
                  <a:sym typeface="Space Mono"/>
                </a:rPr>
                <a:t>COMPLETED</a:t>
              </a:r>
              <a:endParaRPr sz="1024" i="0" u="none" strike="noStrike" cap="non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78"/>
                <a:buFont typeface="Arial"/>
                <a:buNone/>
              </a:pPr>
              <a:r>
                <a:rPr lang="en" sz="878" i="0" u="none" strike="noStrike" cap="none">
                  <a:solidFill>
                    <a:srgbClr val="000000"/>
                  </a:solidFill>
                  <a:latin typeface="Space Mono"/>
                  <a:ea typeface="Space Mono"/>
                  <a:cs typeface="Space Mono"/>
                  <a:sym typeface="Space Mono"/>
                </a:rPr>
                <a:t>(Workflow is executed, source of truth is updated)</a:t>
              </a:r>
              <a:endParaRPr sz="878" i="0" u="none" strike="noStrike" cap="non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endParaRPr>
            </a:p>
          </p:txBody>
        </p:sp>
        <p:sp>
          <p:nvSpPr>
            <p:cNvPr id="276" name="Google Shape;276;p22"/>
            <p:cNvSpPr/>
            <p:nvPr/>
          </p:nvSpPr>
          <p:spPr>
            <a:xfrm>
              <a:off x="5975440" y="2916952"/>
              <a:ext cx="1249200" cy="745800"/>
            </a:xfrm>
            <a:prstGeom prst="roundRect">
              <a:avLst>
                <a:gd name="adj" fmla="val 8418"/>
              </a:avLst>
            </a:prstGeom>
            <a:solidFill>
              <a:srgbClr val="FFA657"/>
            </a:solidFill>
            <a:ln w="6950" cap="flat" cmpd="sng">
              <a:solidFill>
                <a:srgbClr val="825F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6900" tIns="66900" rIns="66900" bIns="669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24"/>
                <a:buFont typeface="Arial"/>
                <a:buNone/>
              </a:pPr>
              <a:r>
                <a:rPr lang="en" sz="1024" i="0" u="none" strike="noStrike" cap="none">
                  <a:solidFill>
                    <a:srgbClr val="000000"/>
                  </a:solidFill>
                  <a:latin typeface="Space Mono"/>
                  <a:ea typeface="Space Mono"/>
                  <a:cs typeface="Space Mono"/>
                  <a:sym typeface="Space Mono"/>
                </a:rPr>
                <a:t>FAILED_SAFE</a:t>
              </a:r>
              <a:endParaRPr sz="1024" i="0" u="none" strike="noStrike" cap="non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78"/>
                <a:buFont typeface="Arial"/>
                <a:buNone/>
              </a:pPr>
              <a:r>
                <a:rPr lang="en" sz="878" i="0" u="none" strike="noStrike" cap="none">
                  <a:solidFill>
                    <a:srgbClr val="000000"/>
                  </a:solidFill>
                  <a:latin typeface="Space Mono"/>
                  <a:ea typeface="Space Mono"/>
                  <a:cs typeface="Space Mono"/>
                  <a:sym typeface="Space Mono"/>
                </a:rPr>
                <a:t>(Pure steps only or Rollback succeeded)</a:t>
              </a:r>
              <a:endParaRPr sz="878" i="0" u="none" strike="noStrike" cap="non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endParaRPr>
            </a:p>
          </p:txBody>
        </p:sp>
        <p:sp>
          <p:nvSpPr>
            <p:cNvPr id="271" name="Google Shape;271;p22"/>
            <p:cNvSpPr/>
            <p:nvPr/>
          </p:nvSpPr>
          <p:spPr>
            <a:xfrm>
              <a:off x="1549506" y="1923349"/>
              <a:ext cx="4126800" cy="263400"/>
            </a:xfrm>
            <a:prstGeom prst="roundRect">
              <a:avLst>
                <a:gd name="adj" fmla="val 16667"/>
              </a:avLst>
            </a:prstGeom>
            <a:solidFill>
              <a:srgbClr val="F0F0F0"/>
            </a:solidFill>
            <a:ln w="6950" cap="flat" cmpd="sng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6900" tIns="66900" rIns="66900" bIns="669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24"/>
                <a:buFont typeface="Arial"/>
                <a:buNone/>
              </a:pPr>
              <a:r>
                <a:rPr lang="en" sz="1024" i="0" u="none" strike="noStrike" cap="none">
                  <a:solidFill>
                    <a:srgbClr val="000000"/>
                  </a:solidFill>
                  <a:latin typeface="Space Mono"/>
                  <a:ea typeface="Space Mono"/>
                  <a:cs typeface="Space Mono"/>
                  <a:sym typeface="Space Mono"/>
                </a:rPr>
                <a:t>RUNNING</a:t>
              </a:r>
              <a:endParaRPr sz="1024" i="0" u="none" strike="noStrike" cap="non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endParaRPr>
            </a:p>
          </p:txBody>
        </p:sp>
        <p:cxnSp>
          <p:nvCxnSpPr>
            <p:cNvPr id="286" name="Google Shape;286;p22"/>
            <p:cNvCxnSpPr>
              <a:stCxn id="282" idx="2"/>
              <a:endCxn id="279" idx="0"/>
            </p:cNvCxnSpPr>
            <p:nvPr/>
          </p:nvCxnSpPr>
          <p:spPr>
            <a:xfrm>
              <a:off x="850526" y="1762936"/>
              <a:ext cx="0" cy="159000"/>
            </a:xfrm>
            <a:prstGeom prst="straightConnector1">
              <a:avLst/>
            </a:prstGeom>
            <a:noFill/>
            <a:ln w="6950" cap="flat" cmpd="sng">
              <a:solidFill>
                <a:schemeClr val="lt2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273" name="Google Shape;273;p22"/>
            <p:cNvSpPr/>
            <p:nvPr/>
          </p:nvSpPr>
          <p:spPr>
            <a:xfrm>
              <a:off x="1548300" y="2349538"/>
              <a:ext cx="4128000" cy="263400"/>
            </a:xfrm>
            <a:prstGeom prst="roundRect">
              <a:avLst>
                <a:gd name="adj" fmla="val 15471"/>
              </a:avLst>
            </a:prstGeom>
            <a:solidFill>
              <a:srgbClr val="F0F0F0"/>
            </a:solidFill>
            <a:ln w="6950" cap="flat" cmpd="sng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6900" tIns="66900" rIns="66900" bIns="669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5"/>
                <a:buFont typeface="Arial"/>
                <a:buNone/>
              </a:pPr>
              <a:r>
                <a:rPr lang="en" sz="805" i="0" u="none" strike="noStrike" cap="none">
                  <a:solidFill>
                    <a:srgbClr val="000000"/>
                  </a:solidFill>
                  <a:latin typeface="Space Mono"/>
                  <a:ea typeface="Space Mono"/>
                  <a:cs typeface="Space Mono"/>
                  <a:sym typeface="Space Mono"/>
                </a:rPr>
                <a:t>Validated Parameters</a:t>
              </a:r>
              <a:br>
                <a:rPr lang="en" sz="805" i="0" u="none" strike="noStrike" cap="none">
                  <a:solidFill>
                    <a:srgbClr val="000000"/>
                  </a:solidFill>
                  <a:latin typeface="Space Mono"/>
                  <a:ea typeface="Space Mono"/>
                  <a:cs typeface="Space Mono"/>
                  <a:sym typeface="Space Mono"/>
                </a:rPr>
              </a:br>
              <a:r>
                <a:rPr lang="en" sz="805" i="0" u="none" strike="noStrike" cap="none">
                  <a:solidFill>
                    <a:srgbClr val="000000"/>
                  </a:solidFill>
                  <a:latin typeface="Space Mono"/>
                  <a:ea typeface="Space Mono"/>
                  <a:cs typeface="Space Mono"/>
                  <a:sym typeface="Space Mono"/>
                </a:rPr>
                <a:t>&amp; Exclusive Access to Context</a:t>
              </a:r>
              <a:endParaRPr sz="805" i="0" u="none" strike="noStrike" cap="non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endParaRPr>
            </a:p>
          </p:txBody>
        </p:sp>
        <p:cxnSp>
          <p:nvCxnSpPr>
            <p:cNvPr id="287" name="Google Shape;287;p22"/>
            <p:cNvCxnSpPr>
              <a:endCxn id="283" idx="0"/>
            </p:cNvCxnSpPr>
            <p:nvPr/>
          </p:nvCxnSpPr>
          <p:spPr>
            <a:xfrm>
              <a:off x="850526" y="2695521"/>
              <a:ext cx="0" cy="110400"/>
            </a:xfrm>
            <a:prstGeom prst="straightConnector1">
              <a:avLst/>
            </a:prstGeom>
            <a:noFill/>
            <a:ln w="6950" cap="flat" cmpd="sng">
              <a:solidFill>
                <a:schemeClr val="lt2"/>
              </a:solidFill>
              <a:prstDash val="dash"/>
              <a:round/>
              <a:headEnd type="none" w="sm" len="sm"/>
              <a:tailEnd type="triangle" w="med" len="med"/>
            </a:ln>
          </p:spPr>
        </p:cxnSp>
        <p:cxnSp>
          <p:nvCxnSpPr>
            <p:cNvPr id="288" name="Google Shape;288;p22"/>
            <p:cNvCxnSpPr>
              <a:stCxn id="283" idx="2"/>
              <a:endCxn id="284" idx="0"/>
            </p:cNvCxnSpPr>
            <p:nvPr/>
          </p:nvCxnSpPr>
          <p:spPr>
            <a:xfrm>
              <a:off x="850526" y="3069321"/>
              <a:ext cx="0" cy="176100"/>
            </a:xfrm>
            <a:prstGeom prst="straightConnector1">
              <a:avLst/>
            </a:prstGeom>
            <a:noFill/>
            <a:ln w="6950" cap="flat" cmpd="sng">
              <a:solidFill>
                <a:schemeClr val="lt2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89" name="Google Shape;289;p22"/>
            <p:cNvCxnSpPr>
              <a:stCxn id="284" idx="3"/>
              <a:endCxn id="270" idx="1"/>
            </p:cNvCxnSpPr>
            <p:nvPr/>
          </p:nvCxnSpPr>
          <p:spPr>
            <a:xfrm rot="10800000" flipH="1">
              <a:off x="1264227" y="1497187"/>
              <a:ext cx="284100" cy="1879800"/>
            </a:xfrm>
            <a:prstGeom prst="bentConnector3">
              <a:avLst>
                <a:gd name="adj1" fmla="val 49995"/>
              </a:avLst>
            </a:prstGeom>
            <a:noFill/>
            <a:ln w="6950" cap="flat" cmpd="sng">
              <a:solidFill>
                <a:schemeClr val="lt2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90" name="Google Shape;290;p22"/>
            <p:cNvCxnSpPr>
              <a:stCxn id="285" idx="3"/>
              <a:endCxn id="267" idx="2"/>
            </p:cNvCxnSpPr>
            <p:nvPr/>
          </p:nvCxnSpPr>
          <p:spPr>
            <a:xfrm rot="10800000" flipH="1">
              <a:off x="7224640" y="1612849"/>
              <a:ext cx="295500" cy="683400"/>
            </a:xfrm>
            <a:prstGeom prst="bentConnector3">
              <a:avLst>
                <a:gd name="adj1" fmla="val 50004"/>
              </a:avLst>
            </a:prstGeom>
            <a:noFill/>
            <a:ln w="6950" cap="flat" cmpd="sng">
              <a:solidFill>
                <a:schemeClr val="lt2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91" name="Google Shape;291;p22"/>
            <p:cNvCxnSpPr>
              <a:stCxn id="276" idx="3"/>
              <a:endCxn id="268" idx="2"/>
            </p:cNvCxnSpPr>
            <p:nvPr/>
          </p:nvCxnSpPr>
          <p:spPr>
            <a:xfrm rot="10800000" flipH="1">
              <a:off x="7224640" y="2366752"/>
              <a:ext cx="295500" cy="923100"/>
            </a:xfrm>
            <a:prstGeom prst="bentConnector3">
              <a:avLst>
                <a:gd name="adj1" fmla="val 50006"/>
              </a:avLst>
            </a:prstGeom>
            <a:noFill/>
            <a:ln w="6950" cap="flat" cmpd="sng">
              <a:solidFill>
                <a:schemeClr val="lt2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pic>
          <p:nvPicPr>
            <p:cNvPr id="292" name="Google Shape;292;p22" title="lock_open_124dp_666666_FILL0_wght400_GRAD0_opsz48.png"/>
            <p:cNvPicPr preferRelativeResize="0"/>
            <p:nvPr/>
          </p:nvPicPr>
          <p:blipFill rotWithShape="1">
            <a:blip r:embed="rId9">
              <a:alphaModFix/>
            </a:blip>
            <a:srcRect t="4900" b="-4900"/>
            <a:stretch/>
          </p:blipFill>
          <p:spPr>
            <a:xfrm>
              <a:off x="682691" y="1277354"/>
              <a:ext cx="335664" cy="33566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3" name="Google Shape;293;p22"/>
            <p:cNvSpPr/>
            <p:nvPr/>
          </p:nvSpPr>
          <p:spPr>
            <a:xfrm>
              <a:off x="436831" y="2349538"/>
              <a:ext cx="827400" cy="2634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6950" cap="flat" cmpd="sng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24"/>
                <a:buFont typeface="Arial"/>
                <a:buNone/>
              </a:pPr>
              <a:r>
                <a:rPr lang="en" sz="1024" i="0" u="none" strike="noStrike" cap="none">
                  <a:solidFill>
                    <a:srgbClr val="000000"/>
                  </a:solidFill>
                  <a:latin typeface="Space Mono"/>
                  <a:ea typeface="Space Mono"/>
                  <a:cs typeface="Space Mono"/>
                  <a:sym typeface="Space Mono"/>
                </a:rPr>
                <a:t>…</a:t>
              </a:r>
              <a:endParaRPr sz="1024" i="0" u="none" strike="noStrike" cap="non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endParaRPr>
            </a:p>
          </p:txBody>
        </p:sp>
        <p:cxnSp>
          <p:nvCxnSpPr>
            <p:cNvPr id="294" name="Google Shape;294;p22"/>
            <p:cNvCxnSpPr>
              <a:stCxn id="203" idx="3"/>
              <a:endCxn id="285" idx="1"/>
            </p:cNvCxnSpPr>
            <p:nvPr/>
          </p:nvCxnSpPr>
          <p:spPr>
            <a:xfrm rot="10800000" flipH="1">
              <a:off x="5640652" y="2296261"/>
              <a:ext cx="334800" cy="1362900"/>
            </a:xfrm>
            <a:prstGeom prst="bentConnector3">
              <a:avLst>
                <a:gd name="adj1" fmla="val 49998"/>
              </a:avLst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pic>
          <p:nvPicPr>
            <p:cNvPr id="295" name="Google Shape;295;p22" title="lock_open_124dp_666666_FILL0_wght400_GRAD0_opsz48.png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7902642" y="1281553"/>
              <a:ext cx="334567" cy="3345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6" name="Google Shape;296;p22" title="lock_124dp_666666_FILL0_wght400_GRAD0_opsz48.png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664021" y="1277911"/>
              <a:ext cx="334567" cy="33456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97" name="Google Shape;297;p22"/>
          <p:cNvGrpSpPr/>
          <p:nvPr/>
        </p:nvGrpSpPr>
        <p:grpSpPr>
          <a:xfrm>
            <a:off x="5640652" y="2858455"/>
            <a:ext cx="2979023" cy="1797900"/>
            <a:chOff x="5640652" y="2858455"/>
            <a:chExt cx="2979023" cy="1797900"/>
          </a:xfrm>
        </p:grpSpPr>
        <p:sp>
          <p:nvSpPr>
            <p:cNvPr id="298" name="Google Shape;298;p22"/>
            <p:cNvSpPr/>
            <p:nvPr/>
          </p:nvSpPr>
          <p:spPr>
            <a:xfrm>
              <a:off x="5975440" y="3910555"/>
              <a:ext cx="1249200" cy="745800"/>
            </a:xfrm>
            <a:prstGeom prst="roundRect">
              <a:avLst>
                <a:gd name="adj" fmla="val 10312"/>
              </a:avLst>
            </a:prstGeom>
            <a:solidFill>
              <a:srgbClr val="FF7B72"/>
            </a:solidFill>
            <a:ln w="6950" cap="flat" cmpd="sng">
              <a:solidFill>
                <a:srgbClr val="9300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24"/>
                <a:buFont typeface="Arial"/>
                <a:buNone/>
              </a:pPr>
              <a:r>
                <a:rPr lang="en" sz="1024" i="0" u="none" strike="noStrike" cap="none">
                  <a:solidFill>
                    <a:srgbClr val="000000"/>
                  </a:solidFill>
                  <a:latin typeface="Space Mono"/>
                  <a:ea typeface="Space Mono"/>
                  <a:cs typeface="Space Mono"/>
                  <a:sym typeface="Space Mono"/>
                </a:rPr>
                <a:t>FAILED_UNSAFE</a:t>
              </a:r>
              <a:br>
                <a:rPr lang="en" sz="1024" i="0" u="none" strike="noStrike" cap="none">
                  <a:solidFill>
                    <a:srgbClr val="000000"/>
                  </a:solidFill>
                  <a:latin typeface="Space Mono"/>
                  <a:ea typeface="Space Mono"/>
                  <a:cs typeface="Space Mono"/>
                  <a:sym typeface="Space Mono"/>
                </a:rPr>
              </a:br>
              <a:r>
                <a:rPr lang="en" sz="878" i="0" u="none" strike="noStrike" cap="none">
                  <a:solidFill>
                    <a:srgbClr val="000000"/>
                  </a:solidFill>
                  <a:latin typeface="Space Mono"/>
                  <a:ea typeface="Space Mono"/>
                  <a:cs typeface="Space Mono"/>
                  <a:sym typeface="Space Mono"/>
                </a:rPr>
                <a:t>(Possible side-effects occurred; manual review needed)</a:t>
              </a:r>
              <a:endParaRPr sz="878" i="0" u="none" strike="noStrike" cap="non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endParaRPr>
            </a:p>
          </p:txBody>
        </p:sp>
        <p:sp>
          <p:nvSpPr>
            <p:cNvPr id="299" name="Google Shape;299;p22"/>
            <p:cNvSpPr/>
            <p:nvPr/>
          </p:nvSpPr>
          <p:spPr>
            <a:xfrm>
              <a:off x="7520175" y="2858455"/>
              <a:ext cx="1099500" cy="1797900"/>
            </a:xfrm>
            <a:prstGeom prst="roundRect">
              <a:avLst>
                <a:gd name="adj" fmla="val 10295"/>
              </a:avLst>
            </a:prstGeom>
            <a:solidFill>
              <a:srgbClr val="FFD4DD"/>
            </a:solidFill>
            <a:ln w="9525" cap="flat" cmpd="sng">
              <a:solidFill>
                <a:srgbClr val="DD00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6900" tIns="66900" rIns="66900" bIns="0" anchor="b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24"/>
                <a:buFont typeface="Arial"/>
                <a:buNone/>
              </a:pPr>
              <a:r>
                <a:rPr lang="en" sz="1024" i="0" u="none" strike="noStrike" cap="none">
                  <a:solidFill>
                    <a:srgbClr val="000000"/>
                  </a:solidFill>
                  <a:latin typeface="Space Mono"/>
                  <a:ea typeface="Space Mono"/>
                  <a:cs typeface="Space Mono"/>
                  <a:sym typeface="Space Mono"/>
                </a:rPr>
                <a:t>Retain resources locked to prevent executing more workflows on unknown state</a:t>
              </a:r>
              <a:endParaRPr sz="1024" i="0" u="none" strike="noStrike" cap="non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endParaRPr>
            </a:p>
          </p:txBody>
        </p:sp>
        <p:pic>
          <p:nvPicPr>
            <p:cNvPr id="300" name="Google Shape;300;p22" title="lock_124dp_666666_FILL0_wght400_GRAD0_opsz48.png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7902642" y="2881711"/>
              <a:ext cx="334567" cy="334567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301" name="Google Shape;301;p22"/>
            <p:cNvCxnSpPr>
              <a:stCxn id="298" idx="3"/>
              <a:endCxn id="299" idx="1"/>
            </p:cNvCxnSpPr>
            <p:nvPr/>
          </p:nvCxnSpPr>
          <p:spPr>
            <a:xfrm rot="10800000" flipH="1">
              <a:off x="7224640" y="3757555"/>
              <a:ext cx="295500" cy="525900"/>
            </a:xfrm>
            <a:prstGeom prst="bentConnector3">
              <a:avLst>
                <a:gd name="adj1" fmla="val 50006"/>
              </a:avLst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302" name="Google Shape;302;p22"/>
            <p:cNvCxnSpPr>
              <a:stCxn id="203" idx="3"/>
              <a:endCxn id="298" idx="1"/>
            </p:cNvCxnSpPr>
            <p:nvPr/>
          </p:nvCxnSpPr>
          <p:spPr>
            <a:xfrm>
              <a:off x="5640652" y="3661576"/>
              <a:ext cx="334800" cy="621900"/>
            </a:xfrm>
            <a:prstGeom prst="bentConnector3">
              <a:avLst>
                <a:gd name="adj1" fmla="val 49998"/>
              </a:avLst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3"/>
          <p:cNvSpPr txBox="1">
            <a:spLocks noGrp="1"/>
          </p:cNvSpPr>
          <p:nvPr>
            <p:ph type="title"/>
          </p:nvPr>
        </p:nvSpPr>
        <p:spPr>
          <a:xfrm>
            <a:off x="311700" y="1293925"/>
            <a:ext cx="8520600" cy="31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en"/>
              <a:t>Implementation &amp; Framework Trust</a:t>
            </a:r>
            <a:endParaRPr/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24"/>
          <p:cNvSpPr txBox="1"/>
          <p:nvPr/>
        </p:nvSpPr>
        <p:spPr>
          <a:xfrm>
            <a:off x="8656800" y="4896825"/>
            <a:ext cx="487200" cy="24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dk2"/>
                </a:solidFill>
                <a:latin typeface="Space Mono"/>
                <a:ea typeface="Space Mono"/>
                <a:cs typeface="Space Mono"/>
                <a:sym typeface="Space Mono"/>
              </a:rPr>
              <a:t>L/I</a:t>
            </a:r>
            <a:endParaRPr sz="500">
              <a:solidFill>
                <a:schemeClr val="dk2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313" name="Google Shape;313;p24"/>
          <p:cNvSpPr/>
          <p:nvPr/>
        </p:nvSpPr>
        <p:spPr>
          <a:xfrm>
            <a:off x="311700" y="1132275"/>
            <a:ext cx="4300200" cy="3416400"/>
          </a:xfrm>
          <a:prstGeom prst="roundRect">
            <a:avLst>
              <a:gd name="adj" fmla="val 35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8275" tIns="137150" rIns="18275" bIns="137150" anchor="t" anchorCtr="0">
            <a:noAutofit/>
          </a:bodyPr>
          <a:lstStyle/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rgbClr val="D2A8FF"/>
                </a:solidFill>
                <a:latin typeface="Source Code Pro SemiBold"/>
                <a:ea typeface="Source Code Pro SemiBold"/>
                <a:cs typeface="Source Code Pro SemiBold"/>
                <a:sym typeface="Source Code Pro SemiBold"/>
              </a:rPr>
              <a:t>@fb_test_case_with_lab</a:t>
            </a:r>
            <a:r>
              <a:rPr lang="en" sz="900">
                <a:solidFill>
                  <a:srgbClr val="BBBEBF"/>
                </a:solidFill>
                <a:latin typeface="Source Code Pro SemiBold"/>
                <a:ea typeface="Source Code Pro SemiBold"/>
                <a:cs typeface="Source Code Pro SemiBold"/>
                <a:sym typeface="Source Code Pro SemiBold"/>
              </a:rPr>
              <a:t>(...)</a:t>
            </a:r>
            <a:endParaRPr sz="900">
              <a:solidFill>
                <a:srgbClr val="BBBEBF"/>
              </a:solidFill>
              <a:latin typeface="Source Code Pro SemiBold"/>
              <a:ea typeface="Source Code Pro SemiBold"/>
              <a:cs typeface="Source Code Pro SemiBold"/>
              <a:sym typeface="Source Code Pro SemiBold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rgbClr val="D2A8FF"/>
                </a:solidFill>
                <a:latin typeface="Source Code Pro SemiBold"/>
                <a:ea typeface="Source Code Pro SemiBold"/>
                <a:cs typeface="Source Code Pro SemiBold"/>
                <a:sym typeface="Source Code Pro SemiBold"/>
              </a:rPr>
              <a:t>@fb_test_case_with_lab</a:t>
            </a:r>
            <a:r>
              <a:rPr lang="en" sz="900">
                <a:solidFill>
                  <a:srgbClr val="BBBEBF"/>
                </a:solidFill>
                <a:latin typeface="Source Code Pro SemiBold"/>
                <a:ea typeface="Source Code Pro SemiBold"/>
                <a:cs typeface="Source Code Pro SemiBold"/>
                <a:sym typeface="Source Code Pro SemiBold"/>
              </a:rPr>
              <a:t>(...)</a:t>
            </a:r>
            <a:endParaRPr sz="900">
              <a:solidFill>
                <a:srgbClr val="BBBEBF"/>
              </a:solidFill>
              <a:latin typeface="Source Code Pro SemiBold"/>
              <a:ea typeface="Source Code Pro SemiBold"/>
              <a:cs typeface="Source Code Pro SemiBold"/>
              <a:sym typeface="Source Code Pro SemiBold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rgbClr val="D2A8FF"/>
                </a:solidFill>
                <a:latin typeface="Source Code Pro SemiBold"/>
                <a:ea typeface="Source Code Pro SemiBold"/>
                <a:cs typeface="Source Code Pro SemiBold"/>
                <a:sym typeface="Source Code Pro SemiBold"/>
              </a:rPr>
              <a:t>@register_function_block</a:t>
            </a:r>
            <a:r>
              <a:rPr lang="en" sz="900">
                <a:solidFill>
                  <a:srgbClr val="BBBEBF"/>
                </a:solidFill>
                <a:latin typeface="Source Code Pro SemiBold"/>
                <a:ea typeface="Source Code Pro SemiBold"/>
                <a:cs typeface="Source Code Pro SemiBold"/>
                <a:sym typeface="Source Code Pro SemiBold"/>
              </a:rPr>
              <a:t>(...)</a:t>
            </a:r>
            <a:endParaRPr sz="900">
              <a:solidFill>
                <a:srgbClr val="BBBEBF"/>
              </a:solidFill>
              <a:latin typeface="Source Code Pro SemiBold"/>
              <a:ea typeface="Source Code Pro SemiBold"/>
              <a:cs typeface="Source Code Pro SemiBold"/>
              <a:sym typeface="Source Code Pro SemiBold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>
              <a:solidFill>
                <a:srgbClr val="BBBEBF"/>
              </a:solidFill>
              <a:latin typeface="Source Code Pro SemiBold"/>
              <a:ea typeface="Source Code Pro SemiBold"/>
              <a:cs typeface="Source Code Pro SemiBold"/>
              <a:sym typeface="Source Code Pro SemiBold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 b="1">
                <a:solidFill>
                  <a:srgbClr val="FF7B7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class</a:t>
            </a:r>
            <a:r>
              <a:rPr lang="en" sz="900" b="1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900" b="1">
                <a:solidFill>
                  <a:srgbClr val="4EC9B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SetAdminState</a:t>
            </a:r>
            <a:r>
              <a:rPr lang="en" sz="900" b="1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 sz="900" b="1">
                <a:solidFill>
                  <a:srgbClr val="4EC9B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FunctionBlock</a:t>
            </a:r>
            <a:r>
              <a:rPr lang="en" sz="900" b="1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):</a:t>
            </a:r>
            <a:endParaRPr sz="900" b="1">
              <a:solidFill>
                <a:srgbClr val="BBBEB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 b="1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900" b="1">
                <a:solidFill>
                  <a:srgbClr val="FF7B7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async</a:t>
            </a:r>
            <a:r>
              <a:rPr lang="en" sz="900" b="1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900" b="1">
                <a:solidFill>
                  <a:srgbClr val="FF7B7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def</a:t>
            </a:r>
            <a:r>
              <a:rPr lang="en" sz="900" b="1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900" b="1">
                <a:solidFill>
                  <a:srgbClr val="D2A8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run</a:t>
            </a:r>
            <a:r>
              <a:rPr lang="en" sz="900" b="1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r>
              <a:rPr lang="en" sz="900" b="1">
                <a:solidFill>
                  <a:srgbClr val="C9D1D9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self</a:t>
            </a:r>
            <a:r>
              <a:rPr lang="en" sz="900" b="1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 sz="900" b="1">
                <a:solidFill>
                  <a:srgbClr val="FFA657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</a:t>
            </a:r>
            <a:r>
              <a:rPr lang="en" sz="900" b="1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 sz="900" b="1">
                <a:solidFill>
                  <a:srgbClr val="FFA657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ctx</a:t>
            </a:r>
            <a:r>
              <a:rPr lang="en" sz="900" b="1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):</a:t>
            </a:r>
            <a:endParaRPr sz="900" b="1">
              <a:solidFill>
                <a:srgbClr val="BBBEB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 b="1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 sz="900" b="1">
                <a:solidFill>
                  <a:srgbClr val="C586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with</a:t>
            </a:r>
            <a:r>
              <a:rPr lang="en" sz="900" b="1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AdminStateProxy.connect(</a:t>
            </a:r>
            <a:r>
              <a:rPr lang="en" sz="900" b="1">
                <a:solidFill>
                  <a:srgbClr val="FFA657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ctx</a:t>
            </a:r>
            <a:r>
              <a:rPr lang="en" sz="900" b="1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.device) </a:t>
            </a:r>
            <a:r>
              <a:rPr lang="en" sz="900" b="1">
                <a:solidFill>
                  <a:srgbClr val="C586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as</a:t>
            </a:r>
            <a:r>
              <a:rPr lang="en" sz="900" b="1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900" b="1">
                <a:solidFill>
                  <a:srgbClr val="C9D1D9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conn</a:t>
            </a:r>
            <a:r>
              <a:rPr lang="en" sz="900" b="1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:</a:t>
            </a:r>
            <a:endParaRPr sz="900" b="1">
              <a:solidFill>
                <a:srgbClr val="BBBEB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 b="1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   </a:t>
            </a:r>
            <a:r>
              <a:rPr lang="en" sz="900" b="1">
                <a:solidFill>
                  <a:srgbClr val="C9D1D9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conn</a:t>
            </a:r>
            <a:r>
              <a:rPr lang="en" sz="900" b="1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.set_admin_state(</a:t>
            </a:r>
            <a:r>
              <a:rPr lang="en" sz="900" b="1">
                <a:solidFill>
                  <a:srgbClr val="FFA657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</a:t>
            </a:r>
            <a:r>
              <a:rPr lang="en" sz="900" b="1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.interface, </a:t>
            </a:r>
            <a:r>
              <a:rPr lang="en" sz="900" b="1">
                <a:solidFill>
                  <a:srgbClr val="FFA657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</a:t>
            </a:r>
            <a:r>
              <a:rPr lang="en" sz="900" b="1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.desired_state)</a:t>
            </a:r>
            <a:endParaRPr sz="900" b="1">
              <a:solidFill>
                <a:srgbClr val="BBBEB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 b="1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   </a:t>
            </a:r>
            <a:r>
              <a:rPr lang="en" sz="900" b="1">
                <a:solidFill>
                  <a:srgbClr val="C9D1D9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new_state</a:t>
            </a:r>
            <a:r>
              <a:rPr lang="en" sz="900" b="1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</a:t>
            </a:r>
            <a:r>
              <a:rPr lang="en" sz="900" b="1">
                <a:solidFill>
                  <a:srgbClr val="D4D4D4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=</a:t>
            </a:r>
            <a:r>
              <a:rPr lang="en" sz="900" b="1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900" b="1">
                <a:solidFill>
                  <a:srgbClr val="C9D1D9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conn</a:t>
            </a:r>
            <a:r>
              <a:rPr lang="en" sz="900" b="1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.get_interface_admin_state(</a:t>
            </a:r>
            <a:r>
              <a:rPr lang="en" sz="900" b="1">
                <a:solidFill>
                  <a:srgbClr val="FFA657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</a:t>
            </a:r>
            <a:r>
              <a:rPr lang="en" sz="900" b="1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.interface)</a:t>
            </a:r>
            <a:endParaRPr sz="900" b="1">
              <a:solidFill>
                <a:srgbClr val="BBBEB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 b="1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   </a:t>
            </a:r>
            <a:r>
              <a:rPr lang="en" sz="900" b="1">
                <a:solidFill>
                  <a:srgbClr val="C586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return</a:t>
            </a:r>
            <a:r>
              <a:rPr lang="en" sz="900" b="1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FunctionBlockResult(</a:t>
            </a:r>
            <a:endParaRPr sz="900" b="1">
              <a:solidFill>
                <a:srgbClr val="BBBEB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 b="1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   </a:t>
            </a:r>
            <a:r>
              <a:rPr lang="en" sz="900" b="1">
                <a:solidFill>
                  <a:srgbClr val="FFA657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success</a:t>
            </a:r>
            <a:r>
              <a:rPr lang="en" sz="900" b="1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900" b="1">
                <a:solidFill>
                  <a:srgbClr val="D4D4D4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=</a:t>
            </a:r>
            <a:r>
              <a:rPr lang="en" sz="900" b="1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900" b="1">
                <a:solidFill>
                  <a:srgbClr val="C9D1D9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after</a:t>
            </a:r>
            <a:r>
              <a:rPr lang="en" sz="900" b="1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900" b="1">
                <a:solidFill>
                  <a:srgbClr val="C586C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is</a:t>
            </a:r>
            <a:r>
              <a:rPr lang="en" sz="900" b="1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900" b="1">
                <a:solidFill>
                  <a:srgbClr val="FFA657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</a:t>
            </a:r>
            <a:r>
              <a:rPr lang="en" sz="900" b="1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.desired_state,</a:t>
            </a:r>
            <a:endParaRPr sz="900" b="1">
              <a:solidFill>
                <a:srgbClr val="BBBEB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 b="1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   </a:t>
            </a:r>
            <a:r>
              <a:rPr lang="en" sz="900" b="1">
                <a:solidFill>
                  <a:srgbClr val="FFA657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data</a:t>
            </a:r>
            <a:r>
              <a:rPr lang="en" sz="900" b="1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" sz="900" b="1">
                <a:solidFill>
                  <a:srgbClr val="D4D4D4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=</a:t>
            </a:r>
            <a:r>
              <a:rPr lang="en" sz="900" b="1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SetAdminStateResult(</a:t>
            </a:r>
            <a:r>
              <a:rPr lang="en" sz="900" b="1">
                <a:solidFill>
                  <a:srgbClr val="FFA657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</a:t>
            </a:r>
            <a:r>
              <a:rPr lang="en" sz="900" b="1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.interface, </a:t>
            </a:r>
            <a:r>
              <a:rPr lang="en" sz="900" b="1">
                <a:solidFill>
                  <a:srgbClr val="C9D1D9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new_state</a:t>
            </a:r>
            <a:r>
              <a:rPr lang="en" sz="900" b="1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)</a:t>
            </a:r>
            <a:endParaRPr sz="900" b="1">
              <a:solidFill>
                <a:srgbClr val="BBBEB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 b="1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   )</a:t>
            </a:r>
            <a:endParaRPr sz="900" b="1">
              <a:solidFill>
                <a:srgbClr val="BBBEB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800">
              <a:solidFill>
                <a:srgbClr val="BBBEBF"/>
              </a:solidFill>
              <a:latin typeface="Source Code Pro SemiBold"/>
              <a:ea typeface="Source Code Pro SemiBold"/>
              <a:cs typeface="Source Code Pro SemiBold"/>
              <a:sym typeface="Source Code Pro SemiBold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50"/>
              <a:buFont typeface="Arial"/>
              <a:buNone/>
            </a:pPr>
            <a:endParaRPr sz="800">
              <a:solidFill>
                <a:srgbClr val="8250DF"/>
              </a:solidFill>
              <a:latin typeface="Source Code Pro SemiBold"/>
              <a:ea typeface="Source Code Pro SemiBold"/>
              <a:cs typeface="Source Code Pro SemiBold"/>
              <a:sym typeface="Source Code Pro SemiBold"/>
            </a:endParaRPr>
          </a:p>
        </p:txBody>
      </p:sp>
      <p:sp>
        <p:nvSpPr>
          <p:cNvPr id="314" name="Google Shape;314;p24"/>
          <p:cNvSpPr/>
          <p:nvPr/>
        </p:nvSpPr>
        <p:spPr>
          <a:xfrm>
            <a:off x="5061099" y="1201850"/>
            <a:ext cx="1257015" cy="680100"/>
          </a:xfrm>
          <a:prstGeom prst="roundRect">
            <a:avLst>
              <a:gd name="adj" fmla="val 6000"/>
            </a:avLst>
          </a:prstGeom>
          <a:solidFill>
            <a:srgbClr val="F3F4F6"/>
          </a:solidFill>
          <a:ln w="8700" cap="flat" cmpd="sng">
            <a:solidFill>
              <a:srgbClr val="1A1A1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8275" tIns="62625" rIns="78275" bIns="62625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2"/>
              <a:buFont typeface="Arial"/>
              <a:buNone/>
            </a:pPr>
            <a:r>
              <a:rPr lang="en" sz="782" b="1" i="0" u="none" strike="noStrike" cap="none" dirty="0">
                <a:solidFill>
                  <a:srgbClr val="1A1A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AdminStateProxy</a:t>
            </a:r>
            <a:endParaRPr sz="782" b="1" i="0" u="none" strike="noStrike" cap="none" dirty="0">
              <a:solidFill>
                <a:srgbClr val="1A1A1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68"/>
              </a:spcBef>
              <a:spcAft>
                <a:spcPts val="0"/>
              </a:spcAft>
              <a:buClr>
                <a:srgbClr val="000000"/>
              </a:buClr>
              <a:buSzPts val="171"/>
              <a:buFont typeface="Arial"/>
              <a:buNone/>
            </a:pPr>
            <a:r>
              <a:rPr lang="en" sz="371" b="0" i="0" u="none" strike="noStrike" cap="none" dirty="0">
                <a:solidFill>
                  <a:srgbClr val="1A1A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endParaRPr sz="1159" dirty="0"/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5"/>
              <a:buFont typeface="Arial"/>
              <a:buNone/>
            </a:pPr>
            <a:r>
              <a:rPr lang="en" sz="645" b="0" i="1" u="none" strike="noStrike" cap="none" dirty="0">
                <a:solidFill>
                  <a:srgbClr val="9CA3AF"/>
                </a:solidFill>
                <a:latin typeface="Arial"/>
                <a:ea typeface="Arial"/>
                <a:cs typeface="Arial"/>
                <a:sym typeface="Arial"/>
              </a:rPr>
              <a:t>inherits</a:t>
            </a:r>
            <a:endParaRPr sz="1159" dirty="0"/>
          </a:p>
          <a:p>
            <a:pPr marL="0" marR="0" lvl="0" indent="0" algn="ctr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9"/>
              <a:buFont typeface="Arial"/>
              <a:buNone/>
            </a:pPr>
            <a:r>
              <a:rPr lang="en" sz="679" b="0" i="0" u="none" strike="noStrike" cap="none" dirty="0">
                <a:solidFill>
                  <a:srgbClr val="6B72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ConnectionProxy,</a:t>
            </a:r>
            <a:endParaRPr sz="1159" dirty="0"/>
          </a:p>
          <a:p>
            <a:pPr marL="0" marR="0" lvl="0" indent="0" algn="ctr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9"/>
              <a:buFont typeface="Arial"/>
              <a:buNone/>
            </a:pPr>
            <a:r>
              <a:rPr lang="en" sz="679" b="0" i="0" u="none" strike="noStrike" cap="none" dirty="0">
                <a:solidFill>
                  <a:srgbClr val="DD003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AdminStateCapability</a:t>
            </a:r>
            <a:endParaRPr sz="679" b="0" i="0" u="none" strike="noStrike" cap="none" dirty="0">
              <a:solidFill>
                <a:srgbClr val="DD003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15" name="Google Shape;315;p24"/>
          <p:cNvSpPr/>
          <p:nvPr/>
        </p:nvSpPr>
        <p:spPr>
          <a:xfrm>
            <a:off x="5430100" y="1093363"/>
            <a:ext cx="487200" cy="139200"/>
          </a:xfrm>
          <a:prstGeom prst="roundRect">
            <a:avLst>
              <a:gd name="adj" fmla="val 5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36975" tIns="6175" rIns="36975" bIns="61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9"/>
              <a:buFont typeface="Arial"/>
              <a:buNone/>
            </a:pPr>
            <a:r>
              <a:rPr lang="en" sz="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PROXY</a:t>
            </a:r>
            <a:endParaRPr sz="800"/>
          </a:p>
        </p:txBody>
      </p:sp>
      <p:sp>
        <p:nvSpPr>
          <p:cNvPr id="316" name="Google Shape;316;p24"/>
          <p:cNvSpPr/>
          <p:nvPr/>
        </p:nvSpPr>
        <p:spPr>
          <a:xfrm>
            <a:off x="5923450" y="2061463"/>
            <a:ext cx="2908800" cy="1112100"/>
          </a:xfrm>
          <a:prstGeom prst="roundRect">
            <a:avLst>
              <a:gd name="adj" fmla="val 6000"/>
            </a:avLst>
          </a:prstGeom>
          <a:solidFill>
            <a:srgbClr val="E6F7F5"/>
          </a:solidFill>
          <a:ln w="9925" cap="flat" cmpd="sng">
            <a:solidFill>
              <a:srgbClr val="0D948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9375" tIns="71500" rIns="89375" bIns="7150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26"/>
              <a:buFont typeface="Arial"/>
              <a:buNone/>
            </a:pPr>
            <a:r>
              <a:rPr lang="en" sz="626" b="1" i="0" u="none" strike="noStrike" cap="none">
                <a:solidFill>
                  <a:srgbClr val="1A1A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IOSCiscoScrapliPlugin</a:t>
            </a:r>
            <a:r>
              <a:rPr lang="en" sz="547" b="0" i="0" u="none" strike="noStrike" cap="none">
                <a:solidFill>
                  <a:srgbClr val="1A1A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 sz="547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via </a:t>
            </a:r>
            <a:r>
              <a:rPr lang="en" sz="547" b="1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Scrapli</a:t>
            </a:r>
            <a:endParaRPr sz="1095"/>
          </a:p>
          <a:p>
            <a:pPr marL="0" marR="0" lvl="0" indent="0" algn="l" rtl="0">
              <a:lnSpc>
                <a:spcPct val="108000"/>
              </a:lnSpc>
              <a:spcBef>
                <a:spcPts val="78"/>
              </a:spcBef>
              <a:spcAft>
                <a:spcPts val="0"/>
              </a:spcAft>
              <a:buClr>
                <a:srgbClr val="000000"/>
              </a:buClr>
              <a:buSzPts val="508"/>
              <a:buFont typeface="Arial"/>
              <a:buNone/>
            </a:pPr>
            <a:r>
              <a:rPr lang="en" sz="508" b="0" i="1" u="none" strike="noStrike" cap="none">
                <a:solidFill>
                  <a:srgbClr val="9CA3AF"/>
                </a:solidFill>
                <a:latin typeface="Arial"/>
                <a:ea typeface="Arial"/>
                <a:cs typeface="Arial"/>
                <a:sym typeface="Arial"/>
              </a:rPr>
              <a:t>implements </a:t>
            </a:r>
            <a:r>
              <a:rPr lang="en" sz="508" b="0" i="0" u="none" strike="noStrike" cap="none">
                <a:solidFill>
                  <a:srgbClr val="BE185D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AdminStateCapability</a:t>
            </a:r>
            <a:endParaRPr sz="1095"/>
          </a:p>
          <a:p>
            <a:pPr marL="0" marR="0" lvl="0" indent="0" algn="l" rtl="0">
              <a:lnSpc>
                <a:spcPct val="100000"/>
              </a:lnSpc>
              <a:spcBef>
                <a:spcPts val="117"/>
              </a:spcBef>
              <a:spcAft>
                <a:spcPts val="0"/>
              </a:spcAft>
              <a:buClr>
                <a:srgbClr val="000000"/>
              </a:buClr>
              <a:buSzPts val="156"/>
              <a:buFont typeface="Arial"/>
              <a:buNone/>
            </a:pPr>
            <a:r>
              <a:rPr lang="en" sz="156" b="0" i="0" u="none" strike="noStrike" cap="none">
                <a:solidFill>
                  <a:srgbClr val="1A1A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endParaRPr sz="1095"/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87" b="0" i="0" u="none" strike="noStrike" cap="none">
                <a:solidFill>
                  <a:srgbClr val="FF2859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def </a:t>
            </a:r>
            <a:r>
              <a:rPr lang="en" sz="587" b="1" i="0" u="none" strike="noStrike" cap="none">
                <a:solidFill>
                  <a:srgbClr val="1A1A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get_admin_state</a:t>
            </a:r>
            <a:r>
              <a:rPr lang="en" sz="587" b="0" i="0" u="none" strike="noStrike" cap="none">
                <a:solidFill>
                  <a:srgbClr val="1A1A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(self, interface):</a:t>
            </a:r>
            <a:endParaRPr sz="1095"/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7"/>
              <a:buFont typeface="Arial"/>
              <a:buNone/>
            </a:pPr>
            <a:r>
              <a:rPr lang="en" sz="587" b="0" i="0" u="none" strike="noStrike" cap="none">
                <a:solidFill>
                  <a:srgbClr val="1A1A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    out = self.send(</a:t>
            </a:r>
            <a:r>
              <a:rPr lang="en" sz="587" b="0" i="0" u="none" strike="noStrike" cap="none">
                <a:solidFill>
                  <a:srgbClr val="2E7D3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f"show interface {interface}"</a:t>
            </a:r>
            <a:r>
              <a:rPr lang="en" sz="587" b="0" i="0" u="none" strike="noStrike" cap="none">
                <a:solidFill>
                  <a:srgbClr val="1A1A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)</a:t>
            </a:r>
            <a:endParaRPr sz="1095"/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7"/>
              <a:buFont typeface="Arial"/>
              <a:buNone/>
            </a:pPr>
            <a:r>
              <a:rPr lang="en" sz="587" b="0" i="0" u="none" strike="noStrike" cap="none">
                <a:solidFill>
                  <a:srgbClr val="1A1A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    </a:t>
            </a:r>
            <a:r>
              <a:rPr lang="en" sz="587" b="0" i="0" u="none" strike="noStrike" cap="none">
                <a:solidFill>
                  <a:srgbClr val="FF2859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return </a:t>
            </a:r>
            <a:r>
              <a:rPr lang="en" sz="587" b="0" i="0" u="none" strike="noStrike" cap="none">
                <a:solidFill>
                  <a:srgbClr val="1A1A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DOWN </a:t>
            </a:r>
            <a:r>
              <a:rPr lang="en" sz="587" b="0" i="0" u="none" strike="noStrike" cap="none">
                <a:solidFill>
                  <a:srgbClr val="FF2859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 sz="587" b="0" i="0" u="none" strike="noStrike" cap="none">
                <a:solidFill>
                  <a:srgbClr val="1A1A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"administratively down" </a:t>
            </a:r>
            <a:r>
              <a:rPr lang="en" sz="587" b="0" i="0" u="none" strike="noStrike" cap="none">
                <a:solidFill>
                  <a:srgbClr val="FF2859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</a:t>
            </a:r>
            <a:r>
              <a:rPr lang="en" sz="587" b="0" i="0" u="none" strike="noStrike" cap="none">
                <a:solidFill>
                  <a:srgbClr val="1A1A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out </a:t>
            </a:r>
            <a:r>
              <a:rPr lang="en" sz="587" b="0" i="0" u="none" strike="noStrike" cap="none">
                <a:solidFill>
                  <a:srgbClr val="FF2859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else</a:t>
            </a:r>
            <a:r>
              <a:rPr lang="en" sz="587" b="0" i="0" u="none" strike="noStrike" cap="none">
                <a:solidFill>
                  <a:srgbClr val="1A1A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UP</a:t>
            </a:r>
            <a:endParaRPr sz="1095"/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7"/>
              <a:buFont typeface="Arial"/>
              <a:buNone/>
            </a:pPr>
            <a:r>
              <a:rPr lang="en" sz="587" b="0" i="0" u="none" strike="noStrike" cap="none">
                <a:solidFill>
                  <a:srgbClr val="FF2859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def </a:t>
            </a:r>
            <a:r>
              <a:rPr lang="en" sz="587" b="1" i="0" u="none" strike="noStrike" cap="none">
                <a:solidFill>
                  <a:srgbClr val="1A1A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set_admin_state</a:t>
            </a:r>
            <a:r>
              <a:rPr lang="en" sz="587" b="0" i="0" u="none" strike="noStrike" cap="none">
                <a:solidFill>
                  <a:srgbClr val="1A1A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(self, iface, state):</a:t>
            </a:r>
            <a:endParaRPr sz="1095"/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87" b="0" i="0" u="none" strike="noStrike" cap="none">
                <a:solidFill>
                  <a:srgbClr val="1A1A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    self.send(</a:t>
            </a:r>
            <a:r>
              <a:rPr lang="en" sz="587" b="0" i="0" u="none" strike="noStrike" cap="none">
                <a:solidFill>
                  <a:srgbClr val="2E7D3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f"interface {iface}"</a:t>
            </a:r>
            <a:r>
              <a:rPr lang="en" sz="587" b="0" i="0" u="none" strike="noStrike" cap="none">
                <a:solidFill>
                  <a:srgbClr val="1A1A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) </a:t>
            </a:r>
            <a:br>
              <a:rPr lang="en" sz="587" b="0" i="0" u="none" strike="noStrike" cap="none">
                <a:solidFill>
                  <a:srgbClr val="1A1A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</a:br>
            <a:r>
              <a:rPr lang="en" sz="587" b="0" i="0" u="none" strike="noStrike" cap="none">
                <a:solidFill>
                  <a:srgbClr val="1A1A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    self.send(</a:t>
            </a:r>
            <a:r>
              <a:rPr lang="en" sz="587" b="0" i="0" u="none" strike="noStrike" cap="none">
                <a:solidFill>
                  <a:srgbClr val="2E7D3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"shutdown"</a:t>
            </a:r>
            <a:r>
              <a:rPr lang="en" sz="587" b="0" i="0" u="none" strike="noStrike" cap="none">
                <a:solidFill>
                  <a:srgbClr val="1A1A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587" b="0" i="0" u="none" strike="noStrike" cap="none">
                <a:solidFill>
                  <a:srgbClr val="FF2859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if</a:t>
            </a:r>
            <a:r>
              <a:rPr lang="en" sz="587" b="0" i="0" u="none" strike="noStrike" cap="none">
                <a:solidFill>
                  <a:srgbClr val="1A1A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state==DOWN </a:t>
            </a:r>
            <a:r>
              <a:rPr lang="en" sz="587" b="0" i="0" u="none" strike="noStrike" cap="none">
                <a:solidFill>
                  <a:srgbClr val="FF2859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else</a:t>
            </a:r>
            <a:r>
              <a:rPr lang="en" sz="587" b="0" i="0" u="none" strike="noStrike" cap="none">
                <a:solidFill>
                  <a:srgbClr val="1A1A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587" b="0" i="0" u="none" strike="noStrike" cap="none">
                <a:solidFill>
                  <a:srgbClr val="2E7D3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"no shutdown"</a:t>
            </a:r>
            <a:r>
              <a:rPr lang="en" sz="587" b="0" i="0" u="none" strike="noStrike" cap="none">
                <a:solidFill>
                  <a:srgbClr val="1A1A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)</a:t>
            </a:r>
            <a:endParaRPr sz="1095"/>
          </a:p>
        </p:txBody>
      </p:sp>
      <p:sp>
        <p:nvSpPr>
          <p:cNvPr id="317" name="Google Shape;317;p24"/>
          <p:cNvSpPr/>
          <p:nvPr/>
        </p:nvSpPr>
        <p:spPr>
          <a:xfrm>
            <a:off x="6654250" y="1975425"/>
            <a:ext cx="1447200" cy="158700"/>
          </a:xfrm>
          <a:prstGeom prst="roundRect">
            <a:avLst>
              <a:gd name="adj" fmla="val 50000"/>
            </a:avLst>
          </a:prstGeom>
          <a:solidFill>
            <a:srgbClr val="0D9488"/>
          </a:solidFill>
          <a:ln>
            <a:noFill/>
          </a:ln>
        </p:spPr>
        <p:txBody>
          <a:bodyPr spcFirstLastPara="1" wrap="square" lIns="42225" tIns="7050" rIns="42225" bIns="7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7"/>
              <a:buFont typeface="Arial"/>
              <a:buNone/>
            </a:pPr>
            <a:r>
              <a:rPr lang="en" sz="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CISCO IO</a:t>
            </a:r>
            <a:r>
              <a:rPr lang="en" sz="800" b="1">
                <a:solidFill>
                  <a:srgbClr val="FFFFFF"/>
                </a:solidFill>
              </a:rPr>
              <a:t>S and IOL</a:t>
            </a:r>
            <a:endParaRPr sz="800"/>
          </a:p>
        </p:txBody>
      </p:sp>
      <p:sp>
        <p:nvSpPr>
          <p:cNvPr id="318" name="Google Shape;318;p24"/>
          <p:cNvSpPr/>
          <p:nvPr/>
        </p:nvSpPr>
        <p:spPr>
          <a:xfrm>
            <a:off x="5923450" y="3338669"/>
            <a:ext cx="2908800" cy="534000"/>
          </a:xfrm>
          <a:prstGeom prst="roundRect">
            <a:avLst>
              <a:gd name="adj" fmla="val 6000"/>
            </a:avLst>
          </a:prstGeom>
          <a:solidFill>
            <a:srgbClr val="FDEFE5"/>
          </a:solidFill>
          <a:ln w="9925" cap="flat" cmpd="sng">
            <a:solidFill>
              <a:srgbClr val="C2410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9375" tIns="71500" rIns="89375" bIns="7150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26"/>
              <a:buFont typeface="Arial"/>
              <a:buNone/>
            </a:pPr>
            <a:r>
              <a:rPr lang="en" sz="626" b="1" i="0" u="none" strike="noStrike" cap="none">
                <a:solidFill>
                  <a:srgbClr val="1A1A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SRLinuxNetmikoPlugin</a:t>
            </a:r>
            <a:r>
              <a:rPr lang="en" sz="547" b="0" i="0" u="none" strike="noStrike" cap="none">
                <a:solidFill>
                  <a:srgbClr val="1A1A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 sz="547" b="0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via </a:t>
            </a:r>
            <a:r>
              <a:rPr lang="en" sz="547" b="1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Netmiko</a:t>
            </a:r>
            <a:endParaRPr sz="1095"/>
          </a:p>
          <a:p>
            <a:pPr marL="0" marR="0" lvl="0" indent="0" algn="l" rtl="0">
              <a:lnSpc>
                <a:spcPct val="108000"/>
              </a:lnSpc>
              <a:spcBef>
                <a:spcPts val="78"/>
              </a:spcBef>
              <a:spcAft>
                <a:spcPts val="0"/>
              </a:spcAft>
              <a:buClr>
                <a:srgbClr val="000000"/>
              </a:buClr>
              <a:buSzPts val="508"/>
              <a:buFont typeface="Arial"/>
              <a:buNone/>
            </a:pPr>
            <a:r>
              <a:rPr lang="en" sz="508" b="0" i="1" u="none" strike="noStrike" cap="none">
                <a:solidFill>
                  <a:srgbClr val="9CA3AF"/>
                </a:solidFill>
                <a:latin typeface="Arial"/>
                <a:ea typeface="Arial"/>
                <a:cs typeface="Arial"/>
                <a:sym typeface="Arial"/>
              </a:rPr>
              <a:t>implements </a:t>
            </a:r>
            <a:r>
              <a:rPr lang="en" sz="508" b="0" i="0" u="none" strike="noStrike" cap="none">
                <a:solidFill>
                  <a:srgbClr val="BE185D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AdminStateCapability</a:t>
            </a:r>
            <a:endParaRPr sz="1095"/>
          </a:p>
          <a:p>
            <a:pPr marL="0" marR="0" lvl="0" indent="0" algn="l" rtl="0">
              <a:lnSpc>
                <a:spcPct val="100000"/>
              </a:lnSpc>
              <a:spcBef>
                <a:spcPts val="117"/>
              </a:spcBef>
              <a:spcAft>
                <a:spcPts val="0"/>
              </a:spcAft>
              <a:buClr>
                <a:srgbClr val="000000"/>
              </a:buClr>
              <a:buSzPts val="156"/>
              <a:buFont typeface="Arial"/>
              <a:buNone/>
            </a:pPr>
            <a:r>
              <a:rPr lang="en" sz="156" b="0" i="0" u="none" strike="noStrike" cap="none">
                <a:solidFill>
                  <a:srgbClr val="1A1A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endParaRPr sz="1095"/>
          </a:p>
          <a:p>
            <a:pPr marL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"/>
              <a:buFont typeface="Arial"/>
              <a:buNone/>
            </a:pPr>
            <a:r>
              <a:rPr lang="en" sz="500">
                <a:solidFill>
                  <a:srgbClr val="FF2859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def </a:t>
            </a:r>
            <a:r>
              <a:rPr lang="en" sz="500" b="1">
                <a:solidFill>
                  <a:srgbClr val="1A1A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get_admin_state</a:t>
            </a:r>
            <a:r>
              <a:rPr lang="en" sz="500">
                <a:solidFill>
                  <a:srgbClr val="1A1A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(self, interface):</a:t>
            </a:r>
            <a:endParaRPr sz="500">
              <a:solidFill>
                <a:srgbClr val="1A1A1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 sz="500">
                <a:solidFill>
                  <a:srgbClr val="FF2859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def </a:t>
            </a:r>
            <a:r>
              <a:rPr lang="en" sz="500" b="1">
                <a:solidFill>
                  <a:srgbClr val="1A1A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set_admin_state</a:t>
            </a:r>
            <a:r>
              <a:rPr lang="en" sz="500">
                <a:solidFill>
                  <a:srgbClr val="1A1A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(self, interface, state):</a:t>
            </a:r>
            <a:endParaRPr sz="5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"/>
              <a:buFont typeface="Arial"/>
              <a:buNone/>
            </a:pPr>
            <a:endParaRPr sz="750">
              <a:solidFill>
                <a:srgbClr val="1A1A1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"/>
              <a:buFont typeface="Arial"/>
              <a:buNone/>
            </a:pPr>
            <a:endParaRPr sz="750">
              <a:solidFill>
                <a:srgbClr val="1A1A1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7"/>
              <a:buFont typeface="Arial"/>
              <a:buNone/>
            </a:pPr>
            <a:endParaRPr sz="587">
              <a:solidFill>
                <a:srgbClr val="FF2859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19" name="Google Shape;319;p24"/>
          <p:cNvSpPr/>
          <p:nvPr/>
        </p:nvSpPr>
        <p:spPr>
          <a:xfrm>
            <a:off x="6654250" y="3263300"/>
            <a:ext cx="1447200" cy="139200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</p:spPr>
        <p:txBody>
          <a:bodyPr spcFirstLastPara="1" wrap="square" lIns="42225" tIns="7050" rIns="42225" bIns="7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7"/>
              <a:buFont typeface="Arial"/>
              <a:buNone/>
            </a:pPr>
            <a:r>
              <a:rPr lang="en" sz="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NOKIA SR LINUX</a:t>
            </a:r>
            <a:endParaRPr sz="800"/>
          </a:p>
        </p:txBody>
      </p:sp>
      <p:sp>
        <p:nvSpPr>
          <p:cNvPr id="320" name="Google Shape;320;p24"/>
          <p:cNvSpPr/>
          <p:nvPr/>
        </p:nvSpPr>
        <p:spPr>
          <a:xfrm>
            <a:off x="5923450" y="4037775"/>
            <a:ext cx="2908800" cy="5109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6825" cap="flat" cmpd="sng">
            <a:solidFill>
              <a:srgbClr val="8F8F8F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81775" tIns="65450" rIns="81775" bIns="6545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2"/>
              <a:buFont typeface="Arial"/>
              <a:buNone/>
            </a:pPr>
            <a:r>
              <a:rPr lang="en" sz="572" b="1" i="0" u="none" strike="noStrike" cap="none">
                <a:solidFill>
                  <a:srgbClr val="6B72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AnyVendorPlugin</a:t>
            </a:r>
            <a:r>
              <a:rPr lang="en" sz="501" b="0" i="0" u="none" strike="noStrike" cap="none">
                <a:solidFill>
                  <a:srgbClr val="1A1A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 sz="501" b="0" i="0" u="none" strike="noStrike" cap="none">
                <a:solidFill>
                  <a:srgbClr val="9CA3AF"/>
                </a:solidFill>
                <a:latin typeface="Arial"/>
                <a:ea typeface="Arial"/>
                <a:cs typeface="Arial"/>
                <a:sym typeface="Arial"/>
              </a:rPr>
              <a:t>via </a:t>
            </a:r>
            <a:r>
              <a:rPr lang="en" sz="501" b="1" i="0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AnyLib</a:t>
            </a:r>
            <a:endParaRPr sz="501" b="1" i="0" u="none" strike="noStrike" cap="none">
              <a:solidFill>
                <a:srgbClr val="6B728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72"/>
              </a:spcBef>
              <a:spcAft>
                <a:spcPts val="0"/>
              </a:spcAft>
              <a:buClr>
                <a:srgbClr val="000000"/>
              </a:buClr>
              <a:buSzPts val="465"/>
              <a:buFont typeface="Arial"/>
              <a:buNone/>
            </a:pPr>
            <a:r>
              <a:rPr lang="en" sz="465" b="0" i="1" u="none" strike="noStrike" cap="none">
                <a:solidFill>
                  <a:srgbClr val="9CA3AF"/>
                </a:solidFill>
                <a:latin typeface="Arial"/>
                <a:ea typeface="Arial"/>
                <a:cs typeface="Arial"/>
                <a:sym typeface="Arial"/>
              </a:rPr>
              <a:t>implements </a:t>
            </a:r>
            <a:r>
              <a:rPr lang="en" sz="465" b="0" i="0" u="none" strike="noStrike" cap="none">
                <a:solidFill>
                  <a:srgbClr val="BE185D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AdminStateCapability</a:t>
            </a:r>
            <a:endParaRPr sz="465" b="0" i="0" u="none" strike="noStrike" cap="none">
              <a:solidFill>
                <a:srgbClr val="BE185D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7"/>
              </a:spcBef>
              <a:spcAft>
                <a:spcPts val="0"/>
              </a:spcAft>
              <a:buClr>
                <a:srgbClr val="000000"/>
              </a:buClr>
              <a:buSzPts val="143"/>
              <a:buFont typeface="Arial"/>
              <a:buNone/>
            </a:pPr>
            <a:r>
              <a:rPr lang="en" sz="143" b="0" i="0" u="none" strike="noStrike" cap="none">
                <a:solidFill>
                  <a:srgbClr val="1A1A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endParaRPr sz="1002"/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7"/>
              <a:buFont typeface="Arial"/>
              <a:buNone/>
            </a:pPr>
            <a:r>
              <a:rPr lang="en" sz="537" b="0" i="0" u="none" strike="noStrike" cap="none">
                <a:solidFill>
                  <a:srgbClr val="9CA3A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def </a:t>
            </a:r>
            <a:r>
              <a:rPr lang="en" sz="537" b="1" i="0" u="none" strike="noStrike" cap="none">
                <a:solidFill>
                  <a:srgbClr val="6B72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get_admin_state</a:t>
            </a:r>
            <a:r>
              <a:rPr lang="en" sz="537" b="0" i="0" u="none" strike="noStrike" cap="none">
                <a:solidFill>
                  <a:srgbClr val="9CA3A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(self, interface): ...</a:t>
            </a:r>
            <a:endParaRPr sz="1002"/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7"/>
              <a:buFont typeface="Arial"/>
              <a:buNone/>
            </a:pPr>
            <a:r>
              <a:rPr lang="en" sz="537" b="0" i="0" u="none" strike="noStrike" cap="none">
                <a:solidFill>
                  <a:srgbClr val="9CA3A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def </a:t>
            </a:r>
            <a:r>
              <a:rPr lang="en" sz="537" b="1" i="0" u="none" strike="noStrike" cap="none">
                <a:solidFill>
                  <a:srgbClr val="6B728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set_admin_state</a:t>
            </a:r>
            <a:r>
              <a:rPr lang="en" sz="537" b="0" i="0" u="none" strike="noStrike" cap="none">
                <a:solidFill>
                  <a:srgbClr val="9CA3A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(self, interface, state): ...</a:t>
            </a:r>
            <a:endParaRPr sz="1002"/>
          </a:p>
        </p:txBody>
      </p:sp>
      <p:sp>
        <p:nvSpPr>
          <p:cNvPr id="321" name="Google Shape;321;p24"/>
          <p:cNvSpPr/>
          <p:nvPr/>
        </p:nvSpPr>
        <p:spPr>
          <a:xfrm>
            <a:off x="6654250" y="3967502"/>
            <a:ext cx="1447200" cy="144900"/>
          </a:xfrm>
          <a:prstGeom prst="roundRect">
            <a:avLst>
              <a:gd name="adj" fmla="val 50000"/>
            </a:avLst>
          </a:prstGeom>
          <a:solidFill>
            <a:srgbClr val="9CA3AF"/>
          </a:solidFill>
          <a:ln>
            <a:noFill/>
          </a:ln>
        </p:spPr>
        <p:txBody>
          <a:bodyPr spcFirstLastPara="1" wrap="square" lIns="38675" tIns="6425" rIns="38675" bIns="6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1"/>
              <a:buFont typeface="Arial"/>
              <a:buNone/>
            </a:pPr>
            <a:r>
              <a:rPr lang="en" sz="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+ ANY OTHER VENDOR</a:t>
            </a:r>
            <a:endParaRPr sz="800"/>
          </a:p>
        </p:txBody>
      </p:sp>
      <p:cxnSp>
        <p:nvCxnSpPr>
          <p:cNvPr id="322" name="Google Shape;322;p24"/>
          <p:cNvCxnSpPr>
            <a:cxnSpLocks/>
            <a:stCxn id="314" idx="2"/>
            <a:endCxn id="316" idx="1"/>
          </p:cNvCxnSpPr>
          <p:nvPr/>
        </p:nvCxnSpPr>
        <p:spPr>
          <a:xfrm rot="16200000" flipH="1">
            <a:off x="5438747" y="2132809"/>
            <a:ext cx="735563" cy="233843"/>
          </a:xfrm>
          <a:prstGeom prst="bentConnector2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23" name="Google Shape;323;p24"/>
          <p:cNvCxnSpPr>
            <a:cxnSpLocks/>
            <a:stCxn id="314" idx="2"/>
            <a:endCxn id="318" idx="1"/>
          </p:cNvCxnSpPr>
          <p:nvPr/>
        </p:nvCxnSpPr>
        <p:spPr>
          <a:xfrm rot="16200000" flipH="1">
            <a:off x="4944669" y="2626887"/>
            <a:ext cx="1723719" cy="233843"/>
          </a:xfrm>
          <a:prstGeom prst="bentConnector2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24" name="Google Shape;324;p24"/>
          <p:cNvCxnSpPr>
            <a:cxnSpLocks/>
            <a:stCxn id="314" idx="2"/>
            <a:endCxn id="320" idx="1"/>
          </p:cNvCxnSpPr>
          <p:nvPr/>
        </p:nvCxnSpPr>
        <p:spPr>
          <a:xfrm rot="16200000" flipH="1">
            <a:off x="4600891" y="2970665"/>
            <a:ext cx="2411275" cy="233843"/>
          </a:xfrm>
          <a:prstGeom prst="bentConnector2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25" name="Google Shape;325;p24"/>
          <p:cNvSpPr/>
          <p:nvPr/>
        </p:nvSpPr>
        <p:spPr>
          <a:xfrm>
            <a:off x="391275" y="3751750"/>
            <a:ext cx="4120500" cy="680100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742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Separate business logic from vendor-specific implementation</a:t>
            </a:r>
            <a:endParaRPr sz="1300">
              <a:solidFill>
                <a:schemeClr val="dk1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326" name="Google Shape;326;p24"/>
          <p:cNvSpPr/>
          <p:nvPr/>
        </p:nvSpPr>
        <p:spPr>
          <a:xfrm rot="5400000">
            <a:off x="4472000" y="1391000"/>
            <a:ext cx="729000" cy="303000"/>
          </a:xfrm>
          <a:prstGeom prst="triangle">
            <a:avLst>
              <a:gd name="adj" fmla="val 50000"/>
            </a:avLst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327" name="Google Shape;327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Framework Trust</a:t>
            </a:r>
            <a:endParaRPr/>
          </a:p>
        </p:txBody>
      </p:sp>
      <p:grpSp>
        <p:nvGrpSpPr>
          <p:cNvPr id="328" name="Google Shape;328;p24"/>
          <p:cNvGrpSpPr/>
          <p:nvPr/>
        </p:nvGrpSpPr>
        <p:grpSpPr>
          <a:xfrm>
            <a:off x="0" y="4979"/>
            <a:ext cx="9144000" cy="5143500"/>
            <a:chOff x="-2162375" y="587825"/>
            <a:chExt cx="9144000" cy="5143500"/>
          </a:xfrm>
        </p:grpSpPr>
        <p:grpSp>
          <p:nvGrpSpPr>
            <p:cNvPr id="329" name="Google Shape;329;p24"/>
            <p:cNvGrpSpPr/>
            <p:nvPr/>
          </p:nvGrpSpPr>
          <p:grpSpPr>
            <a:xfrm>
              <a:off x="-2162375" y="587825"/>
              <a:ext cx="9144000" cy="5143500"/>
              <a:chOff x="0" y="-25"/>
              <a:chExt cx="9144000" cy="5143500"/>
            </a:xfrm>
          </p:grpSpPr>
          <p:sp>
            <p:nvSpPr>
              <p:cNvPr id="330" name="Google Shape;330;p24"/>
              <p:cNvSpPr/>
              <p:nvPr/>
            </p:nvSpPr>
            <p:spPr>
              <a:xfrm>
                <a:off x="0" y="-25"/>
                <a:ext cx="9144000" cy="5143500"/>
              </a:xfrm>
              <a:prstGeom prst="rect">
                <a:avLst/>
              </a:prstGeom>
              <a:solidFill>
                <a:srgbClr val="00272B">
                  <a:alpha val="797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Space Mono"/>
                  <a:ea typeface="Space Mono"/>
                  <a:cs typeface="Space Mono"/>
                  <a:sym typeface="Space Mono"/>
                </a:endParaRPr>
              </a:p>
            </p:txBody>
          </p:sp>
          <p:sp>
            <p:nvSpPr>
              <p:cNvPr id="331" name="Google Shape;331;p24"/>
              <p:cNvSpPr/>
              <p:nvPr/>
            </p:nvSpPr>
            <p:spPr>
              <a:xfrm>
                <a:off x="391275" y="154050"/>
                <a:ext cx="7134900" cy="4835400"/>
              </a:xfrm>
              <a:prstGeom prst="roundRect">
                <a:avLst>
                  <a:gd name="adj" fmla="val 3500"/>
                </a:avLst>
              </a:prstGeom>
              <a:solidFill>
                <a:schemeClr val="dk2"/>
              </a:solidFill>
              <a:ln w="952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201150" tIns="228600" rIns="18275" bIns="228600" anchor="t" anchorCtr="0">
                <a:noAutofit/>
              </a:bodyPr>
              <a:lstStyle/>
              <a:p>
                <a:pPr marL="0" lvl="0" indent="0" algn="l" rtl="0">
                  <a:lnSpc>
                    <a:spcPct val="135714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dirty="0">
                    <a:solidFill>
                      <a:srgbClr val="D2A8FF"/>
                    </a:solidFill>
                    <a:latin typeface="Source Code Pro SemiBold"/>
                    <a:ea typeface="Source Code Pro SemiBold"/>
                    <a:cs typeface="Source Code Pro SemiBold"/>
                    <a:sym typeface="Source Code Pro SemiBold"/>
                  </a:rPr>
                  <a:t>@fb_test_case_with_lab</a:t>
                </a:r>
                <a:r>
                  <a:rPr lang="en" dirty="0">
                    <a:solidFill>
                      <a:srgbClr val="BBBEBF"/>
                    </a:solidFill>
                    <a:latin typeface="Source Code Pro SemiBold"/>
                    <a:ea typeface="Source Code Pro SemiBold"/>
                    <a:cs typeface="Source Code Pro SemiBold"/>
                    <a:sym typeface="Source Code Pro SemiBold"/>
                  </a:rPr>
                  <a:t>(...)</a:t>
                </a:r>
                <a:endParaRPr dirty="0">
                  <a:solidFill>
                    <a:srgbClr val="BBBEBF"/>
                  </a:solidFill>
                  <a:latin typeface="Source Code Pro SemiBold"/>
                  <a:ea typeface="Source Code Pro SemiBold"/>
                  <a:cs typeface="Source Code Pro SemiBold"/>
                  <a:sym typeface="Source Code Pro SemiBold"/>
                </a:endParaRPr>
              </a:p>
              <a:p>
                <a:pPr marL="0" lvl="0" indent="0" algn="l" rtl="0">
                  <a:lnSpc>
                    <a:spcPct val="135714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dirty="0">
                    <a:solidFill>
                      <a:srgbClr val="D2A8FF"/>
                    </a:solidFill>
                    <a:latin typeface="Source Code Pro SemiBold"/>
                    <a:ea typeface="Source Code Pro SemiBold"/>
                    <a:cs typeface="Source Code Pro SemiBold"/>
                    <a:sym typeface="Source Code Pro SemiBold"/>
                  </a:rPr>
                  <a:t>@fb_test_case_with_lab</a:t>
                </a:r>
                <a:r>
                  <a:rPr lang="en" dirty="0">
                    <a:solidFill>
                      <a:srgbClr val="BBBEBF"/>
                    </a:solidFill>
                    <a:latin typeface="Source Code Pro SemiBold"/>
                    <a:ea typeface="Source Code Pro SemiBold"/>
                    <a:cs typeface="Source Code Pro SemiBold"/>
                    <a:sym typeface="Source Code Pro SemiBold"/>
                  </a:rPr>
                  <a:t>(...)</a:t>
                </a:r>
                <a:endParaRPr dirty="0">
                  <a:solidFill>
                    <a:srgbClr val="BBBEBF"/>
                  </a:solidFill>
                  <a:latin typeface="Source Code Pro SemiBold"/>
                  <a:ea typeface="Source Code Pro SemiBold"/>
                  <a:cs typeface="Source Code Pro SemiBold"/>
                  <a:sym typeface="Source Code Pro SemiBold"/>
                </a:endParaRPr>
              </a:p>
              <a:p>
                <a:pPr marL="0" lvl="0" indent="0" algn="l" rtl="0">
                  <a:lnSpc>
                    <a:spcPct val="135714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dirty="0">
                    <a:solidFill>
                      <a:srgbClr val="D2A8FF"/>
                    </a:solidFill>
                    <a:latin typeface="Source Code Pro SemiBold"/>
                    <a:ea typeface="Source Code Pro SemiBold"/>
                    <a:cs typeface="Source Code Pro SemiBold"/>
                    <a:sym typeface="Source Code Pro SemiBold"/>
                  </a:rPr>
                  <a:t>@register_function_block</a:t>
                </a:r>
                <a:r>
                  <a:rPr lang="en" dirty="0">
                    <a:solidFill>
                      <a:srgbClr val="BBBEBF"/>
                    </a:solidFill>
                    <a:latin typeface="Source Code Pro SemiBold"/>
                    <a:ea typeface="Source Code Pro SemiBold"/>
                    <a:cs typeface="Source Code Pro SemiBold"/>
                    <a:sym typeface="Source Code Pro SemiBold"/>
                  </a:rPr>
                  <a:t>(...)</a:t>
                </a:r>
                <a:endParaRPr dirty="0">
                  <a:solidFill>
                    <a:srgbClr val="BBBEBF"/>
                  </a:solidFill>
                  <a:latin typeface="Source Code Pro SemiBold"/>
                  <a:ea typeface="Source Code Pro SemiBold"/>
                  <a:cs typeface="Source Code Pro SemiBold"/>
                  <a:sym typeface="Source Code Pro SemiBold"/>
                </a:endParaRPr>
              </a:p>
              <a:p>
                <a:pPr marL="0" lvl="0" indent="0" algn="l" rtl="0">
                  <a:lnSpc>
                    <a:spcPct val="135714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endParaRPr dirty="0">
                  <a:solidFill>
                    <a:srgbClr val="BBBEBF"/>
                  </a:solidFill>
                  <a:latin typeface="Source Code Pro SemiBold"/>
                  <a:ea typeface="Source Code Pro SemiBold"/>
                  <a:cs typeface="Source Code Pro SemiBold"/>
                  <a:sym typeface="Source Code Pro SemiBold"/>
                </a:endParaRPr>
              </a:p>
              <a:p>
                <a:pPr marL="0" lvl="0" indent="0" algn="l" rtl="0">
                  <a:lnSpc>
                    <a:spcPct val="135714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b="1" dirty="0">
                    <a:solidFill>
                      <a:srgbClr val="FF7B72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class</a:t>
                </a:r>
                <a:r>
                  <a:rPr lang="en" b="1" dirty="0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 </a:t>
                </a:r>
                <a:r>
                  <a:rPr lang="en" b="1" dirty="0">
                    <a:solidFill>
                      <a:srgbClr val="4EC9B0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SetAdminState</a:t>
                </a:r>
                <a:r>
                  <a:rPr lang="en" b="1" dirty="0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(</a:t>
                </a:r>
                <a:r>
                  <a:rPr lang="en" b="1" dirty="0">
                    <a:solidFill>
                      <a:srgbClr val="4EC9B0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FunctionBlock</a:t>
                </a:r>
                <a:r>
                  <a:rPr lang="en" b="1" dirty="0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):</a:t>
                </a:r>
                <a:endParaRPr b="1" dirty="0">
                  <a:solidFill>
                    <a:srgbClr val="BBBEBF"/>
                  </a:solidFill>
                  <a:latin typeface="Source Code Pro"/>
                  <a:ea typeface="Source Code Pro"/>
                  <a:cs typeface="Source Code Pro"/>
                  <a:sym typeface="Source Code Pro"/>
                </a:endParaRPr>
              </a:p>
              <a:p>
                <a:pPr marL="0" lvl="0" indent="0" algn="l" rtl="0">
                  <a:lnSpc>
                    <a:spcPct val="135714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b="1" dirty="0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 </a:t>
                </a:r>
                <a:r>
                  <a:rPr lang="en" b="1" dirty="0">
                    <a:solidFill>
                      <a:srgbClr val="FF7B72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async</a:t>
                </a:r>
                <a:r>
                  <a:rPr lang="en" b="1" dirty="0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 </a:t>
                </a:r>
                <a:r>
                  <a:rPr lang="en" b="1" dirty="0">
                    <a:solidFill>
                      <a:srgbClr val="FF7B72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def</a:t>
                </a:r>
                <a:r>
                  <a:rPr lang="en" b="1" dirty="0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 </a:t>
                </a:r>
                <a:r>
                  <a:rPr lang="en" b="1" dirty="0">
                    <a:solidFill>
                      <a:srgbClr val="D2A8F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run</a:t>
                </a:r>
                <a:r>
                  <a:rPr lang="en" b="1" dirty="0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(</a:t>
                </a:r>
                <a:r>
                  <a:rPr lang="en" b="1" dirty="0">
                    <a:solidFill>
                      <a:srgbClr val="C9D1D9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self</a:t>
                </a:r>
                <a:r>
                  <a:rPr lang="en" b="1" dirty="0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, </a:t>
                </a:r>
                <a:r>
                  <a:rPr lang="en" b="1" dirty="0">
                    <a:solidFill>
                      <a:srgbClr val="FFA657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p</a:t>
                </a:r>
                <a:r>
                  <a:rPr lang="en" b="1" dirty="0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, </a:t>
                </a:r>
                <a:r>
                  <a:rPr lang="en" b="1" dirty="0">
                    <a:solidFill>
                      <a:srgbClr val="FFA657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ctx</a:t>
                </a:r>
                <a:r>
                  <a:rPr lang="en" b="1" dirty="0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):</a:t>
                </a:r>
                <a:endParaRPr b="1" dirty="0">
                  <a:solidFill>
                    <a:srgbClr val="BBBEBF"/>
                  </a:solidFill>
                  <a:latin typeface="Source Code Pro"/>
                  <a:ea typeface="Source Code Pro"/>
                  <a:cs typeface="Source Code Pro"/>
                  <a:sym typeface="Source Code Pro"/>
                </a:endParaRPr>
              </a:p>
              <a:p>
                <a:pPr marL="0" lvl="0" indent="0" algn="l" rtl="0">
                  <a:lnSpc>
                    <a:spcPct val="135714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b="1" dirty="0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   </a:t>
                </a:r>
                <a:r>
                  <a:rPr lang="en" b="1" dirty="0">
                    <a:solidFill>
                      <a:srgbClr val="C586C0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with</a:t>
                </a:r>
                <a:r>
                  <a:rPr lang="en" b="1" dirty="0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 AdminStateProxy.connect(</a:t>
                </a:r>
                <a:r>
                  <a:rPr lang="en" b="1" dirty="0">
                    <a:solidFill>
                      <a:srgbClr val="FFA657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ctx</a:t>
                </a:r>
                <a:r>
                  <a:rPr lang="en" b="1" dirty="0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.device) </a:t>
                </a:r>
                <a:r>
                  <a:rPr lang="en" b="1" dirty="0">
                    <a:solidFill>
                      <a:srgbClr val="C586C0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as</a:t>
                </a:r>
                <a:r>
                  <a:rPr lang="en" b="1" dirty="0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 </a:t>
                </a:r>
                <a:r>
                  <a:rPr lang="en" b="1" dirty="0">
                    <a:solidFill>
                      <a:srgbClr val="C9D1D9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conn</a:t>
                </a:r>
                <a:r>
                  <a:rPr lang="en" b="1" dirty="0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:</a:t>
                </a:r>
                <a:endParaRPr b="1" dirty="0">
                  <a:solidFill>
                    <a:srgbClr val="BBBEBF"/>
                  </a:solidFill>
                  <a:latin typeface="Source Code Pro"/>
                  <a:ea typeface="Source Code Pro"/>
                  <a:cs typeface="Source Code Pro"/>
                  <a:sym typeface="Source Code Pro"/>
                </a:endParaRPr>
              </a:p>
              <a:p>
                <a:pPr marL="0" lvl="0" indent="0" algn="l" rtl="0">
                  <a:lnSpc>
                    <a:spcPct val="135714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b="1" dirty="0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     </a:t>
                </a:r>
                <a:r>
                  <a:rPr lang="en" b="1" dirty="0">
                    <a:solidFill>
                      <a:srgbClr val="C9D1D9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conn</a:t>
                </a:r>
                <a:r>
                  <a:rPr lang="en" b="1" dirty="0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.set_admin_state(</a:t>
                </a:r>
                <a:r>
                  <a:rPr lang="en" b="1" dirty="0">
                    <a:solidFill>
                      <a:srgbClr val="FFA657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p</a:t>
                </a:r>
                <a:r>
                  <a:rPr lang="en" b="1" dirty="0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.interface, </a:t>
                </a:r>
                <a:r>
                  <a:rPr lang="en" b="1" dirty="0">
                    <a:solidFill>
                      <a:srgbClr val="FFA657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p</a:t>
                </a:r>
                <a:r>
                  <a:rPr lang="en" b="1" dirty="0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.desired_state)</a:t>
                </a:r>
                <a:endParaRPr b="1" dirty="0">
                  <a:solidFill>
                    <a:srgbClr val="BBBEBF"/>
                  </a:solidFill>
                  <a:latin typeface="Source Code Pro"/>
                  <a:ea typeface="Source Code Pro"/>
                  <a:cs typeface="Source Code Pro"/>
                  <a:sym typeface="Source Code Pro"/>
                </a:endParaRPr>
              </a:p>
              <a:p>
                <a:pPr marL="0" lvl="0" indent="0" algn="l" rtl="0">
                  <a:lnSpc>
                    <a:spcPct val="135714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b="1" dirty="0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     </a:t>
                </a:r>
                <a:r>
                  <a:rPr lang="en" b="1" dirty="0">
                    <a:solidFill>
                      <a:srgbClr val="C9D1D9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new_state</a:t>
                </a:r>
                <a:r>
                  <a:rPr lang="en" b="1" dirty="0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  </a:t>
                </a:r>
                <a:r>
                  <a:rPr lang="en" b="1" dirty="0">
                    <a:solidFill>
                      <a:srgbClr val="D4D4D4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=</a:t>
                </a:r>
                <a:r>
                  <a:rPr lang="en" b="1" dirty="0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 </a:t>
                </a:r>
                <a:r>
                  <a:rPr lang="en" b="1" dirty="0">
                    <a:solidFill>
                      <a:srgbClr val="C9D1D9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conn</a:t>
                </a:r>
                <a:r>
                  <a:rPr lang="en" b="1" dirty="0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.get_interface_admin_state(</a:t>
                </a:r>
                <a:r>
                  <a:rPr lang="en" b="1" dirty="0">
                    <a:solidFill>
                      <a:srgbClr val="FFA657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p</a:t>
                </a:r>
                <a:r>
                  <a:rPr lang="en" b="1" dirty="0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.interface)</a:t>
                </a:r>
                <a:endParaRPr b="1" dirty="0">
                  <a:solidFill>
                    <a:srgbClr val="BBBEBF"/>
                  </a:solidFill>
                  <a:latin typeface="Source Code Pro"/>
                  <a:ea typeface="Source Code Pro"/>
                  <a:cs typeface="Source Code Pro"/>
                  <a:sym typeface="Source Code Pro"/>
                </a:endParaRPr>
              </a:p>
              <a:p>
                <a:pPr marL="0" lvl="0" indent="0" algn="l" rtl="0">
                  <a:lnSpc>
                    <a:spcPct val="135714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b="1" dirty="0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     </a:t>
                </a:r>
                <a:r>
                  <a:rPr lang="en" b="1" dirty="0">
                    <a:solidFill>
                      <a:srgbClr val="C586C0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return</a:t>
                </a:r>
                <a:r>
                  <a:rPr lang="en" b="1" dirty="0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 FunctionBlockResult(</a:t>
                </a:r>
                <a:endParaRPr b="1" dirty="0">
                  <a:solidFill>
                    <a:srgbClr val="BBBEBF"/>
                  </a:solidFill>
                  <a:latin typeface="Source Code Pro"/>
                  <a:ea typeface="Source Code Pro"/>
                  <a:cs typeface="Source Code Pro"/>
                  <a:sym typeface="Source Code Pro"/>
                </a:endParaRPr>
              </a:p>
              <a:p>
                <a:pPr marL="0" lvl="0" indent="0" algn="l" rtl="0">
                  <a:lnSpc>
                    <a:spcPct val="135714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b="1" dirty="0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     </a:t>
                </a:r>
                <a:r>
                  <a:rPr lang="en" b="1" dirty="0">
                    <a:solidFill>
                      <a:srgbClr val="FFA657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success</a:t>
                </a:r>
                <a:r>
                  <a:rPr lang="en" b="1" dirty="0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 </a:t>
                </a:r>
                <a:r>
                  <a:rPr lang="en" b="1" dirty="0">
                    <a:solidFill>
                      <a:srgbClr val="D4D4D4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=</a:t>
                </a:r>
                <a:r>
                  <a:rPr lang="en" b="1" dirty="0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 </a:t>
                </a:r>
                <a:r>
                  <a:rPr lang="en" b="1" dirty="0">
                    <a:solidFill>
                      <a:srgbClr val="C9D1D9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after</a:t>
                </a:r>
                <a:r>
                  <a:rPr lang="en" b="1" dirty="0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 </a:t>
                </a:r>
                <a:r>
                  <a:rPr lang="en" b="1" dirty="0">
                    <a:solidFill>
                      <a:srgbClr val="C586C0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is</a:t>
                </a:r>
                <a:r>
                  <a:rPr lang="en" b="1" dirty="0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 </a:t>
                </a:r>
                <a:r>
                  <a:rPr lang="en" b="1" dirty="0">
                    <a:solidFill>
                      <a:srgbClr val="FFA657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p</a:t>
                </a:r>
                <a:r>
                  <a:rPr lang="en" b="1" dirty="0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.desired_state,</a:t>
                </a:r>
                <a:endParaRPr b="1" dirty="0">
                  <a:solidFill>
                    <a:srgbClr val="BBBEBF"/>
                  </a:solidFill>
                  <a:latin typeface="Source Code Pro"/>
                  <a:ea typeface="Source Code Pro"/>
                  <a:cs typeface="Source Code Pro"/>
                  <a:sym typeface="Source Code Pro"/>
                </a:endParaRPr>
              </a:p>
              <a:p>
                <a:pPr marL="0" lvl="0" indent="0" algn="l" rtl="0">
                  <a:lnSpc>
                    <a:spcPct val="135714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b="1" dirty="0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     </a:t>
                </a:r>
                <a:r>
                  <a:rPr lang="en" b="1" dirty="0">
                    <a:solidFill>
                      <a:srgbClr val="FFA657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data</a:t>
                </a:r>
                <a:r>
                  <a:rPr lang="en" b="1" dirty="0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    </a:t>
                </a:r>
                <a:r>
                  <a:rPr lang="en" b="1" dirty="0">
                    <a:solidFill>
                      <a:srgbClr val="D4D4D4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=</a:t>
                </a:r>
                <a:r>
                  <a:rPr lang="en" b="1" dirty="0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 SetAdminStateResult(</a:t>
                </a:r>
                <a:r>
                  <a:rPr lang="en" b="1" dirty="0">
                    <a:solidFill>
                      <a:srgbClr val="FFA657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p</a:t>
                </a:r>
                <a:r>
                  <a:rPr lang="en" b="1" dirty="0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.interface, </a:t>
                </a:r>
                <a:r>
                  <a:rPr lang="en" b="1" dirty="0">
                    <a:solidFill>
                      <a:srgbClr val="C9D1D9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new_state</a:t>
                </a:r>
                <a:r>
                  <a:rPr lang="en" b="1" dirty="0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)</a:t>
                </a:r>
                <a:endParaRPr b="1" dirty="0">
                  <a:solidFill>
                    <a:srgbClr val="BBBEBF"/>
                  </a:solidFill>
                  <a:latin typeface="Source Code Pro"/>
                  <a:ea typeface="Source Code Pro"/>
                  <a:cs typeface="Source Code Pro"/>
                  <a:sym typeface="Source Code Pro"/>
                </a:endParaRPr>
              </a:p>
              <a:p>
                <a:pPr marL="0" lvl="0" indent="0" algn="l" rtl="0">
                  <a:lnSpc>
                    <a:spcPct val="135714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b="1" dirty="0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     )</a:t>
                </a:r>
                <a:endParaRPr b="1" dirty="0">
                  <a:solidFill>
                    <a:srgbClr val="BBBEBF"/>
                  </a:solidFill>
                  <a:latin typeface="Source Code Pro"/>
                  <a:ea typeface="Source Code Pro"/>
                  <a:cs typeface="Source Code Pro"/>
                  <a:sym typeface="Source Code Pro"/>
                </a:endParaRPr>
              </a:p>
              <a:p>
                <a:pPr marL="0" lvl="0" indent="0" algn="l" rtl="0">
                  <a:lnSpc>
                    <a:spcPct val="135714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endParaRPr dirty="0">
                  <a:solidFill>
                    <a:srgbClr val="BBBEBF"/>
                  </a:solidFill>
                  <a:latin typeface="Source Code Pro SemiBold"/>
                  <a:ea typeface="Source Code Pro SemiBold"/>
                  <a:cs typeface="Source Code Pro SemiBold"/>
                  <a:sym typeface="Source Code Pro SemiBold"/>
                </a:endParaRPr>
              </a:p>
              <a:p>
                <a:pPr marL="0" marR="0" lvl="0" indent="0" algn="l" rtl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650"/>
                  <a:buFont typeface="Arial"/>
                  <a:buNone/>
                </a:pPr>
                <a:endParaRPr dirty="0">
                  <a:solidFill>
                    <a:srgbClr val="8250DF"/>
                  </a:solidFill>
                  <a:latin typeface="Source Code Pro SemiBold"/>
                  <a:ea typeface="Source Code Pro SemiBold"/>
                  <a:cs typeface="Source Code Pro SemiBold"/>
                  <a:sym typeface="Source Code Pro SemiBold"/>
                </a:endParaRPr>
              </a:p>
            </p:txBody>
          </p:sp>
          <p:pic>
            <p:nvPicPr>
              <p:cNvPr id="332" name="Google Shape;332;p24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6228547" y="222494"/>
                <a:ext cx="1486675" cy="14934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333" name="Google Shape;333;p24"/>
            <p:cNvSpPr txBox="1"/>
            <p:nvPr/>
          </p:nvSpPr>
          <p:spPr>
            <a:xfrm>
              <a:off x="6494425" y="5489225"/>
              <a:ext cx="487200" cy="242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500">
                  <a:solidFill>
                    <a:schemeClr val="dk2"/>
                  </a:solidFill>
                  <a:latin typeface="Space Mono"/>
                  <a:ea typeface="Space Mono"/>
                  <a:cs typeface="Space Mono"/>
                  <a:sym typeface="Space Mono"/>
                </a:rPr>
                <a:t>L/II</a:t>
              </a:r>
              <a:endParaRPr sz="500">
                <a:solidFill>
                  <a:schemeClr val="dk2"/>
                </a:solidFill>
                <a:latin typeface="Space Mono"/>
                <a:ea typeface="Space Mono"/>
                <a:cs typeface="Space Mono"/>
                <a:sym typeface="Space Mono"/>
              </a:endParaRPr>
            </a:p>
          </p:txBody>
        </p:sp>
      </p:grpSp>
      <p:grpSp>
        <p:nvGrpSpPr>
          <p:cNvPr id="334" name="Google Shape;334;p24"/>
          <p:cNvGrpSpPr/>
          <p:nvPr/>
        </p:nvGrpSpPr>
        <p:grpSpPr>
          <a:xfrm>
            <a:off x="0" y="-6621"/>
            <a:ext cx="9144000" cy="5143500"/>
            <a:chOff x="660900" y="268725"/>
            <a:chExt cx="9144000" cy="5143500"/>
          </a:xfrm>
        </p:grpSpPr>
        <p:grpSp>
          <p:nvGrpSpPr>
            <p:cNvPr id="335" name="Google Shape;335;p24"/>
            <p:cNvGrpSpPr/>
            <p:nvPr/>
          </p:nvGrpSpPr>
          <p:grpSpPr>
            <a:xfrm>
              <a:off x="660900" y="268725"/>
              <a:ext cx="9144000" cy="5143500"/>
              <a:chOff x="-2162375" y="587825"/>
              <a:chExt cx="9144000" cy="5143500"/>
            </a:xfrm>
          </p:grpSpPr>
          <p:grpSp>
            <p:nvGrpSpPr>
              <p:cNvPr id="336" name="Google Shape;336;p24"/>
              <p:cNvGrpSpPr/>
              <p:nvPr/>
            </p:nvGrpSpPr>
            <p:grpSpPr>
              <a:xfrm>
                <a:off x="-2162375" y="587825"/>
                <a:ext cx="9144000" cy="5143500"/>
                <a:chOff x="0" y="-25"/>
                <a:chExt cx="9144000" cy="5143500"/>
              </a:xfrm>
            </p:grpSpPr>
            <p:sp>
              <p:nvSpPr>
                <p:cNvPr id="337" name="Google Shape;337;p24"/>
                <p:cNvSpPr/>
                <p:nvPr/>
              </p:nvSpPr>
              <p:spPr>
                <a:xfrm>
                  <a:off x="0" y="-25"/>
                  <a:ext cx="9144000" cy="5143500"/>
                </a:xfrm>
                <a:prstGeom prst="rect">
                  <a:avLst/>
                </a:prstGeom>
                <a:solidFill>
                  <a:srgbClr val="00272B">
                    <a:alpha val="7975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Space Mono"/>
                    <a:ea typeface="Space Mono"/>
                    <a:cs typeface="Space Mono"/>
                    <a:sym typeface="Space Mono"/>
                  </a:endParaRPr>
                </a:p>
              </p:txBody>
            </p:sp>
            <p:sp>
              <p:nvSpPr>
                <p:cNvPr id="338" name="Google Shape;338;p24"/>
                <p:cNvSpPr/>
                <p:nvPr/>
              </p:nvSpPr>
              <p:spPr>
                <a:xfrm>
                  <a:off x="1969825" y="154025"/>
                  <a:ext cx="6661500" cy="4835400"/>
                </a:xfrm>
                <a:prstGeom prst="roundRect">
                  <a:avLst>
                    <a:gd name="adj" fmla="val 3500"/>
                  </a:avLst>
                </a:prstGeom>
                <a:solidFill>
                  <a:schemeClr val="dk1"/>
                </a:solidFill>
                <a:ln w="9525" cap="flat" cmpd="sng">
                  <a:solidFill>
                    <a:schemeClr val="accent5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201150" tIns="228600" rIns="18275" bIns="228600" anchor="t" anchorCtr="0">
                  <a:noAutofit/>
                </a:bodyPr>
                <a:lstStyle/>
                <a:p>
                  <a:pPr marL="0" lvl="0" indent="0" algn="l" rtl="0">
                    <a:lnSpc>
                      <a:spcPct val="135714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endParaRPr b="1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endParaRPr>
                </a:p>
                <a:p>
                  <a:pPr marL="0" lvl="0" indent="0" algn="l" rtl="0">
                    <a:lnSpc>
                      <a:spcPct val="135714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endParaRPr>
                    <a:solidFill>
                      <a:srgbClr val="BBBEBF"/>
                    </a:solidFill>
                    <a:latin typeface="Source Code Pro SemiBold"/>
                    <a:ea typeface="Source Code Pro SemiBold"/>
                    <a:cs typeface="Source Code Pro SemiBold"/>
                    <a:sym typeface="Source Code Pro SemiBold"/>
                  </a:endParaRPr>
                </a:p>
                <a:p>
                  <a:pPr marL="0" marR="0" lvl="0" indent="0" algn="l" rtl="0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650"/>
                    <a:buFont typeface="Arial"/>
                    <a:buNone/>
                  </a:pPr>
                  <a:endParaRPr>
                    <a:solidFill>
                      <a:srgbClr val="8250DF"/>
                    </a:solidFill>
                    <a:latin typeface="Source Code Pro SemiBold"/>
                    <a:ea typeface="Source Code Pro SemiBold"/>
                    <a:cs typeface="Source Code Pro SemiBold"/>
                    <a:sym typeface="Source Code Pro SemiBold"/>
                  </a:endParaRPr>
                </a:p>
              </p:txBody>
            </p:sp>
            <p:pic>
              <p:nvPicPr>
                <p:cNvPr id="339" name="Google Shape;339;p24"/>
                <p:cNvPicPr preferRelativeResize="0"/>
                <p:nvPr/>
              </p:nvPicPr>
              <p:blipFill>
                <a:blip r:embed="rId3">
                  <a:alphaModFix/>
                </a:blip>
                <a:stretch>
                  <a:fillRect/>
                </a:stretch>
              </p:blipFill>
              <p:spPr>
                <a:xfrm>
                  <a:off x="7337125" y="222494"/>
                  <a:ext cx="1486675" cy="149347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340" name="Google Shape;340;p24"/>
              <p:cNvSpPr txBox="1"/>
              <p:nvPr/>
            </p:nvSpPr>
            <p:spPr>
              <a:xfrm>
                <a:off x="6494425" y="5489225"/>
                <a:ext cx="487200" cy="242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500">
                    <a:solidFill>
                      <a:schemeClr val="dk2"/>
                    </a:solidFill>
                    <a:latin typeface="Space Mono"/>
                    <a:ea typeface="Space Mono"/>
                    <a:cs typeface="Space Mono"/>
                    <a:sym typeface="Space Mono"/>
                  </a:rPr>
                  <a:t>L/IV</a:t>
                </a:r>
                <a:endParaRPr sz="500">
                  <a:solidFill>
                    <a:schemeClr val="dk2"/>
                  </a:solidFill>
                  <a:latin typeface="Space Mono"/>
                  <a:ea typeface="Space Mono"/>
                  <a:cs typeface="Space Mono"/>
                  <a:sym typeface="Space Mono"/>
                </a:endParaRPr>
              </a:p>
            </p:txBody>
          </p:sp>
        </p:grpSp>
        <p:grpSp>
          <p:nvGrpSpPr>
            <p:cNvPr id="341" name="Google Shape;341;p24"/>
            <p:cNvGrpSpPr/>
            <p:nvPr/>
          </p:nvGrpSpPr>
          <p:grpSpPr>
            <a:xfrm>
              <a:off x="3346055" y="477461"/>
              <a:ext cx="5204564" cy="4714974"/>
              <a:chOff x="9716825" y="1310600"/>
              <a:chExt cx="3771150" cy="3416400"/>
            </a:xfrm>
          </p:grpSpPr>
          <p:sp>
            <p:nvSpPr>
              <p:cNvPr id="342" name="Google Shape;342;p24"/>
              <p:cNvSpPr/>
              <p:nvPr/>
            </p:nvSpPr>
            <p:spPr>
              <a:xfrm>
                <a:off x="9716825" y="1380175"/>
                <a:ext cx="1225200" cy="680100"/>
              </a:xfrm>
              <a:prstGeom prst="roundRect">
                <a:avLst>
                  <a:gd name="adj" fmla="val 6000"/>
                </a:avLst>
              </a:prstGeom>
              <a:solidFill>
                <a:srgbClr val="F3F4F6"/>
              </a:solidFill>
              <a:ln w="12000" cap="flat" cmpd="sng">
                <a:solidFill>
                  <a:srgbClr val="1A1A1A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08025" tIns="86425" rIns="108025" bIns="864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803"/>
                  <a:buFont typeface="Arial"/>
                  <a:buNone/>
                </a:pPr>
                <a:r>
                  <a:rPr lang="en" sz="1079" b="1" i="0" u="none" strike="noStrike" cap="none">
                    <a:solidFill>
                      <a:srgbClr val="1A1A1A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AdminStateProxy</a:t>
                </a:r>
                <a:endParaRPr sz="1079" b="1" i="0" u="none" strike="noStrike" cap="none">
                  <a:solidFill>
                    <a:srgbClr val="1A1A1A"/>
                  </a:solidFill>
                  <a:latin typeface="Source Code Pro"/>
                  <a:ea typeface="Source Code Pro"/>
                  <a:cs typeface="Source Code Pro"/>
                  <a:sym typeface="Source Code Pro"/>
                </a:endParaRPr>
              </a:p>
              <a:p>
                <a:pPr marL="0" marR="0" lvl="0" indent="0" algn="ctr" rtl="0">
                  <a:lnSpc>
                    <a:spcPct val="100000"/>
                  </a:lnSpc>
                  <a:spcBef>
                    <a:spcPts val="95"/>
                  </a:spcBef>
                  <a:spcAft>
                    <a:spcPts val="0"/>
                  </a:spcAft>
                  <a:buClr>
                    <a:srgbClr val="000000"/>
                  </a:buClr>
                  <a:buSzPts val="236"/>
                  <a:buFont typeface="Arial"/>
                  <a:buNone/>
                </a:pPr>
                <a:r>
                  <a:rPr lang="en" sz="512" b="0" i="0" u="none" strike="noStrike" cap="none">
                    <a:solidFill>
                      <a:srgbClr val="1A1A1A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 </a:t>
                </a:r>
                <a:endParaRPr sz="1599"/>
              </a:p>
              <a:p>
                <a:pPr marL="0" marR="0" lvl="0" indent="0" algn="ctr" rtl="0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614"/>
                  <a:buFont typeface="Arial"/>
                  <a:buNone/>
                </a:pPr>
                <a:r>
                  <a:rPr lang="en" sz="890" b="0" i="1" u="none" strike="noStrike" cap="none">
                    <a:solidFill>
                      <a:srgbClr val="9CA3AF"/>
                    </a:solidFill>
                    <a:latin typeface="Arial"/>
                    <a:ea typeface="Arial"/>
                    <a:cs typeface="Arial"/>
                    <a:sym typeface="Arial"/>
                  </a:rPr>
                  <a:t>inherits</a:t>
                </a:r>
                <a:endParaRPr sz="1599"/>
              </a:p>
              <a:p>
                <a:pPr marL="0" marR="0" lvl="0" indent="0" algn="ctr" rtl="0">
                  <a:lnSpc>
                    <a:spcPct val="108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662"/>
                  <a:buFont typeface="Arial"/>
                  <a:buNone/>
                </a:pPr>
                <a:r>
                  <a:rPr lang="en" sz="938" b="0" i="0" u="none" strike="noStrike" cap="none">
                    <a:solidFill>
                      <a:srgbClr val="6B7280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ConnectionProxy,</a:t>
                </a:r>
                <a:endParaRPr sz="1599"/>
              </a:p>
              <a:p>
                <a:pPr marL="0" marR="0" lvl="0" indent="0" algn="ctr" rtl="0">
                  <a:lnSpc>
                    <a:spcPct val="108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662"/>
                  <a:buFont typeface="Arial"/>
                  <a:buNone/>
                </a:pPr>
                <a:r>
                  <a:rPr lang="en" sz="938" b="0" i="0" u="none" strike="noStrike" cap="none">
                    <a:solidFill>
                      <a:srgbClr val="DD0032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AdminStateCapability</a:t>
                </a:r>
                <a:endParaRPr sz="938" b="0" i="0" u="none" strike="noStrike" cap="none">
                  <a:solidFill>
                    <a:srgbClr val="DD0032"/>
                  </a:solidFill>
                  <a:latin typeface="Source Code Pro"/>
                  <a:ea typeface="Source Code Pro"/>
                  <a:cs typeface="Source Code Pro"/>
                  <a:sym typeface="Source Code Pro"/>
                </a:endParaRPr>
              </a:p>
            </p:txBody>
          </p:sp>
          <p:sp>
            <p:nvSpPr>
              <p:cNvPr id="343" name="Google Shape;343;p24"/>
              <p:cNvSpPr/>
              <p:nvPr/>
            </p:nvSpPr>
            <p:spPr>
              <a:xfrm>
                <a:off x="10085825" y="1310600"/>
                <a:ext cx="487200" cy="139200"/>
              </a:xfrm>
              <a:prstGeom prst="roundRect">
                <a:avLst>
                  <a:gd name="adj" fmla="val 50000"/>
                </a:avLst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51025" tIns="8525" rIns="51025" bIns="85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662"/>
                  <a:buFont typeface="Arial"/>
                  <a:buNone/>
                </a:pPr>
                <a:r>
                  <a:rPr lang="en" sz="1104" b="1" i="0" u="none" strike="noStrike" cap="none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PROXY</a:t>
                </a:r>
                <a:endParaRPr sz="1104"/>
              </a:p>
            </p:txBody>
          </p:sp>
          <p:sp>
            <p:nvSpPr>
              <p:cNvPr id="344" name="Google Shape;344;p24"/>
              <p:cNvSpPr/>
              <p:nvPr/>
            </p:nvSpPr>
            <p:spPr>
              <a:xfrm>
                <a:off x="10579175" y="2239788"/>
                <a:ext cx="2908800" cy="1112100"/>
              </a:xfrm>
              <a:prstGeom prst="roundRect">
                <a:avLst>
                  <a:gd name="adj" fmla="val 6000"/>
                </a:avLst>
              </a:prstGeom>
              <a:solidFill>
                <a:srgbClr val="E6F7F5"/>
              </a:solidFill>
              <a:ln w="13700" cap="flat" cmpd="sng">
                <a:solidFill>
                  <a:srgbClr val="0D948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3325" tIns="98675" rIns="123325" bIns="98675" anchor="t" anchorCtr="0">
                <a:no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863"/>
                  <a:buFont typeface="Arial"/>
                  <a:buNone/>
                </a:pPr>
                <a:r>
                  <a:rPr lang="en" sz="863" b="1" i="0" u="none" strike="noStrike" cap="none">
                    <a:solidFill>
                      <a:srgbClr val="1A1A1A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IOSCiscoScrapliPlugin</a:t>
                </a:r>
                <a:r>
                  <a:rPr lang="en" sz="755" b="0" i="0" u="none" strike="noStrike" cap="none">
                    <a:solidFill>
                      <a:srgbClr val="1A1A1A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   </a:t>
                </a:r>
                <a:r>
                  <a:rPr lang="en" sz="755" b="0" i="0" u="none" strike="noStrike" cap="none">
                    <a:solidFill>
                      <a:srgbClr val="6B7280"/>
                    </a:solidFill>
                    <a:latin typeface="Arial"/>
                    <a:ea typeface="Arial"/>
                    <a:cs typeface="Arial"/>
                    <a:sym typeface="Arial"/>
                  </a:rPr>
                  <a:t>via </a:t>
                </a:r>
                <a:r>
                  <a:rPr lang="en" sz="755" b="1" i="0" u="none" strike="noStrike" cap="none">
                    <a:solidFill>
                      <a:srgbClr val="1A1A1A"/>
                    </a:solidFill>
                    <a:latin typeface="Arial"/>
                    <a:ea typeface="Arial"/>
                    <a:cs typeface="Arial"/>
                    <a:sym typeface="Arial"/>
                  </a:rPr>
                  <a:t>Scrapli</a:t>
                </a:r>
                <a:endParaRPr sz="1511"/>
              </a:p>
              <a:p>
                <a:pPr marL="0" marR="0" lvl="0" indent="0" algn="l" rtl="0">
                  <a:lnSpc>
                    <a:spcPct val="108000"/>
                  </a:lnSpc>
                  <a:spcBef>
                    <a:spcPts val="108"/>
                  </a:spcBef>
                  <a:spcAft>
                    <a:spcPts val="0"/>
                  </a:spcAft>
                  <a:buClr>
                    <a:srgbClr val="000000"/>
                  </a:buClr>
                  <a:buSzPts val="702"/>
                  <a:buFont typeface="Arial"/>
                  <a:buNone/>
                </a:pPr>
                <a:r>
                  <a:rPr lang="en" sz="702" b="0" i="1" u="none" strike="noStrike" cap="none">
                    <a:solidFill>
                      <a:srgbClr val="9CA3AF"/>
                    </a:solidFill>
                    <a:latin typeface="Arial"/>
                    <a:ea typeface="Arial"/>
                    <a:cs typeface="Arial"/>
                    <a:sym typeface="Arial"/>
                  </a:rPr>
                  <a:t>implements </a:t>
                </a:r>
                <a:r>
                  <a:rPr lang="en" sz="702" b="0" i="0" u="none" strike="noStrike" cap="none">
                    <a:solidFill>
                      <a:srgbClr val="BE185D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AdminStateCapability</a:t>
                </a:r>
                <a:endParaRPr sz="1511"/>
              </a:p>
              <a:p>
                <a:pPr marL="0" marR="0" lvl="0" indent="0" algn="l" rtl="0">
                  <a:lnSpc>
                    <a:spcPct val="100000"/>
                  </a:lnSpc>
                  <a:spcBef>
                    <a:spcPts val="162"/>
                  </a:spcBef>
                  <a:spcAft>
                    <a:spcPts val="0"/>
                  </a:spcAft>
                  <a:buClr>
                    <a:srgbClr val="000000"/>
                  </a:buClr>
                  <a:buSzPts val="216"/>
                  <a:buFont typeface="Arial"/>
                  <a:buNone/>
                </a:pPr>
                <a:r>
                  <a:rPr lang="en" sz="216" b="0" i="0" u="none" strike="noStrike" cap="none">
                    <a:solidFill>
                      <a:srgbClr val="1A1A1A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 </a:t>
                </a:r>
                <a:endParaRPr sz="1511"/>
              </a:p>
              <a:p>
                <a:pPr marL="0" marR="0" lvl="0" indent="0" algn="l" rtl="0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09" b="0" i="0" u="none" strike="noStrike" cap="none">
                    <a:solidFill>
                      <a:srgbClr val="FF2859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def </a:t>
                </a:r>
                <a:r>
                  <a:rPr lang="en" sz="809" b="1" i="0" u="none" strike="noStrike" cap="none">
                    <a:solidFill>
                      <a:srgbClr val="1A1A1A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get_admin_state</a:t>
                </a:r>
                <a:r>
                  <a:rPr lang="en" sz="809" b="0" i="0" u="none" strike="noStrike" cap="none">
                    <a:solidFill>
                      <a:srgbClr val="1A1A1A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(self, interface):</a:t>
                </a:r>
                <a:endParaRPr sz="1511"/>
              </a:p>
              <a:p>
                <a:pPr marL="0" marR="0" lvl="0" indent="0" algn="l" rtl="0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809"/>
                  <a:buFont typeface="Arial"/>
                  <a:buNone/>
                </a:pPr>
                <a:r>
                  <a:rPr lang="en" sz="809" b="0" i="0" u="none" strike="noStrike" cap="none">
                    <a:solidFill>
                      <a:srgbClr val="1A1A1A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    out = self.send(</a:t>
                </a:r>
                <a:r>
                  <a:rPr lang="en" sz="809" b="0" i="0" u="none" strike="noStrike" cap="none">
                    <a:solidFill>
                      <a:srgbClr val="2E7D32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f"show interface {interface}"</a:t>
                </a:r>
                <a:r>
                  <a:rPr lang="en" sz="809" b="0" i="0" u="none" strike="noStrike" cap="none">
                    <a:solidFill>
                      <a:srgbClr val="1A1A1A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)</a:t>
                </a:r>
                <a:endParaRPr sz="1511"/>
              </a:p>
              <a:p>
                <a:pPr marL="0" marR="0" lvl="0" indent="0" algn="l" rtl="0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809"/>
                  <a:buFont typeface="Arial"/>
                  <a:buNone/>
                </a:pPr>
                <a:r>
                  <a:rPr lang="en" sz="809" b="0" i="0" u="none" strike="noStrike" cap="none">
                    <a:solidFill>
                      <a:srgbClr val="1A1A1A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    </a:t>
                </a:r>
                <a:r>
                  <a:rPr lang="en" sz="809" b="0" i="0" u="none" strike="noStrike" cap="none">
                    <a:solidFill>
                      <a:srgbClr val="FF2859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return </a:t>
                </a:r>
                <a:r>
                  <a:rPr lang="en" sz="809" b="0" i="0" u="none" strike="noStrike" cap="none">
                    <a:solidFill>
                      <a:srgbClr val="1A1A1A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DOWN </a:t>
                </a:r>
                <a:r>
                  <a:rPr lang="en" sz="809" b="0" i="0" u="none" strike="noStrike" cap="none">
                    <a:solidFill>
                      <a:srgbClr val="FF2859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if</a:t>
                </a:r>
                <a:r>
                  <a:rPr lang="en" sz="809" b="0" i="0" u="none" strike="noStrike" cap="none">
                    <a:solidFill>
                      <a:srgbClr val="1A1A1A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 "administratively down" </a:t>
                </a:r>
                <a:r>
                  <a:rPr lang="en" sz="809" b="0" i="0" u="none" strike="noStrike" cap="none">
                    <a:solidFill>
                      <a:srgbClr val="FF2859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in</a:t>
                </a:r>
                <a:r>
                  <a:rPr lang="en" sz="809" b="0" i="0" u="none" strike="noStrike" cap="none">
                    <a:solidFill>
                      <a:srgbClr val="1A1A1A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 out </a:t>
                </a:r>
                <a:r>
                  <a:rPr lang="en" sz="809" b="0" i="0" u="none" strike="noStrike" cap="none">
                    <a:solidFill>
                      <a:srgbClr val="FF2859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else</a:t>
                </a:r>
                <a:r>
                  <a:rPr lang="en" sz="809" b="0" i="0" u="none" strike="noStrike" cap="none">
                    <a:solidFill>
                      <a:srgbClr val="1A1A1A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 UP</a:t>
                </a:r>
                <a:endParaRPr sz="1511"/>
              </a:p>
              <a:p>
                <a:pPr marL="0" marR="0" lvl="0" indent="0" algn="l" rtl="0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809"/>
                  <a:buFont typeface="Arial"/>
                  <a:buNone/>
                </a:pPr>
                <a:r>
                  <a:rPr lang="en" sz="809" b="0" i="0" u="none" strike="noStrike" cap="none">
                    <a:solidFill>
                      <a:srgbClr val="FF2859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def </a:t>
                </a:r>
                <a:r>
                  <a:rPr lang="en" sz="809" b="1" i="0" u="none" strike="noStrike" cap="none">
                    <a:solidFill>
                      <a:srgbClr val="1A1A1A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set_admin_state</a:t>
                </a:r>
                <a:r>
                  <a:rPr lang="en" sz="809" b="0" i="0" u="none" strike="noStrike" cap="none">
                    <a:solidFill>
                      <a:srgbClr val="1A1A1A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(self, iface, state):</a:t>
                </a:r>
                <a:endParaRPr sz="1511"/>
              </a:p>
              <a:p>
                <a:pPr marL="0" marR="0" lvl="0" indent="0" algn="l" rtl="0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09" b="0" i="0" u="none" strike="noStrike" cap="none">
                    <a:solidFill>
                      <a:srgbClr val="1A1A1A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    self.send(</a:t>
                </a:r>
                <a:r>
                  <a:rPr lang="en" sz="809" b="0" i="0" u="none" strike="noStrike" cap="none">
                    <a:solidFill>
                      <a:srgbClr val="2E7D32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f"interface {iface}"</a:t>
                </a:r>
                <a:r>
                  <a:rPr lang="en" sz="809" b="0" i="0" u="none" strike="noStrike" cap="none">
                    <a:solidFill>
                      <a:srgbClr val="1A1A1A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) </a:t>
                </a:r>
                <a:br>
                  <a:rPr lang="en" sz="809" b="0" i="0" u="none" strike="noStrike" cap="none">
                    <a:solidFill>
                      <a:srgbClr val="1A1A1A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</a:br>
                <a:r>
                  <a:rPr lang="en" sz="809" b="0" i="0" u="none" strike="noStrike" cap="none">
                    <a:solidFill>
                      <a:srgbClr val="1A1A1A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    self.send(</a:t>
                </a:r>
                <a:r>
                  <a:rPr lang="en" sz="809" b="0" i="0" u="none" strike="noStrike" cap="none">
                    <a:solidFill>
                      <a:srgbClr val="2E7D32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"shutdown"</a:t>
                </a:r>
                <a:r>
                  <a:rPr lang="en" sz="809" b="0" i="0" u="none" strike="noStrike" cap="none">
                    <a:solidFill>
                      <a:srgbClr val="1A1A1A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 </a:t>
                </a:r>
                <a:r>
                  <a:rPr lang="en" sz="809" b="0" i="0" u="none" strike="noStrike" cap="none">
                    <a:solidFill>
                      <a:srgbClr val="FF2859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if</a:t>
                </a:r>
                <a:r>
                  <a:rPr lang="en" sz="809" b="0" i="0" u="none" strike="noStrike" cap="none">
                    <a:solidFill>
                      <a:srgbClr val="1A1A1A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 state==DOWN </a:t>
                </a:r>
                <a:r>
                  <a:rPr lang="en" sz="809" b="0" i="0" u="none" strike="noStrike" cap="none">
                    <a:solidFill>
                      <a:srgbClr val="FF2859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else</a:t>
                </a:r>
                <a:r>
                  <a:rPr lang="en" sz="809" b="0" i="0" u="none" strike="noStrike" cap="none">
                    <a:solidFill>
                      <a:srgbClr val="1A1A1A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 </a:t>
                </a:r>
                <a:r>
                  <a:rPr lang="en" sz="809" b="0" i="0" u="none" strike="noStrike" cap="none">
                    <a:solidFill>
                      <a:srgbClr val="2E7D32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"no shutdown"</a:t>
                </a:r>
                <a:r>
                  <a:rPr lang="en" sz="809" b="0" i="0" u="none" strike="noStrike" cap="none">
                    <a:solidFill>
                      <a:srgbClr val="1A1A1A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)</a:t>
                </a:r>
                <a:endParaRPr sz="1511"/>
              </a:p>
            </p:txBody>
          </p:sp>
          <p:sp>
            <p:nvSpPr>
              <p:cNvPr id="345" name="Google Shape;345;p24"/>
              <p:cNvSpPr/>
              <p:nvPr/>
            </p:nvSpPr>
            <p:spPr>
              <a:xfrm>
                <a:off x="11309975" y="2153750"/>
                <a:ext cx="1447200" cy="158700"/>
              </a:xfrm>
              <a:prstGeom prst="roundRect">
                <a:avLst>
                  <a:gd name="adj" fmla="val 50000"/>
                </a:avLst>
              </a:prstGeom>
              <a:solidFill>
                <a:srgbClr val="0D9488"/>
              </a:solidFill>
              <a:ln>
                <a:noFill/>
              </a:ln>
            </p:spPr>
            <p:txBody>
              <a:bodyPr spcFirstLastPara="1" wrap="square" lIns="58250" tIns="9725" rIns="58250" bIns="97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755"/>
                  <a:buFont typeface="Arial"/>
                  <a:buNone/>
                </a:pPr>
                <a:r>
                  <a:rPr lang="en" sz="1104" b="1" i="0" u="none" strike="noStrike" cap="none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CISCO IO</a:t>
                </a:r>
                <a:r>
                  <a:rPr lang="en" sz="1104" b="1">
                    <a:solidFill>
                      <a:srgbClr val="FFFFFF"/>
                    </a:solidFill>
                  </a:rPr>
                  <a:t>S and IOL</a:t>
                </a:r>
                <a:endParaRPr sz="1104"/>
              </a:p>
            </p:txBody>
          </p:sp>
          <p:sp>
            <p:nvSpPr>
              <p:cNvPr id="346" name="Google Shape;346;p24"/>
              <p:cNvSpPr/>
              <p:nvPr/>
            </p:nvSpPr>
            <p:spPr>
              <a:xfrm>
                <a:off x="10579175" y="3516994"/>
                <a:ext cx="2908800" cy="534000"/>
              </a:xfrm>
              <a:prstGeom prst="roundRect">
                <a:avLst>
                  <a:gd name="adj" fmla="val 6000"/>
                </a:avLst>
              </a:prstGeom>
              <a:solidFill>
                <a:srgbClr val="FDEFE5"/>
              </a:solidFill>
              <a:ln w="13700" cap="flat" cmpd="sng">
                <a:solidFill>
                  <a:srgbClr val="C2410C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3325" tIns="98675" rIns="123325" bIns="98675" anchor="t" anchorCtr="0">
                <a:no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863"/>
                  <a:buFont typeface="Arial"/>
                  <a:buNone/>
                </a:pPr>
                <a:r>
                  <a:rPr lang="en" sz="863" b="1" i="0" u="none" strike="noStrike" cap="none">
                    <a:solidFill>
                      <a:srgbClr val="1A1A1A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SRLinuxNetmikoPlugin</a:t>
                </a:r>
                <a:r>
                  <a:rPr lang="en" sz="756" b="0" i="0" u="none" strike="noStrike" cap="none">
                    <a:solidFill>
                      <a:srgbClr val="1A1A1A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   </a:t>
                </a:r>
                <a:r>
                  <a:rPr lang="en" sz="756" b="0" i="0" u="none" strike="noStrike" cap="none">
                    <a:solidFill>
                      <a:srgbClr val="6B7280"/>
                    </a:solidFill>
                    <a:latin typeface="Arial"/>
                    <a:ea typeface="Arial"/>
                    <a:cs typeface="Arial"/>
                    <a:sym typeface="Arial"/>
                  </a:rPr>
                  <a:t>via </a:t>
                </a:r>
                <a:r>
                  <a:rPr lang="en" sz="756" b="1" i="0" u="none" strike="noStrike" cap="none">
                    <a:solidFill>
                      <a:srgbClr val="1A1A1A"/>
                    </a:solidFill>
                    <a:latin typeface="Arial"/>
                    <a:ea typeface="Arial"/>
                    <a:cs typeface="Arial"/>
                    <a:sym typeface="Arial"/>
                  </a:rPr>
                  <a:t>Netmiko</a:t>
                </a:r>
                <a:endParaRPr sz="1511"/>
              </a:p>
              <a:p>
                <a:pPr marL="0" marR="0" lvl="0" indent="0" algn="l" rtl="0">
                  <a:lnSpc>
                    <a:spcPct val="108000"/>
                  </a:lnSpc>
                  <a:spcBef>
                    <a:spcPts val="108"/>
                  </a:spcBef>
                  <a:spcAft>
                    <a:spcPts val="0"/>
                  </a:spcAft>
                  <a:buClr>
                    <a:srgbClr val="000000"/>
                  </a:buClr>
                  <a:buSzPts val="702"/>
                  <a:buFont typeface="Arial"/>
                  <a:buNone/>
                </a:pPr>
                <a:r>
                  <a:rPr lang="en" sz="702" b="0" i="1" u="none" strike="noStrike" cap="none">
                    <a:solidFill>
                      <a:srgbClr val="9CA3AF"/>
                    </a:solidFill>
                    <a:latin typeface="Arial"/>
                    <a:ea typeface="Arial"/>
                    <a:cs typeface="Arial"/>
                    <a:sym typeface="Arial"/>
                  </a:rPr>
                  <a:t>implements </a:t>
                </a:r>
                <a:r>
                  <a:rPr lang="en" sz="702" b="0" i="0" u="none" strike="noStrike" cap="none">
                    <a:solidFill>
                      <a:srgbClr val="BE185D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AdminStateCapability</a:t>
                </a:r>
                <a:endParaRPr sz="1511"/>
              </a:p>
              <a:p>
                <a:pPr marL="0" marR="0" lvl="0" indent="0" algn="l" rtl="0">
                  <a:lnSpc>
                    <a:spcPct val="100000"/>
                  </a:lnSpc>
                  <a:spcBef>
                    <a:spcPts val="162"/>
                  </a:spcBef>
                  <a:spcAft>
                    <a:spcPts val="0"/>
                  </a:spcAft>
                  <a:buClr>
                    <a:srgbClr val="000000"/>
                  </a:buClr>
                  <a:buSzPts val="216"/>
                  <a:buFont typeface="Arial"/>
                  <a:buNone/>
                </a:pPr>
                <a:r>
                  <a:rPr lang="en" sz="216" b="0" i="0" u="none" strike="noStrike" cap="none">
                    <a:solidFill>
                      <a:srgbClr val="1A1A1A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 </a:t>
                </a:r>
                <a:endParaRPr sz="1511"/>
              </a:p>
              <a:p>
                <a:pPr marL="0" lvl="0" indent="0" algn="l" rtl="0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035"/>
                  <a:buFont typeface="Arial"/>
                  <a:buNone/>
                </a:pPr>
                <a:r>
                  <a:rPr lang="en" sz="690">
                    <a:solidFill>
                      <a:srgbClr val="FF2859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def </a:t>
                </a:r>
                <a:r>
                  <a:rPr lang="en" sz="690" b="1">
                    <a:solidFill>
                      <a:srgbClr val="1A1A1A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get_admin_state</a:t>
                </a:r>
                <a:r>
                  <a:rPr lang="en" sz="690">
                    <a:solidFill>
                      <a:srgbClr val="1A1A1A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(self, interface):</a:t>
                </a:r>
                <a:endParaRPr sz="690">
                  <a:solidFill>
                    <a:srgbClr val="1A1A1A"/>
                  </a:solidFill>
                  <a:latin typeface="Source Code Pro"/>
                  <a:ea typeface="Source Code Pro"/>
                  <a:cs typeface="Source Code Pro"/>
                  <a:sym typeface="Source Code Pro"/>
                </a:endParaRPr>
              </a:p>
              <a:p>
                <a:pPr marL="0" lvl="0" indent="0" algn="l" rtl="0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Font typeface="Arial"/>
                  <a:buNone/>
                </a:pPr>
                <a:r>
                  <a:rPr lang="en" sz="690">
                    <a:solidFill>
                      <a:srgbClr val="FF2859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def </a:t>
                </a:r>
                <a:r>
                  <a:rPr lang="en" sz="690" b="1">
                    <a:solidFill>
                      <a:srgbClr val="1A1A1A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set_admin_state</a:t>
                </a:r>
                <a:r>
                  <a:rPr lang="en" sz="690">
                    <a:solidFill>
                      <a:srgbClr val="1A1A1A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(self, interface, state):</a:t>
                </a:r>
                <a:endParaRPr sz="690">
                  <a:solidFill>
                    <a:schemeClr val="dk1"/>
                  </a:solidFill>
                </a:endParaRPr>
              </a:p>
              <a:p>
                <a:pPr marL="0" lvl="0" indent="0" algn="l" rtl="0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035"/>
                  <a:buFont typeface="Arial"/>
                  <a:buNone/>
                </a:pPr>
                <a:endParaRPr sz="1035">
                  <a:solidFill>
                    <a:srgbClr val="1A1A1A"/>
                  </a:solidFill>
                  <a:latin typeface="Source Code Pro"/>
                  <a:ea typeface="Source Code Pro"/>
                  <a:cs typeface="Source Code Pro"/>
                  <a:sym typeface="Source Code Pro"/>
                </a:endParaRPr>
              </a:p>
              <a:p>
                <a:pPr marL="0" lvl="0" indent="0" algn="l" rtl="0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035"/>
                  <a:buFont typeface="Arial"/>
                  <a:buNone/>
                </a:pPr>
                <a:endParaRPr sz="1035">
                  <a:solidFill>
                    <a:srgbClr val="1A1A1A"/>
                  </a:solidFill>
                  <a:latin typeface="Source Code Pro"/>
                  <a:ea typeface="Source Code Pro"/>
                  <a:cs typeface="Source Code Pro"/>
                  <a:sym typeface="Source Code Pro"/>
                </a:endParaRPr>
              </a:p>
              <a:p>
                <a:pPr marL="0" marR="0" lvl="0" indent="0" algn="l" rtl="0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809"/>
                  <a:buFont typeface="Arial"/>
                  <a:buNone/>
                </a:pPr>
                <a:endParaRPr sz="809">
                  <a:solidFill>
                    <a:srgbClr val="FF2859"/>
                  </a:solidFill>
                  <a:latin typeface="Source Code Pro"/>
                  <a:ea typeface="Source Code Pro"/>
                  <a:cs typeface="Source Code Pro"/>
                  <a:sym typeface="Source Code Pro"/>
                </a:endParaRPr>
              </a:p>
            </p:txBody>
          </p:sp>
          <p:sp>
            <p:nvSpPr>
              <p:cNvPr id="347" name="Google Shape;347;p24"/>
              <p:cNvSpPr/>
              <p:nvPr/>
            </p:nvSpPr>
            <p:spPr>
              <a:xfrm>
                <a:off x="11309975" y="3441625"/>
                <a:ext cx="1447200" cy="139200"/>
              </a:xfrm>
              <a:prstGeom prst="roundRect">
                <a:avLst>
                  <a:gd name="adj" fmla="val 50000"/>
                </a:avLst>
              </a:prstGeom>
              <a:solidFill>
                <a:srgbClr val="C2410C"/>
              </a:solidFill>
              <a:ln>
                <a:noFill/>
              </a:ln>
            </p:spPr>
            <p:txBody>
              <a:bodyPr spcFirstLastPara="1" wrap="square" lIns="58250" tIns="9725" rIns="58250" bIns="97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756"/>
                  <a:buFont typeface="Arial"/>
                  <a:buNone/>
                </a:pPr>
                <a:r>
                  <a:rPr lang="en" sz="1104" b="1" i="0" u="none" strike="noStrike" cap="none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NOKIA SR LINUX</a:t>
                </a:r>
                <a:endParaRPr sz="1104"/>
              </a:p>
            </p:txBody>
          </p:sp>
          <p:sp>
            <p:nvSpPr>
              <p:cNvPr id="348" name="Google Shape;348;p24"/>
              <p:cNvSpPr/>
              <p:nvPr/>
            </p:nvSpPr>
            <p:spPr>
              <a:xfrm>
                <a:off x="10579175" y="4216100"/>
                <a:ext cx="2908800" cy="510900"/>
              </a:xfrm>
              <a:prstGeom prst="roundRect">
                <a:avLst>
                  <a:gd name="adj" fmla="val 6000"/>
                </a:avLst>
              </a:prstGeom>
              <a:solidFill>
                <a:srgbClr val="FFFFFF"/>
              </a:solidFill>
              <a:ln w="9425" cap="flat" cmpd="sng">
                <a:solidFill>
                  <a:srgbClr val="8F8F8F"/>
                </a:solidFill>
                <a:prstDash val="dash"/>
                <a:round/>
                <a:headEnd type="none" w="sm" len="sm"/>
                <a:tailEnd type="none" w="sm" len="sm"/>
              </a:ln>
            </p:spPr>
            <p:txBody>
              <a:bodyPr spcFirstLastPara="1" wrap="square" lIns="112850" tIns="90325" rIns="112850" bIns="90325" anchor="t" anchorCtr="0">
                <a:no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790"/>
                  <a:buFont typeface="Arial"/>
                  <a:buNone/>
                </a:pPr>
                <a:r>
                  <a:rPr lang="en" sz="790" b="1" i="0" u="none" strike="noStrike" cap="none">
                    <a:solidFill>
                      <a:srgbClr val="6B7280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AnyVendorPlugin</a:t>
                </a:r>
                <a:r>
                  <a:rPr lang="en" sz="691" b="0" i="0" u="none" strike="noStrike" cap="none">
                    <a:solidFill>
                      <a:srgbClr val="1A1A1A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   </a:t>
                </a:r>
                <a:r>
                  <a:rPr lang="en" sz="691" b="0" i="0" u="none" strike="noStrike" cap="none">
                    <a:solidFill>
                      <a:srgbClr val="9CA3AF"/>
                    </a:solidFill>
                    <a:latin typeface="Arial"/>
                    <a:ea typeface="Arial"/>
                    <a:cs typeface="Arial"/>
                    <a:sym typeface="Arial"/>
                  </a:rPr>
                  <a:t>via </a:t>
                </a:r>
                <a:r>
                  <a:rPr lang="en" sz="691" b="1" i="0" u="none" strike="noStrike" cap="none">
                    <a:solidFill>
                      <a:srgbClr val="6B7280"/>
                    </a:solidFill>
                    <a:latin typeface="Arial"/>
                    <a:ea typeface="Arial"/>
                    <a:cs typeface="Arial"/>
                    <a:sym typeface="Arial"/>
                  </a:rPr>
                  <a:t>AnyLib</a:t>
                </a:r>
                <a:endParaRPr sz="691" b="1" i="0" u="none" strike="noStrike" cap="none">
                  <a:solidFill>
                    <a:srgbClr val="6B728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l" rtl="0">
                  <a:lnSpc>
                    <a:spcPct val="108000"/>
                  </a:lnSpc>
                  <a:spcBef>
                    <a:spcPts val="99"/>
                  </a:spcBef>
                  <a:spcAft>
                    <a:spcPts val="0"/>
                  </a:spcAft>
                  <a:buClr>
                    <a:srgbClr val="000000"/>
                  </a:buClr>
                  <a:buSzPts val="642"/>
                  <a:buFont typeface="Arial"/>
                  <a:buNone/>
                </a:pPr>
                <a:r>
                  <a:rPr lang="en" sz="642" b="0" i="1" u="none" strike="noStrike" cap="none">
                    <a:solidFill>
                      <a:srgbClr val="9CA3AF"/>
                    </a:solidFill>
                    <a:latin typeface="Arial"/>
                    <a:ea typeface="Arial"/>
                    <a:cs typeface="Arial"/>
                    <a:sym typeface="Arial"/>
                  </a:rPr>
                  <a:t>implements </a:t>
                </a:r>
                <a:r>
                  <a:rPr lang="en" sz="642" b="0" i="0" u="none" strike="noStrike" cap="none">
                    <a:solidFill>
                      <a:srgbClr val="BE185D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AdminStateCapability</a:t>
                </a:r>
                <a:endParaRPr sz="642" b="0" i="0" u="none" strike="noStrike" cap="none">
                  <a:solidFill>
                    <a:srgbClr val="BE185D"/>
                  </a:solidFill>
                  <a:latin typeface="Source Code Pro"/>
                  <a:ea typeface="Source Code Pro"/>
                  <a:cs typeface="Source Code Pro"/>
                  <a:sym typeface="Source Code Pro"/>
                </a:endParaRPr>
              </a:p>
              <a:p>
                <a:pPr marL="0" marR="0" lvl="0" indent="0" algn="l" rtl="0">
                  <a:lnSpc>
                    <a:spcPct val="100000"/>
                  </a:lnSpc>
                  <a:spcBef>
                    <a:spcPts val="148"/>
                  </a:spcBef>
                  <a:spcAft>
                    <a:spcPts val="0"/>
                  </a:spcAft>
                  <a:buClr>
                    <a:srgbClr val="000000"/>
                  </a:buClr>
                  <a:buSzPts val="198"/>
                  <a:buFont typeface="Arial"/>
                  <a:buNone/>
                </a:pPr>
                <a:r>
                  <a:rPr lang="en" sz="198" b="0" i="0" u="none" strike="noStrike" cap="none">
                    <a:solidFill>
                      <a:srgbClr val="1A1A1A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 </a:t>
                </a:r>
                <a:endParaRPr sz="1383"/>
              </a:p>
              <a:p>
                <a:pPr marL="0" marR="0" lvl="0" indent="0" algn="l" rtl="0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741"/>
                  <a:buFont typeface="Arial"/>
                  <a:buNone/>
                </a:pPr>
                <a:r>
                  <a:rPr lang="en" sz="741" b="0" i="0" u="none" strike="noStrike" cap="none">
                    <a:solidFill>
                      <a:srgbClr val="9CA3A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def </a:t>
                </a:r>
                <a:r>
                  <a:rPr lang="en" sz="741" b="1" i="0" u="none" strike="noStrike" cap="none">
                    <a:solidFill>
                      <a:srgbClr val="6B7280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get_admin_state</a:t>
                </a:r>
                <a:r>
                  <a:rPr lang="en" sz="741" b="0" i="0" u="none" strike="noStrike" cap="none">
                    <a:solidFill>
                      <a:srgbClr val="9CA3A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(self, interface): ...</a:t>
                </a:r>
                <a:endParaRPr sz="1383"/>
              </a:p>
              <a:p>
                <a:pPr marL="0" marR="0" lvl="0" indent="0" algn="l" rtl="0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741"/>
                  <a:buFont typeface="Arial"/>
                  <a:buNone/>
                </a:pPr>
                <a:r>
                  <a:rPr lang="en" sz="741" b="0" i="0" u="none" strike="noStrike" cap="none">
                    <a:solidFill>
                      <a:srgbClr val="9CA3A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def </a:t>
                </a:r>
                <a:r>
                  <a:rPr lang="en" sz="741" b="1" i="0" u="none" strike="noStrike" cap="none">
                    <a:solidFill>
                      <a:srgbClr val="6B7280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set_admin_state</a:t>
                </a:r>
                <a:r>
                  <a:rPr lang="en" sz="741" b="0" i="0" u="none" strike="noStrike" cap="none">
                    <a:solidFill>
                      <a:srgbClr val="9CA3A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(self, interface, state): ...</a:t>
                </a:r>
                <a:endParaRPr sz="1383"/>
              </a:p>
            </p:txBody>
          </p:sp>
          <p:sp>
            <p:nvSpPr>
              <p:cNvPr id="349" name="Google Shape;349;p24"/>
              <p:cNvSpPr/>
              <p:nvPr/>
            </p:nvSpPr>
            <p:spPr>
              <a:xfrm>
                <a:off x="11309975" y="4145827"/>
                <a:ext cx="1447200" cy="144900"/>
              </a:xfrm>
              <a:prstGeom prst="roundRect">
                <a:avLst>
                  <a:gd name="adj" fmla="val 50000"/>
                </a:avLst>
              </a:prstGeom>
              <a:solidFill>
                <a:srgbClr val="9CA3AF"/>
              </a:solidFill>
              <a:ln>
                <a:noFill/>
              </a:ln>
            </p:spPr>
            <p:txBody>
              <a:bodyPr spcFirstLastPara="1" wrap="square" lIns="53375" tIns="8850" rIns="53375" bIns="88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691"/>
                  <a:buFont typeface="Arial"/>
                  <a:buNone/>
                </a:pPr>
                <a:r>
                  <a:rPr lang="en" sz="1104" b="1" i="0" u="none" strike="noStrike" cap="none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+ ANY OTHER VENDOR</a:t>
                </a:r>
                <a:endParaRPr sz="1104"/>
              </a:p>
            </p:txBody>
          </p:sp>
          <p:cxnSp>
            <p:nvCxnSpPr>
              <p:cNvPr id="350" name="Google Shape;350;p24"/>
              <p:cNvCxnSpPr>
                <a:stCxn id="342" idx="2"/>
                <a:endCxn id="344" idx="1"/>
              </p:cNvCxnSpPr>
              <p:nvPr/>
            </p:nvCxnSpPr>
            <p:spPr>
              <a:xfrm rot="-5400000" flipH="1">
                <a:off x="10086425" y="2303275"/>
                <a:ext cx="735600" cy="249600"/>
              </a:xfrm>
              <a:prstGeom prst="bentConnector2">
                <a:avLst/>
              </a:prstGeom>
              <a:noFill/>
              <a:ln w="131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cxnSp>
            <p:nvCxnSpPr>
              <p:cNvPr id="351" name="Google Shape;351;p24"/>
              <p:cNvCxnSpPr>
                <a:stCxn id="342" idx="2"/>
                <a:endCxn id="346" idx="1"/>
              </p:cNvCxnSpPr>
              <p:nvPr/>
            </p:nvCxnSpPr>
            <p:spPr>
              <a:xfrm rot="-5400000" flipH="1">
                <a:off x="9592475" y="2797225"/>
                <a:ext cx="1723800" cy="249900"/>
              </a:xfrm>
              <a:prstGeom prst="bentConnector2">
                <a:avLst/>
              </a:prstGeom>
              <a:noFill/>
              <a:ln w="131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cxnSp>
            <p:nvCxnSpPr>
              <p:cNvPr id="352" name="Google Shape;352;p24"/>
              <p:cNvCxnSpPr>
                <a:stCxn id="342" idx="2"/>
                <a:endCxn id="348" idx="1"/>
              </p:cNvCxnSpPr>
              <p:nvPr/>
            </p:nvCxnSpPr>
            <p:spPr>
              <a:xfrm rot="-5400000" flipH="1">
                <a:off x="9248675" y="3141025"/>
                <a:ext cx="2411400" cy="249900"/>
              </a:xfrm>
              <a:prstGeom prst="bentConnector2">
                <a:avLst/>
              </a:prstGeom>
              <a:noFill/>
              <a:ln w="131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</p:grpSp>
      </p:grpSp>
      <p:grpSp>
        <p:nvGrpSpPr>
          <p:cNvPr id="353" name="Google Shape;353;p24"/>
          <p:cNvGrpSpPr/>
          <p:nvPr/>
        </p:nvGrpSpPr>
        <p:grpSpPr>
          <a:xfrm>
            <a:off x="517" y="0"/>
            <a:ext cx="9144000" cy="5143500"/>
            <a:chOff x="-2818425" y="2487775"/>
            <a:chExt cx="9144000" cy="5143500"/>
          </a:xfrm>
        </p:grpSpPr>
        <p:grpSp>
          <p:nvGrpSpPr>
            <p:cNvPr id="354" name="Google Shape;354;p24"/>
            <p:cNvGrpSpPr/>
            <p:nvPr/>
          </p:nvGrpSpPr>
          <p:grpSpPr>
            <a:xfrm>
              <a:off x="-2818425" y="2487775"/>
              <a:ext cx="9144000" cy="5143500"/>
              <a:chOff x="0" y="-100"/>
              <a:chExt cx="9144000" cy="5143500"/>
            </a:xfrm>
          </p:grpSpPr>
          <p:sp>
            <p:nvSpPr>
              <p:cNvPr id="355" name="Google Shape;355;p24"/>
              <p:cNvSpPr/>
              <p:nvPr/>
            </p:nvSpPr>
            <p:spPr>
              <a:xfrm>
                <a:off x="0" y="-100"/>
                <a:ext cx="9144000" cy="51435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Space Mono"/>
                  <a:ea typeface="Space Mono"/>
                  <a:cs typeface="Space Mono"/>
                  <a:sym typeface="Space Mono"/>
                </a:endParaRPr>
              </a:p>
            </p:txBody>
          </p:sp>
          <p:grpSp>
            <p:nvGrpSpPr>
              <p:cNvPr id="356" name="Google Shape;356;p24"/>
              <p:cNvGrpSpPr/>
              <p:nvPr/>
            </p:nvGrpSpPr>
            <p:grpSpPr>
              <a:xfrm>
                <a:off x="311700" y="1088133"/>
                <a:ext cx="8520550" cy="3460542"/>
                <a:chOff x="311700" y="1088133"/>
                <a:chExt cx="8520550" cy="3460542"/>
              </a:xfrm>
            </p:grpSpPr>
            <p:sp>
              <p:nvSpPr>
                <p:cNvPr id="357" name="Google Shape;357;p24"/>
                <p:cNvSpPr/>
                <p:nvPr/>
              </p:nvSpPr>
              <p:spPr>
                <a:xfrm>
                  <a:off x="311700" y="1132275"/>
                  <a:ext cx="4300200" cy="3416400"/>
                </a:xfrm>
                <a:prstGeom prst="roundRect">
                  <a:avLst>
                    <a:gd name="adj" fmla="val 3500"/>
                  </a:avLst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18275" tIns="137150" rIns="18275" bIns="137150" anchor="t" anchorCtr="0">
                  <a:noAutofit/>
                </a:bodyPr>
                <a:lstStyle/>
                <a:p>
                  <a:pPr marL="0" lvl="0" indent="0" algn="l" rtl="0">
                    <a:lnSpc>
                      <a:spcPct val="135714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en" sz="900">
                      <a:solidFill>
                        <a:srgbClr val="D2A8FF"/>
                      </a:solidFill>
                      <a:latin typeface="Source Code Pro SemiBold"/>
                      <a:ea typeface="Source Code Pro SemiBold"/>
                      <a:cs typeface="Source Code Pro SemiBold"/>
                      <a:sym typeface="Source Code Pro SemiBold"/>
                    </a:rPr>
                    <a:t>@fb_test_case_with_lab</a:t>
                  </a:r>
                  <a:r>
                    <a:rPr lang="en" sz="900">
                      <a:solidFill>
                        <a:srgbClr val="BBBEBF"/>
                      </a:solidFill>
                      <a:latin typeface="Source Code Pro SemiBold"/>
                      <a:ea typeface="Source Code Pro SemiBold"/>
                      <a:cs typeface="Source Code Pro SemiBold"/>
                      <a:sym typeface="Source Code Pro SemiBold"/>
                    </a:rPr>
                    <a:t>(...)</a:t>
                  </a:r>
                  <a:endParaRPr sz="900">
                    <a:solidFill>
                      <a:srgbClr val="BBBEBF"/>
                    </a:solidFill>
                    <a:latin typeface="Source Code Pro SemiBold"/>
                    <a:ea typeface="Source Code Pro SemiBold"/>
                    <a:cs typeface="Source Code Pro SemiBold"/>
                    <a:sym typeface="Source Code Pro SemiBold"/>
                  </a:endParaRPr>
                </a:p>
                <a:p>
                  <a:pPr marL="0" lvl="0" indent="0" algn="l" rtl="0">
                    <a:lnSpc>
                      <a:spcPct val="135714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en" sz="900">
                      <a:solidFill>
                        <a:srgbClr val="D2A8FF"/>
                      </a:solidFill>
                      <a:latin typeface="Source Code Pro SemiBold"/>
                      <a:ea typeface="Source Code Pro SemiBold"/>
                      <a:cs typeface="Source Code Pro SemiBold"/>
                      <a:sym typeface="Source Code Pro SemiBold"/>
                    </a:rPr>
                    <a:t>@fb_test_case_with_lab</a:t>
                  </a:r>
                  <a:r>
                    <a:rPr lang="en" sz="900">
                      <a:solidFill>
                        <a:srgbClr val="BBBEBF"/>
                      </a:solidFill>
                      <a:latin typeface="Source Code Pro SemiBold"/>
                      <a:ea typeface="Source Code Pro SemiBold"/>
                      <a:cs typeface="Source Code Pro SemiBold"/>
                      <a:sym typeface="Source Code Pro SemiBold"/>
                    </a:rPr>
                    <a:t>(...)</a:t>
                  </a:r>
                  <a:endParaRPr sz="900">
                    <a:solidFill>
                      <a:srgbClr val="BBBEBF"/>
                    </a:solidFill>
                    <a:latin typeface="Source Code Pro SemiBold"/>
                    <a:ea typeface="Source Code Pro SemiBold"/>
                    <a:cs typeface="Source Code Pro SemiBold"/>
                    <a:sym typeface="Source Code Pro SemiBold"/>
                  </a:endParaRPr>
                </a:p>
                <a:p>
                  <a:pPr marL="0" lvl="0" indent="0" algn="l" rtl="0">
                    <a:lnSpc>
                      <a:spcPct val="135714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en" sz="900">
                      <a:solidFill>
                        <a:srgbClr val="D2A8FF"/>
                      </a:solidFill>
                      <a:latin typeface="Source Code Pro SemiBold"/>
                      <a:ea typeface="Source Code Pro SemiBold"/>
                      <a:cs typeface="Source Code Pro SemiBold"/>
                      <a:sym typeface="Source Code Pro SemiBold"/>
                    </a:rPr>
                    <a:t>@register_function_block</a:t>
                  </a:r>
                  <a:r>
                    <a:rPr lang="en" sz="900">
                      <a:solidFill>
                        <a:srgbClr val="BBBEBF"/>
                      </a:solidFill>
                      <a:latin typeface="Source Code Pro SemiBold"/>
                      <a:ea typeface="Source Code Pro SemiBold"/>
                      <a:cs typeface="Source Code Pro SemiBold"/>
                      <a:sym typeface="Source Code Pro SemiBold"/>
                    </a:rPr>
                    <a:t>(...)</a:t>
                  </a:r>
                  <a:endParaRPr sz="900">
                    <a:solidFill>
                      <a:srgbClr val="BBBEBF"/>
                    </a:solidFill>
                    <a:latin typeface="Source Code Pro SemiBold"/>
                    <a:ea typeface="Source Code Pro SemiBold"/>
                    <a:cs typeface="Source Code Pro SemiBold"/>
                    <a:sym typeface="Source Code Pro SemiBold"/>
                  </a:endParaRPr>
                </a:p>
                <a:p>
                  <a:pPr marL="0" lvl="0" indent="0" algn="l" rtl="0">
                    <a:lnSpc>
                      <a:spcPct val="135714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endParaRPr sz="900">
                    <a:solidFill>
                      <a:srgbClr val="BBBEBF"/>
                    </a:solidFill>
                    <a:latin typeface="Source Code Pro SemiBold"/>
                    <a:ea typeface="Source Code Pro SemiBold"/>
                    <a:cs typeface="Source Code Pro SemiBold"/>
                    <a:sym typeface="Source Code Pro SemiBold"/>
                  </a:endParaRPr>
                </a:p>
                <a:p>
                  <a:pPr marL="0" lvl="0" indent="0" algn="l" rtl="0">
                    <a:lnSpc>
                      <a:spcPct val="135714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en" sz="900" b="1">
                      <a:solidFill>
                        <a:srgbClr val="FF7B72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class</a:t>
                  </a:r>
                  <a:r>
                    <a:rPr lang="en" sz="900" b="1">
                      <a:solidFill>
                        <a:srgbClr val="BBBEBF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 </a:t>
                  </a:r>
                  <a:r>
                    <a:rPr lang="en" sz="900" b="1">
                      <a:solidFill>
                        <a:srgbClr val="4EC9B0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SetAdminState</a:t>
                  </a:r>
                  <a:r>
                    <a:rPr lang="en" sz="900" b="1">
                      <a:solidFill>
                        <a:srgbClr val="BBBEBF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(</a:t>
                  </a:r>
                  <a:r>
                    <a:rPr lang="en" sz="900" b="1">
                      <a:solidFill>
                        <a:srgbClr val="4EC9B0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FunctionBlock</a:t>
                  </a:r>
                  <a:r>
                    <a:rPr lang="en" sz="900" b="1">
                      <a:solidFill>
                        <a:srgbClr val="BBBEBF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):</a:t>
                  </a:r>
                  <a:endParaRPr sz="900" b="1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endParaRPr>
                </a:p>
                <a:p>
                  <a:pPr marL="0" lvl="0" indent="0" algn="l" rtl="0">
                    <a:lnSpc>
                      <a:spcPct val="135714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en" sz="900" b="1">
                      <a:solidFill>
                        <a:srgbClr val="BBBEBF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 </a:t>
                  </a:r>
                  <a:r>
                    <a:rPr lang="en" sz="900" b="1">
                      <a:solidFill>
                        <a:srgbClr val="FF7B72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async</a:t>
                  </a:r>
                  <a:r>
                    <a:rPr lang="en" sz="900" b="1">
                      <a:solidFill>
                        <a:srgbClr val="BBBEBF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 </a:t>
                  </a:r>
                  <a:r>
                    <a:rPr lang="en" sz="900" b="1">
                      <a:solidFill>
                        <a:srgbClr val="FF7B72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def</a:t>
                  </a:r>
                  <a:r>
                    <a:rPr lang="en" sz="900" b="1">
                      <a:solidFill>
                        <a:srgbClr val="BBBEBF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 </a:t>
                  </a:r>
                  <a:r>
                    <a:rPr lang="en" sz="900" b="1">
                      <a:solidFill>
                        <a:srgbClr val="D2A8FF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run</a:t>
                  </a:r>
                  <a:r>
                    <a:rPr lang="en" sz="900" b="1">
                      <a:solidFill>
                        <a:srgbClr val="BBBEBF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(</a:t>
                  </a:r>
                  <a:r>
                    <a:rPr lang="en" sz="900" b="1">
                      <a:solidFill>
                        <a:srgbClr val="C9D1D9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self</a:t>
                  </a:r>
                  <a:r>
                    <a:rPr lang="en" sz="900" b="1">
                      <a:solidFill>
                        <a:srgbClr val="BBBEBF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, </a:t>
                  </a:r>
                  <a:r>
                    <a:rPr lang="en" sz="900" b="1">
                      <a:solidFill>
                        <a:srgbClr val="FFA657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p</a:t>
                  </a:r>
                  <a:r>
                    <a:rPr lang="en" sz="900" b="1">
                      <a:solidFill>
                        <a:srgbClr val="BBBEBF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, </a:t>
                  </a:r>
                  <a:r>
                    <a:rPr lang="en" sz="900" b="1">
                      <a:solidFill>
                        <a:srgbClr val="FFA657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ctx</a:t>
                  </a:r>
                  <a:r>
                    <a:rPr lang="en" sz="900" b="1">
                      <a:solidFill>
                        <a:srgbClr val="BBBEBF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):</a:t>
                  </a:r>
                  <a:endParaRPr sz="900" b="1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endParaRPr>
                </a:p>
                <a:p>
                  <a:pPr marL="0" lvl="0" indent="0" algn="l" rtl="0">
                    <a:lnSpc>
                      <a:spcPct val="135714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en" sz="900" b="1">
                      <a:solidFill>
                        <a:srgbClr val="BBBEBF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   </a:t>
                  </a:r>
                  <a:r>
                    <a:rPr lang="en" sz="900" b="1">
                      <a:solidFill>
                        <a:srgbClr val="C586C0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with</a:t>
                  </a:r>
                  <a:r>
                    <a:rPr lang="en" sz="900" b="1">
                      <a:solidFill>
                        <a:srgbClr val="BBBEBF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 AdminStateProxy.connect(</a:t>
                  </a:r>
                  <a:r>
                    <a:rPr lang="en" sz="900" b="1">
                      <a:solidFill>
                        <a:srgbClr val="FFA657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ctx</a:t>
                  </a:r>
                  <a:r>
                    <a:rPr lang="en" sz="900" b="1">
                      <a:solidFill>
                        <a:srgbClr val="BBBEBF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.device) </a:t>
                  </a:r>
                  <a:r>
                    <a:rPr lang="en" sz="900" b="1">
                      <a:solidFill>
                        <a:srgbClr val="C586C0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as</a:t>
                  </a:r>
                  <a:r>
                    <a:rPr lang="en" sz="900" b="1">
                      <a:solidFill>
                        <a:srgbClr val="BBBEBF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 </a:t>
                  </a:r>
                  <a:r>
                    <a:rPr lang="en" sz="900" b="1">
                      <a:solidFill>
                        <a:srgbClr val="C9D1D9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conn</a:t>
                  </a:r>
                  <a:r>
                    <a:rPr lang="en" sz="900" b="1">
                      <a:solidFill>
                        <a:srgbClr val="BBBEBF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:</a:t>
                  </a:r>
                  <a:endParaRPr sz="900" b="1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endParaRPr>
                </a:p>
                <a:p>
                  <a:pPr marL="0" lvl="0" indent="0" algn="l" rtl="0">
                    <a:lnSpc>
                      <a:spcPct val="135714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en" sz="900" b="1">
                      <a:solidFill>
                        <a:srgbClr val="BBBEBF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     </a:t>
                  </a:r>
                  <a:r>
                    <a:rPr lang="en" sz="900" b="1">
                      <a:solidFill>
                        <a:srgbClr val="C9D1D9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conn</a:t>
                  </a:r>
                  <a:r>
                    <a:rPr lang="en" sz="900" b="1">
                      <a:solidFill>
                        <a:srgbClr val="BBBEBF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.set_admin_state(</a:t>
                  </a:r>
                  <a:r>
                    <a:rPr lang="en" sz="900" b="1">
                      <a:solidFill>
                        <a:srgbClr val="FFA657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p</a:t>
                  </a:r>
                  <a:r>
                    <a:rPr lang="en" sz="900" b="1">
                      <a:solidFill>
                        <a:srgbClr val="BBBEBF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.interface, </a:t>
                  </a:r>
                  <a:r>
                    <a:rPr lang="en" sz="900" b="1">
                      <a:solidFill>
                        <a:srgbClr val="FFA657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p</a:t>
                  </a:r>
                  <a:r>
                    <a:rPr lang="en" sz="900" b="1">
                      <a:solidFill>
                        <a:srgbClr val="BBBEBF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.desired_state)</a:t>
                  </a:r>
                  <a:endParaRPr sz="900" b="1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endParaRPr>
                </a:p>
                <a:p>
                  <a:pPr marL="0" lvl="0" indent="0" algn="l" rtl="0">
                    <a:lnSpc>
                      <a:spcPct val="135714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en" sz="900" b="1">
                      <a:solidFill>
                        <a:srgbClr val="BBBEBF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     </a:t>
                  </a:r>
                  <a:r>
                    <a:rPr lang="en" sz="900" b="1">
                      <a:solidFill>
                        <a:srgbClr val="C9D1D9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new_state</a:t>
                  </a:r>
                  <a:r>
                    <a:rPr lang="en" sz="900" b="1">
                      <a:solidFill>
                        <a:srgbClr val="BBBEBF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  </a:t>
                  </a:r>
                  <a:r>
                    <a:rPr lang="en" sz="900" b="1">
                      <a:solidFill>
                        <a:srgbClr val="D4D4D4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=</a:t>
                  </a:r>
                  <a:r>
                    <a:rPr lang="en" sz="900" b="1">
                      <a:solidFill>
                        <a:srgbClr val="BBBEBF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 </a:t>
                  </a:r>
                  <a:r>
                    <a:rPr lang="en" sz="900" b="1">
                      <a:solidFill>
                        <a:srgbClr val="C9D1D9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conn</a:t>
                  </a:r>
                  <a:r>
                    <a:rPr lang="en" sz="900" b="1">
                      <a:solidFill>
                        <a:srgbClr val="BBBEBF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.get_interface_admin_state(</a:t>
                  </a:r>
                  <a:r>
                    <a:rPr lang="en" sz="900" b="1">
                      <a:solidFill>
                        <a:srgbClr val="FFA657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p</a:t>
                  </a:r>
                  <a:r>
                    <a:rPr lang="en" sz="900" b="1">
                      <a:solidFill>
                        <a:srgbClr val="BBBEBF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.interface)</a:t>
                  </a:r>
                  <a:endParaRPr sz="900" b="1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endParaRPr>
                </a:p>
                <a:p>
                  <a:pPr marL="0" lvl="0" indent="0" algn="l" rtl="0">
                    <a:lnSpc>
                      <a:spcPct val="135714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en" sz="900" b="1">
                      <a:solidFill>
                        <a:srgbClr val="BBBEBF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     </a:t>
                  </a:r>
                  <a:r>
                    <a:rPr lang="en" sz="900" b="1">
                      <a:solidFill>
                        <a:srgbClr val="C586C0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return</a:t>
                  </a:r>
                  <a:r>
                    <a:rPr lang="en" sz="900" b="1">
                      <a:solidFill>
                        <a:srgbClr val="BBBEBF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 FunctionBlockResult(</a:t>
                  </a:r>
                  <a:endParaRPr sz="900" b="1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endParaRPr>
                </a:p>
                <a:p>
                  <a:pPr marL="0" lvl="0" indent="0" algn="l" rtl="0">
                    <a:lnSpc>
                      <a:spcPct val="135714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en" sz="900" b="1">
                      <a:solidFill>
                        <a:srgbClr val="BBBEBF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     </a:t>
                  </a:r>
                  <a:r>
                    <a:rPr lang="en" sz="900" b="1">
                      <a:solidFill>
                        <a:srgbClr val="FFA657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success</a:t>
                  </a:r>
                  <a:r>
                    <a:rPr lang="en" sz="900" b="1">
                      <a:solidFill>
                        <a:srgbClr val="BBBEBF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 </a:t>
                  </a:r>
                  <a:r>
                    <a:rPr lang="en" sz="900" b="1">
                      <a:solidFill>
                        <a:srgbClr val="D4D4D4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=</a:t>
                  </a:r>
                  <a:r>
                    <a:rPr lang="en" sz="900" b="1">
                      <a:solidFill>
                        <a:srgbClr val="BBBEBF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 </a:t>
                  </a:r>
                  <a:r>
                    <a:rPr lang="en" sz="900" b="1">
                      <a:solidFill>
                        <a:srgbClr val="C9D1D9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after</a:t>
                  </a:r>
                  <a:r>
                    <a:rPr lang="en" sz="900" b="1">
                      <a:solidFill>
                        <a:srgbClr val="BBBEBF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 </a:t>
                  </a:r>
                  <a:r>
                    <a:rPr lang="en" sz="900" b="1">
                      <a:solidFill>
                        <a:srgbClr val="C586C0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is</a:t>
                  </a:r>
                  <a:r>
                    <a:rPr lang="en" sz="900" b="1">
                      <a:solidFill>
                        <a:srgbClr val="BBBEBF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 </a:t>
                  </a:r>
                  <a:r>
                    <a:rPr lang="en" sz="900" b="1">
                      <a:solidFill>
                        <a:srgbClr val="FFA657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p</a:t>
                  </a:r>
                  <a:r>
                    <a:rPr lang="en" sz="900" b="1">
                      <a:solidFill>
                        <a:srgbClr val="BBBEBF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.desired_state,</a:t>
                  </a:r>
                  <a:endParaRPr sz="900" b="1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endParaRPr>
                </a:p>
                <a:p>
                  <a:pPr marL="0" lvl="0" indent="0" algn="l" rtl="0">
                    <a:lnSpc>
                      <a:spcPct val="135714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en" sz="900" b="1">
                      <a:solidFill>
                        <a:srgbClr val="BBBEBF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     </a:t>
                  </a:r>
                  <a:r>
                    <a:rPr lang="en" sz="900" b="1">
                      <a:solidFill>
                        <a:srgbClr val="FFA657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data</a:t>
                  </a:r>
                  <a:r>
                    <a:rPr lang="en" sz="900" b="1">
                      <a:solidFill>
                        <a:srgbClr val="BBBEBF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    </a:t>
                  </a:r>
                  <a:r>
                    <a:rPr lang="en" sz="900" b="1">
                      <a:solidFill>
                        <a:srgbClr val="D4D4D4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=</a:t>
                  </a:r>
                  <a:r>
                    <a:rPr lang="en" sz="900" b="1">
                      <a:solidFill>
                        <a:srgbClr val="BBBEBF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 SetAdminStateResult(</a:t>
                  </a:r>
                  <a:r>
                    <a:rPr lang="en" sz="900" b="1">
                      <a:solidFill>
                        <a:srgbClr val="FFA657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p</a:t>
                  </a:r>
                  <a:r>
                    <a:rPr lang="en" sz="900" b="1">
                      <a:solidFill>
                        <a:srgbClr val="BBBEBF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.interface, </a:t>
                  </a:r>
                  <a:r>
                    <a:rPr lang="en" sz="900" b="1">
                      <a:solidFill>
                        <a:srgbClr val="C9D1D9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new_state</a:t>
                  </a:r>
                  <a:r>
                    <a:rPr lang="en" sz="900" b="1">
                      <a:solidFill>
                        <a:srgbClr val="BBBEBF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)</a:t>
                  </a:r>
                  <a:endParaRPr sz="900" b="1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endParaRPr>
                </a:p>
                <a:p>
                  <a:pPr marL="0" lvl="0" indent="0" algn="l" rtl="0">
                    <a:lnSpc>
                      <a:spcPct val="135714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en" sz="900" b="1">
                      <a:solidFill>
                        <a:srgbClr val="BBBEBF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     )</a:t>
                  </a:r>
                  <a:endParaRPr sz="900" b="1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endParaRPr>
                </a:p>
                <a:p>
                  <a:pPr marL="0" lvl="0" indent="0" algn="l" rtl="0">
                    <a:lnSpc>
                      <a:spcPct val="135714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endParaRPr sz="800">
                    <a:solidFill>
                      <a:srgbClr val="BBBEBF"/>
                    </a:solidFill>
                    <a:latin typeface="Source Code Pro SemiBold"/>
                    <a:ea typeface="Source Code Pro SemiBold"/>
                    <a:cs typeface="Source Code Pro SemiBold"/>
                    <a:sym typeface="Source Code Pro SemiBold"/>
                  </a:endParaRPr>
                </a:p>
                <a:p>
                  <a:pPr marL="0" marR="0" lvl="0" indent="0" algn="l" rtl="0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650"/>
                    <a:buFont typeface="Arial"/>
                    <a:buNone/>
                  </a:pPr>
                  <a:endParaRPr sz="800">
                    <a:solidFill>
                      <a:srgbClr val="8250DF"/>
                    </a:solidFill>
                    <a:latin typeface="Source Code Pro SemiBold"/>
                    <a:ea typeface="Source Code Pro SemiBold"/>
                    <a:cs typeface="Source Code Pro SemiBold"/>
                    <a:sym typeface="Source Code Pro SemiBold"/>
                  </a:endParaRPr>
                </a:p>
              </p:txBody>
            </p:sp>
            <p:sp>
              <p:nvSpPr>
                <p:cNvPr id="358" name="Google Shape;358;p24"/>
                <p:cNvSpPr/>
                <p:nvPr/>
              </p:nvSpPr>
              <p:spPr>
                <a:xfrm>
                  <a:off x="5061099" y="1201850"/>
                  <a:ext cx="1271759" cy="680100"/>
                </a:xfrm>
                <a:prstGeom prst="roundRect">
                  <a:avLst>
                    <a:gd name="adj" fmla="val 6000"/>
                  </a:avLst>
                </a:prstGeom>
                <a:solidFill>
                  <a:srgbClr val="F3F4F6"/>
                </a:solidFill>
                <a:ln w="8700" cap="flat" cmpd="sng">
                  <a:solidFill>
                    <a:srgbClr val="1A1A1A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78275" tIns="62625" rIns="78275" bIns="6262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582"/>
                    <a:buFont typeface="Arial"/>
                    <a:buNone/>
                  </a:pPr>
                  <a:r>
                    <a:rPr lang="en" sz="782" b="1" i="0" u="none" strike="noStrike" cap="none" dirty="0">
                      <a:solidFill>
                        <a:srgbClr val="1A1A1A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AdminStateProxy</a:t>
                  </a:r>
                  <a:endParaRPr sz="782" b="1" i="0" u="none" strike="noStrike" cap="none" dirty="0">
                    <a:solidFill>
                      <a:srgbClr val="1A1A1A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endParaRPr>
                </a:p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68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71"/>
                    <a:buFont typeface="Arial"/>
                    <a:buNone/>
                  </a:pPr>
                  <a:r>
                    <a:rPr lang="en" sz="371" b="0" i="0" u="none" strike="noStrike" cap="none" dirty="0">
                      <a:solidFill>
                        <a:srgbClr val="1A1A1A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 </a:t>
                  </a:r>
                  <a:endParaRPr sz="1159" dirty="0"/>
                </a:p>
                <a:p>
                  <a:pPr marL="0" marR="0" lvl="0" indent="0" algn="ctr" rtl="0">
                    <a:lnSpc>
                      <a:spcPct val="11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445"/>
                    <a:buFont typeface="Arial"/>
                    <a:buNone/>
                  </a:pPr>
                  <a:r>
                    <a:rPr lang="en" sz="645" b="0" i="1" u="none" strike="noStrike" cap="none" dirty="0">
                      <a:solidFill>
                        <a:srgbClr val="9CA3AF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inherits</a:t>
                  </a:r>
                  <a:endParaRPr sz="1159" dirty="0"/>
                </a:p>
                <a:p>
                  <a:pPr marL="0" marR="0" lvl="0" indent="0" algn="ctr" rtl="0">
                    <a:lnSpc>
                      <a:spcPct val="108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479"/>
                    <a:buFont typeface="Arial"/>
                    <a:buNone/>
                  </a:pPr>
                  <a:r>
                    <a:rPr lang="en" sz="679" b="0" i="0" u="none" strike="noStrike" cap="none" dirty="0">
                      <a:solidFill>
                        <a:srgbClr val="6B7280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ConnectionProxy,</a:t>
                  </a:r>
                  <a:endParaRPr sz="1159" dirty="0"/>
                </a:p>
                <a:p>
                  <a:pPr marL="0" marR="0" lvl="0" indent="0" algn="ctr" rtl="0">
                    <a:lnSpc>
                      <a:spcPct val="108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479"/>
                    <a:buFont typeface="Arial"/>
                    <a:buNone/>
                  </a:pPr>
                  <a:r>
                    <a:rPr lang="en" sz="679" b="0" i="0" u="none" strike="noStrike" cap="none" dirty="0">
                      <a:solidFill>
                        <a:srgbClr val="DD0032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AdminStateCapability</a:t>
                  </a:r>
                  <a:endParaRPr sz="679" b="0" i="0" u="none" strike="noStrike" cap="none" dirty="0">
                    <a:solidFill>
                      <a:srgbClr val="DD0032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endParaRPr>
                </a:p>
              </p:txBody>
            </p:sp>
            <p:sp>
              <p:nvSpPr>
                <p:cNvPr id="359" name="Google Shape;359;p24"/>
                <p:cNvSpPr/>
                <p:nvPr/>
              </p:nvSpPr>
              <p:spPr>
                <a:xfrm>
                  <a:off x="5430100" y="1088133"/>
                  <a:ext cx="487200" cy="1392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36975" tIns="6175" rIns="36975" bIns="61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479"/>
                    <a:buFont typeface="Arial"/>
                    <a:buNone/>
                  </a:pPr>
                  <a:r>
                    <a:rPr lang="en" sz="800" b="1" i="0" u="none" strike="noStrike" cap="none" dirty="0"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PROXY</a:t>
                  </a:r>
                  <a:endParaRPr sz="800" dirty="0"/>
                </a:p>
              </p:txBody>
            </p:sp>
            <p:sp>
              <p:nvSpPr>
                <p:cNvPr id="360" name="Google Shape;360;p24"/>
                <p:cNvSpPr/>
                <p:nvPr/>
              </p:nvSpPr>
              <p:spPr>
                <a:xfrm>
                  <a:off x="5923450" y="2061463"/>
                  <a:ext cx="2908800" cy="1112100"/>
                </a:xfrm>
                <a:prstGeom prst="roundRect">
                  <a:avLst>
                    <a:gd name="adj" fmla="val 6000"/>
                  </a:avLst>
                </a:prstGeom>
                <a:solidFill>
                  <a:srgbClr val="E6F7F5"/>
                </a:solidFill>
                <a:ln w="9925" cap="flat" cmpd="sng">
                  <a:solidFill>
                    <a:srgbClr val="0D948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89375" tIns="71500" rIns="89375" bIns="715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626"/>
                    <a:buFont typeface="Arial"/>
                    <a:buNone/>
                  </a:pPr>
                  <a:r>
                    <a:rPr lang="en" sz="626" b="1" i="0" u="none" strike="noStrike" cap="none">
                      <a:solidFill>
                        <a:srgbClr val="1A1A1A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IOSCiscoScrapliPlugin</a:t>
                  </a:r>
                  <a:r>
                    <a:rPr lang="en" sz="547" b="0" i="0" u="none" strike="noStrike" cap="none">
                      <a:solidFill>
                        <a:srgbClr val="1A1A1A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   </a:t>
                  </a:r>
                  <a:r>
                    <a:rPr lang="en" sz="547" b="0" i="0" u="none" strike="noStrike" cap="none">
                      <a:solidFill>
                        <a:srgbClr val="6B7280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via </a:t>
                  </a:r>
                  <a:r>
                    <a:rPr lang="en" sz="547" b="1" i="0" u="none" strike="noStrike" cap="none">
                      <a:solidFill>
                        <a:srgbClr val="1A1A1A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Scrapli</a:t>
                  </a:r>
                  <a:endParaRPr sz="1095"/>
                </a:p>
                <a:p>
                  <a:pPr marL="0" marR="0" lvl="0" indent="0" algn="l" rtl="0">
                    <a:lnSpc>
                      <a:spcPct val="108000"/>
                    </a:lnSpc>
                    <a:spcBef>
                      <a:spcPts val="78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508"/>
                    <a:buFont typeface="Arial"/>
                    <a:buNone/>
                  </a:pPr>
                  <a:r>
                    <a:rPr lang="en" sz="508" b="0" i="1" u="none" strike="noStrike" cap="none">
                      <a:solidFill>
                        <a:srgbClr val="9CA3AF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implements </a:t>
                  </a:r>
                  <a:r>
                    <a:rPr lang="en" sz="508" b="0" i="0" u="none" strike="noStrike" cap="none">
                      <a:solidFill>
                        <a:srgbClr val="BE185D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AdminStateCapability</a:t>
                  </a:r>
                  <a:endParaRPr sz="1095"/>
                </a:p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117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56"/>
                    <a:buFont typeface="Arial"/>
                    <a:buNone/>
                  </a:pPr>
                  <a:r>
                    <a:rPr lang="en" sz="156" b="0" i="0" u="none" strike="noStrike" cap="none">
                      <a:solidFill>
                        <a:srgbClr val="1A1A1A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 </a:t>
                  </a:r>
                  <a:endParaRPr sz="1095"/>
                </a:p>
                <a:p>
                  <a:pPr marL="0" marR="0" lvl="0" indent="0" algn="l" rtl="0">
                    <a:lnSpc>
                      <a:spcPct val="12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587" b="0" i="0" u="none" strike="noStrike" cap="none">
                      <a:solidFill>
                        <a:srgbClr val="FF2859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def </a:t>
                  </a:r>
                  <a:r>
                    <a:rPr lang="en" sz="587" b="1" i="0" u="none" strike="noStrike" cap="none">
                      <a:solidFill>
                        <a:srgbClr val="1A1A1A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get_admin_state</a:t>
                  </a:r>
                  <a:r>
                    <a:rPr lang="en" sz="587" b="0" i="0" u="none" strike="noStrike" cap="none">
                      <a:solidFill>
                        <a:srgbClr val="1A1A1A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(self, interface):</a:t>
                  </a:r>
                  <a:endParaRPr sz="1095"/>
                </a:p>
                <a:p>
                  <a:pPr marL="0" marR="0" lvl="0" indent="0" algn="l" rtl="0">
                    <a:lnSpc>
                      <a:spcPct val="125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587"/>
                    <a:buFont typeface="Arial"/>
                    <a:buNone/>
                  </a:pPr>
                  <a:r>
                    <a:rPr lang="en" sz="587" b="0" i="0" u="none" strike="noStrike" cap="none">
                      <a:solidFill>
                        <a:srgbClr val="1A1A1A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    out = self.send(</a:t>
                  </a:r>
                  <a:r>
                    <a:rPr lang="en" sz="587" b="0" i="0" u="none" strike="noStrike" cap="none">
                      <a:solidFill>
                        <a:srgbClr val="2E7D32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f"show interface {interface}"</a:t>
                  </a:r>
                  <a:r>
                    <a:rPr lang="en" sz="587" b="0" i="0" u="none" strike="noStrike" cap="none">
                      <a:solidFill>
                        <a:srgbClr val="1A1A1A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)</a:t>
                  </a:r>
                  <a:endParaRPr sz="1095"/>
                </a:p>
                <a:p>
                  <a:pPr marL="0" marR="0" lvl="0" indent="0" algn="l" rtl="0">
                    <a:lnSpc>
                      <a:spcPct val="125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587"/>
                    <a:buFont typeface="Arial"/>
                    <a:buNone/>
                  </a:pPr>
                  <a:r>
                    <a:rPr lang="en" sz="587" b="0" i="0" u="none" strike="noStrike" cap="none">
                      <a:solidFill>
                        <a:srgbClr val="1A1A1A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    </a:t>
                  </a:r>
                  <a:r>
                    <a:rPr lang="en" sz="587" b="0" i="0" u="none" strike="noStrike" cap="none">
                      <a:solidFill>
                        <a:srgbClr val="FF2859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return </a:t>
                  </a:r>
                  <a:r>
                    <a:rPr lang="en" sz="587" b="0" i="0" u="none" strike="noStrike" cap="none">
                      <a:solidFill>
                        <a:srgbClr val="1A1A1A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DOWN </a:t>
                  </a:r>
                  <a:r>
                    <a:rPr lang="en" sz="587" b="0" i="0" u="none" strike="noStrike" cap="none">
                      <a:solidFill>
                        <a:srgbClr val="FF2859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if</a:t>
                  </a:r>
                  <a:r>
                    <a:rPr lang="en" sz="587" b="0" i="0" u="none" strike="noStrike" cap="none">
                      <a:solidFill>
                        <a:srgbClr val="1A1A1A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 "administratively down" </a:t>
                  </a:r>
                  <a:r>
                    <a:rPr lang="en" sz="587" b="0" i="0" u="none" strike="noStrike" cap="none">
                      <a:solidFill>
                        <a:srgbClr val="FF2859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in</a:t>
                  </a:r>
                  <a:r>
                    <a:rPr lang="en" sz="587" b="0" i="0" u="none" strike="noStrike" cap="none">
                      <a:solidFill>
                        <a:srgbClr val="1A1A1A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 out </a:t>
                  </a:r>
                  <a:r>
                    <a:rPr lang="en" sz="587" b="0" i="0" u="none" strike="noStrike" cap="none">
                      <a:solidFill>
                        <a:srgbClr val="FF2859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else</a:t>
                  </a:r>
                  <a:r>
                    <a:rPr lang="en" sz="587" b="0" i="0" u="none" strike="noStrike" cap="none">
                      <a:solidFill>
                        <a:srgbClr val="1A1A1A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 UP</a:t>
                  </a:r>
                  <a:endParaRPr sz="1095"/>
                </a:p>
                <a:p>
                  <a:pPr marL="0" marR="0" lvl="0" indent="0" algn="l" rtl="0">
                    <a:lnSpc>
                      <a:spcPct val="125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587"/>
                    <a:buFont typeface="Arial"/>
                    <a:buNone/>
                  </a:pPr>
                  <a:r>
                    <a:rPr lang="en" sz="587" b="0" i="0" u="none" strike="noStrike" cap="none">
                      <a:solidFill>
                        <a:srgbClr val="FF2859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def </a:t>
                  </a:r>
                  <a:r>
                    <a:rPr lang="en" sz="587" b="1" i="0" u="none" strike="noStrike" cap="none">
                      <a:solidFill>
                        <a:srgbClr val="1A1A1A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set_admin_state</a:t>
                  </a:r>
                  <a:r>
                    <a:rPr lang="en" sz="587" b="0" i="0" u="none" strike="noStrike" cap="none">
                      <a:solidFill>
                        <a:srgbClr val="1A1A1A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(self, iface, state):</a:t>
                  </a:r>
                  <a:endParaRPr sz="1095"/>
                </a:p>
                <a:p>
                  <a:pPr marL="0" marR="0" lvl="0" indent="0" algn="l" rtl="0">
                    <a:lnSpc>
                      <a:spcPct val="12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587" b="0" i="0" u="none" strike="noStrike" cap="none">
                      <a:solidFill>
                        <a:srgbClr val="1A1A1A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    self.send(</a:t>
                  </a:r>
                  <a:r>
                    <a:rPr lang="en" sz="587" b="0" i="0" u="none" strike="noStrike" cap="none">
                      <a:solidFill>
                        <a:srgbClr val="2E7D32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f"interface {iface}"</a:t>
                  </a:r>
                  <a:r>
                    <a:rPr lang="en" sz="587" b="0" i="0" u="none" strike="noStrike" cap="none">
                      <a:solidFill>
                        <a:srgbClr val="1A1A1A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) </a:t>
                  </a:r>
                  <a:br>
                    <a:rPr lang="en" sz="587" b="0" i="0" u="none" strike="noStrike" cap="none">
                      <a:solidFill>
                        <a:srgbClr val="1A1A1A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</a:br>
                  <a:r>
                    <a:rPr lang="en" sz="587" b="0" i="0" u="none" strike="noStrike" cap="none">
                      <a:solidFill>
                        <a:srgbClr val="1A1A1A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    self.send(</a:t>
                  </a:r>
                  <a:r>
                    <a:rPr lang="en" sz="587" b="0" i="0" u="none" strike="noStrike" cap="none">
                      <a:solidFill>
                        <a:srgbClr val="2E7D32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"shutdown"</a:t>
                  </a:r>
                  <a:r>
                    <a:rPr lang="en" sz="587" b="0" i="0" u="none" strike="noStrike" cap="none">
                      <a:solidFill>
                        <a:srgbClr val="1A1A1A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 </a:t>
                  </a:r>
                  <a:r>
                    <a:rPr lang="en" sz="587" b="0" i="0" u="none" strike="noStrike" cap="none">
                      <a:solidFill>
                        <a:srgbClr val="FF2859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if</a:t>
                  </a:r>
                  <a:r>
                    <a:rPr lang="en" sz="587" b="0" i="0" u="none" strike="noStrike" cap="none">
                      <a:solidFill>
                        <a:srgbClr val="1A1A1A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 state==DOWN </a:t>
                  </a:r>
                  <a:r>
                    <a:rPr lang="en" sz="587" b="0" i="0" u="none" strike="noStrike" cap="none">
                      <a:solidFill>
                        <a:srgbClr val="FF2859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else</a:t>
                  </a:r>
                  <a:r>
                    <a:rPr lang="en" sz="587" b="0" i="0" u="none" strike="noStrike" cap="none">
                      <a:solidFill>
                        <a:srgbClr val="1A1A1A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 </a:t>
                  </a:r>
                  <a:r>
                    <a:rPr lang="en" sz="587" b="0" i="0" u="none" strike="noStrike" cap="none">
                      <a:solidFill>
                        <a:srgbClr val="2E7D32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"no shutdown"</a:t>
                  </a:r>
                  <a:r>
                    <a:rPr lang="en" sz="587" b="0" i="0" u="none" strike="noStrike" cap="none">
                      <a:solidFill>
                        <a:srgbClr val="1A1A1A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)</a:t>
                  </a:r>
                  <a:endParaRPr sz="1095"/>
                </a:p>
              </p:txBody>
            </p:sp>
            <p:sp>
              <p:nvSpPr>
                <p:cNvPr id="361" name="Google Shape;361;p24"/>
                <p:cNvSpPr/>
                <p:nvPr/>
              </p:nvSpPr>
              <p:spPr>
                <a:xfrm>
                  <a:off x="6654250" y="1975425"/>
                  <a:ext cx="1447200" cy="1587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D9488"/>
                </a:solidFill>
                <a:ln>
                  <a:noFill/>
                </a:ln>
              </p:spPr>
              <p:txBody>
                <a:bodyPr spcFirstLastPara="1" wrap="square" lIns="42225" tIns="7050" rIns="42225" bIns="705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547"/>
                    <a:buFont typeface="Arial"/>
                    <a:buNone/>
                  </a:pPr>
                  <a:r>
                    <a:rPr lang="en" sz="800" b="1" i="0" u="none" strike="noStrike" cap="none"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CISCO IO</a:t>
                  </a:r>
                  <a:r>
                    <a:rPr lang="en" sz="800" b="1">
                      <a:solidFill>
                        <a:srgbClr val="FFFFFF"/>
                      </a:solidFill>
                    </a:rPr>
                    <a:t>S and IOL</a:t>
                  </a:r>
                  <a:endParaRPr sz="800"/>
                </a:p>
              </p:txBody>
            </p:sp>
            <p:sp>
              <p:nvSpPr>
                <p:cNvPr id="362" name="Google Shape;362;p24"/>
                <p:cNvSpPr/>
                <p:nvPr/>
              </p:nvSpPr>
              <p:spPr>
                <a:xfrm>
                  <a:off x="5923450" y="3338669"/>
                  <a:ext cx="2908800" cy="534000"/>
                </a:xfrm>
                <a:prstGeom prst="roundRect">
                  <a:avLst>
                    <a:gd name="adj" fmla="val 6000"/>
                  </a:avLst>
                </a:prstGeom>
                <a:solidFill>
                  <a:srgbClr val="FDEFE5"/>
                </a:solidFill>
                <a:ln w="9925" cap="flat" cmpd="sng">
                  <a:solidFill>
                    <a:srgbClr val="C2410C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89375" tIns="71500" rIns="89375" bIns="715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626"/>
                    <a:buFont typeface="Arial"/>
                    <a:buNone/>
                  </a:pPr>
                  <a:r>
                    <a:rPr lang="en" sz="626" b="1" i="0" u="none" strike="noStrike" cap="none">
                      <a:solidFill>
                        <a:srgbClr val="1A1A1A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SRLinuxNetmikoPlugin</a:t>
                  </a:r>
                  <a:r>
                    <a:rPr lang="en" sz="547" b="0" i="0" u="none" strike="noStrike" cap="none">
                      <a:solidFill>
                        <a:srgbClr val="1A1A1A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   </a:t>
                  </a:r>
                  <a:r>
                    <a:rPr lang="en" sz="547" b="0" i="0" u="none" strike="noStrike" cap="none">
                      <a:solidFill>
                        <a:srgbClr val="6B7280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via </a:t>
                  </a:r>
                  <a:r>
                    <a:rPr lang="en" sz="547" b="1" i="0" u="none" strike="noStrike" cap="none">
                      <a:solidFill>
                        <a:srgbClr val="1A1A1A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Netmiko</a:t>
                  </a:r>
                  <a:endParaRPr sz="1095"/>
                </a:p>
                <a:p>
                  <a:pPr marL="0" marR="0" lvl="0" indent="0" algn="l" rtl="0">
                    <a:lnSpc>
                      <a:spcPct val="108000"/>
                    </a:lnSpc>
                    <a:spcBef>
                      <a:spcPts val="78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508"/>
                    <a:buFont typeface="Arial"/>
                    <a:buNone/>
                  </a:pPr>
                  <a:r>
                    <a:rPr lang="en" sz="508" b="0" i="1" u="none" strike="noStrike" cap="none">
                      <a:solidFill>
                        <a:srgbClr val="9CA3AF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implements </a:t>
                  </a:r>
                  <a:r>
                    <a:rPr lang="en" sz="508" b="0" i="0" u="none" strike="noStrike" cap="none">
                      <a:solidFill>
                        <a:srgbClr val="BE185D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AdminStateCapability</a:t>
                  </a:r>
                  <a:endParaRPr sz="1095"/>
                </a:p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117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56"/>
                    <a:buFont typeface="Arial"/>
                    <a:buNone/>
                  </a:pPr>
                  <a:r>
                    <a:rPr lang="en" sz="156" b="0" i="0" u="none" strike="noStrike" cap="none">
                      <a:solidFill>
                        <a:srgbClr val="1A1A1A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 </a:t>
                  </a:r>
                  <a:endParaRPr sz="1095"/>
                </a:p>
                <a:p>
                  <a:pPr marL="0" lvl="0" indent="0" algn="l" rtl="0">
                    <a:lnSpc>
                      <a:spcPct val="125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750"/>
                    <a:buFont typeface="Arial"/>
                    <a:buNone/>
                  </a:pPr>
                  <a:r>
                    <a:rPr lang="en" sz="500">
                      <a:solidFill>
                        <a:srgbClr val="FF2859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def </a:t>
                  </a:r>
                  <a:r>
                    <a:rPr lang="en" sz="500" b="1">
                      <a:solidFill>
                        <a:srgbClr val="1A1A1A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get_admin_state</a:t>
                  </a:r>
                  <a:r>
                    <a:rPr lang="en" sz="500">
                      <a:solidFill>
                        <a:srgbClr val="1A1A1A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(self, interface):</a:t>
                  </a:r>
                  <a:endParaRPr sz="500">
                    <a:solidFill>
                      <a:srgbClr val="1A1A1A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endParaRPr>
                </a:p>
                <a:p>
                  <a:pPr marL="0" lvl="0" indent="0" algn="l" rtl="0">
                    <a:lnSpc>
                      <a:spcPct val="125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Font typeface="Arial"/>
                    <a:buNone/>
                  </a:pPr>
                  <a:r>
                    <a:rPr lang="en" sz="500">
                      <a:solidFill>
                        <a:srgbClr val="FF2859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def </a:t>
                  </a:r>
                  <a:r>
                    <a:rPr lang="en" sz="500" b="1">
                      <a:solidFill>
                        <a:srgbClr val="1A1A1A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set_admin_state</a:t>
                  </a:r>
                  <a:r>
                    <a:rPr lang="en" sz="500">
                      <a:solidFill>
                        <a:srgbClr val="1A1A1A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(self, interface, state):</a:t>
                  </a:r>
                  <a:endParaRPr sz="500">
                    <a:solidFill>
                      <a:schemeClr val="dk1"/>
                    </a:solidFill>
                  </a:endParaRPr>
                </a:p>
                <a:p>
                  <a:pPr marL="0" lvl="0" indent="0" algn="l" rtl="0">
                    <a:lnSpc>
                      <a:spcPct val="125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750"/>
                    <a:buFont typeface="Arial"/>
                    <a:buNone/>
                  </a:pPr>
                  <a:endParaRPr sz="750">
                    <a:solidFill>
                      <a:srgbClr val="1A1A1A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endParaRPr>
                </a:p>
                <a:p>
                  <a:pPr marL="0" lvl="0" indent="0" algn="l" rtl="0">
                    <a:lnSpc>
                      <a:spcPct val="125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750"/>
                    <a:buFont typeface="Arial"/>
                    <a:buNone/>
                  </a:pPr>
                  <a:endParaRPr sz="750">
                    <a:solidFill>
                      <a:srgbClr val="1A1A1A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endParaRPr>
                </a:p>
                <a:p>
                  <a:pPr marL="0" marR="0" lvl="0" indent="0" algn="l" rtl="0">
                    <a:lnSpc>
                      <a:spcPct val="125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587"/>
                    <a:buFont typeface="Arial"/>
                    <a:buNone/>
                  </a:pPr>
                  <a:endParaRPr sz="587">
                    <a:solidFill>
                      <a:srgbClr val="FF2859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endParaRPr>
                </a:p>
              </p:txBody>
            </p:sp>
            <p:sp>
              <p:nvSpPr>
                <p:cNvPr id="363" name="Google Shape;363;p24"/>
                <p:cNvSpPr/>
                <p:nvPr/>
              </p:nvSpPr>
              <p:spPr>
                <a:xfrm>
                  <a:off x="6654250" y="3263300"/>
                  <a:ext cx="1447200" cy="1392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C2410C"/>
                </a:solidFill>
                <a:ln>
                  <a:noFill/>
                </a:ln>
              </p:spPr>
              <p:txBody>
                <a:bodyPr spcFirstLastPara="1" wrap="square" lIns="42225" tIns="7050" rIns="42225" bIns="705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547"/>
                    <a:buFont typeface="Arial"/>
                    <a:buNone/>
                  </a:pPr>
                  <a:r>
                    <a:rPr lang="en" sz="800" b="1" i="0" u="none" strike="noStrike" cap="none"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NOKIA SR LINUX</a:t>
                  </a:r>
                  <a:endParaRPr sz="800"/>
                </a:p>
              </p:txBody>
            </p:sp>
            <p:sp>
              <p:nvSpPr>
                <p:cNvPr id="364" name="Google Shape;364;p24"/>
                <p:cNvSpPr/>
                <p:nvPr/>
              </p:nvSpPr>
              <p:spPr>
                <a:xfrm>
                  <a:off x="5923450" y="4037775"/>
                  <a:ext cx="2908800" cy="510900"/>
                </a:xfrm>
                <a:prstGeom prst="roundRect">
                  <a:avLst>
                    <a:gd name="adj" fmla="val 6000"/>
                  </a:avLst>
                </a:prstGeom>
                <a:solidFill>
                  <a:srgbClr val="FFFFFF"/>
                </a:solidFill>
                <a:ln w="6825" cap="flat" cmpd="sng">
                  <a:solidFill>
                    <a:srgbClr val="8F8F8F"/>
                  </a:solidFill>
                  <a:prstDash val="dash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81775" tIns="65450" rIns="81775" bIns="6545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572"/>
                    <a:buFont typeface="Arial"/>
                    <a:buNone/>
                  </a:pPr>
                  <a:r>
                    <a:rPr lang="en" sz="572" b="1" i="0" u="none" strike="noStrike" cap="none">
                      <a:solidFill>
                        <a:srgbClr val="6B7280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AnyVendorPlugin</a:t>
                  </a:r>
                  <a:r>
                    <a:rPr lang="en" sz="501" b="0" i="0" u="none" strike="noStrike" cap="none">
                      <a:solidFill>
                        <a:srgbClr val="1A1A1A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   </a:t>
                  </a:r>
                  <a:r>
                    <a:rPr lang="en" sz="501" b="0" i="0" u="none" strike="noStrike" cap="none">
                      <a:solidFill>
                        <a:srgbClr val="9CA3AF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via </a:t>
                  </a:r>
                  <a:r>
                    <a:rPr lang="en" sz="501" b="1" i="0" u="none" strike="noStrike" cap="none">
                      <a:solidFill>
                        <a:srgbClr val="6B7280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AnyLib</a:t>
                  </a:r>
                  <a:endParaRPr sz="501" b="1" i="0" u="none" strike="noStrike" cap="none">
                    <a:solidFill>
                      <a:srgbClr val="6B728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  <a:p>
                  <a:pPr marL="0" marR="0" lvl="0" indent="0" algn="l" rtl="0">
                    <a:lnSpc>
                      <a:spcPct val="108000"/>
                    </a:lnSpc>
                    <a:spcBef>
                      <a:spcPts val="72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465"/>
                    <a:buFont typeface="Arial"/>
                    <a:buNone/>
                  </a:pPr>
                  <a:r>
                    <a:rPr lang="en" sz="465" b="0" i="1" u="none" strike="noStrike" cap="none">
                      <a:solidFill>
                        <a:srgbClr val="9CA3AF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implements </a:t>
                  </a:r>
                  <a:r>
                    <a:rPr lang="en" sz="465" b="0" i="0" u="none" strike="noStrike" cap="none">
                      <a:solidFill>
                        <a:srgbClr val="BE185D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AdminStateCapability</a:t>
                  </a:r>
                  <a:endParaRPr sz="465" b="0" i="0" u="none" strike="noStrike" cap="none">
                    <a:solidFill>
                      <a:srgbClr val="BE185D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endParaRPr>
                </a:p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107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3"/>
                    <a:buFont typeface="Arial"/>
                    <a:buNone/>
                  </a:pPr>
                  <a:r>
                    <a:rPr lang="en" sz="143" b="0" i="0" u="none" strike="noStrike" cap="none">
                      <a:solidFill>
                        <a:srgbClr val="1A1A1A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 </a:t>
                  </a:r>
                  <a:endParaRPr sz="1002"/>
                </a:p>
                <a:p>
                  <a:pPr marL="0" marR="0" lvl="0" indent="0" algn="l" rtl="0">
                    <a:lnSpc>
                      <a:spcPct val="125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537"/>
                    <a:buFont typeface="Arial"/>
                    <a:buNone/>
                  </a:pPr>
                  <a:r>
                    <a:rPr lang="en" sz="537" b="0" i="0" u="none" strike="noStrike" cap="none">
                      <a:solidFill>
                        <a:srgbClr val="9CA3AF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def </a:t>
                  </a:r>
                  <a:r>
                    <a:rPr lang="en" sz="537" b="1" i="0" u="none" strike="noStrike" cap="none">
                      <a:solidFill>
                        <a:srgbClr val="6B7280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get_admin_state</a:t>
                  </a:r>
                  <a:r>
                    <a:rPr lang="en" sz="537" b="0" i="0" u="none" strike="noStrike" cap="none">
                      <a:solidFill>
                        <a:srgbClr val="9CA3AF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(self, interface): ...</a:t>
                  </a:r>
                  <a:endParaRPr sz="1002"/>
                </a:p>
                <a:p>
                  <a:pPr marL="0" marR="0" lvl="0" indent="0" algn="l" rtl="0">
                    <a:lnSpc>
                      <a:spcPct val="125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537"/>
                    <a:buFont typeface="Arial"/>
                    <a:buNone/>
                  </a:pPr>
                  <a:r>
                    <a:rPr lang="en" sz="537" b="0" i="0" u="none" strike="noStrike" cap="none">
                      <a:solidFill>
                        <a:srgbClr val="9CA3AF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def </a:t>
                  </a:r>
                  <a:r>
                    <a:rPr lang="en" sz="537" b="1" i="0" u="none" strike="noStrike" cap="none">
                      <a:solidFill>
                        <a:srgbClr val="6B7280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set_admin_state</a:t>
                  </a:r>
                  <a:r>
                    <a:rPr lang="en" sz="537" b="0" i="0" u="none" strike="noStrike" cap="none">
                      <a:solidFill>
                        <a:srgbClr val="9CA3AF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(self, interface, state): ...</a:t>
                  </a:r>
                  <a:endParaRPr sz="1002"/>
                </a:p>
              </p:txBody>
            </p:sp>
            <p:sp>
              <p:nvSpPr>
                <p:cNvPr id="365" name="Google Shape;365;p24"/>
                <p:cNvSpPr/>
                <p:nvPr/>
              </p:nvSpPr>
              <p:spPr>
                <a:xfrm>
                  <a:off x="6654250" y="3967502"/>
                  <a:ext cx="1447200" cy="1449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9CA3AF"/>
                </a:solidFill>
                <a:ln>
                  <a:noFill/>
                </a:ln>
              </p:spPr>
              <p:txBody>
                <a:bodyPr spcFirstLastPara="1" wrap="square" lIns="38675" tIns="6425" rIns="38675" bIns="642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501"/>
                    <a:buFont typeface="Arial"/>
                    <a:buNone/>
                  </a:pPr>
                  <a:r>
                    <a:rPr lang="en" sz="800" b="1" i="0" u="none" strike="noStrike" cap="none"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+ ANY OTHER VENDOR</a:t>
                  </a:r>
                  <a:endParaRPr sz="800"/>
                </a:p>
              </p:txBody>
            </p:sp>
            <p:cxnSp>
              <p:nvCxnSpPr>
                <p:cNvPr id="366" name="Google Shape;366;p24"/>
                <p:cNvCxnSpPr>
                  <a:cxnSpLocks/>
                  <a:stCxn id="358" idx="2"/>
                  <a:endCxn id="360" idx="1"/>
                </p:cNvCxnSpPr>
                <p:nvPr/>
              </p:nvCxnSpPr>
              <p:spPr>
                <a:xfrm rot="16200000" flipH="1">
                  <a:off x="5442433" y="2136495"/>
                  <a:ext cx="735563" cy="226471"/>
                </a:xfrm>
                <a:prstGeom prst="bentConnector2">
                  <a:avLst/>
                </a:prstGeom>
                <a:noFill/>
                <a:ln w="9525" cap="flat" cmpd="sng">
                  <a:solidFill>
                    <a:schemeClr val="lt2"/>
                  </a:solidFill>
                  <a:prstDash val="solid"/>
                  <a:round/>
                  <a:headEnd type="none" w="med" len="med"/>
                  <a:tailEnd type="triangle" w="med" len="med"/>
                </a:ln>
              </p:spPr>
            </p:cxnSp>
            <p:cxnSp>
              <p:nvCxnSpPr>
                <p:cNvPr id="367" name="Google Shape;367;p24"/>
                <p:cNvCxnSpPr>
                  <a:cxnSpLocks/>
                  <a:stCxn id="358" idx="2"/>
                  <a:endCxn id="362" idx="1"/>
                </p:cNvCxnSpPr>
                <p:nvPr/>
              </p:nvCxnSpPr>
              <p:spPr>
                <a:xfrm rot="16200000" flipH="1">
                  <a:off x="4948355" y="2630573"/>
                  <a:ext cx="1723719" cy="226471"/>
                </a:xfrm>
                <a:prstGeom prst="bentConnector2">
                  <a:avLst/>
                </a:prstGeom>
                <a:noFill/>
                <a:ln w="9525" cap="flat" cmpd="sng">
                  <a:solidFill>
                    <a:schemeClr val="lt2"/>
                  </a:solidFill>
                  <a:prstDash val="solid"/>
                  <a:round/>
                  <a:headEnd type="none" w="med" len="med"/>
                  <a:tailEnd type="triangle" w="med" len="med"/>
                </a:ln>
              </p:spPr>
            </p:cxnSp>
            <p:cxnSp>
              <p:nvCxnSpPr>
                <p:cNvPr id="368" name="Google Shape;368;p24"/>
                <p:cNvCxnSpPr>
                  <a:cxnSpLocks/>
                  <a:stCxn id="358" idx="2"/>
                  <a:endCxn id="364" idx="1"/>
                </p:cNvCxnSpPr>
                <p:nvPr/>
              </p:nvCxnSpPr>
              <p:spPr>
                <a:xfrm rot="16200000" flipH="1">
                  <a:off x="4604577" y="2974351"/>
                  <a:ext cx="2411275" cy="226471"/>
                </a:xfrm>
                <a:prstGeom prst="bentConnector2">
                  <a:avLst/>
                </a:prstGeom>
                <a:noFill/>
                <a:ln w="9525" cap="flat" cmpd="sng">
                  <a:solidFill>
                    <a:schemeClr val="lt2"/>
                  </a:solidFill>
                  <a:prstDash val="solid"/>
                  <a:round/>
                  <a:headEnd type="none" w="med" len="med"/>
                  <a:tailEnd type="triangle" w="med" len="med"/>
                </a:ln>
              </p:spPr>
            </p:cxnSp>
            <p:sp>
              <p:nvSpPr>
                <p:cNvPr id="369" name="Google Shape;369;p24"/>
                <p:cNvSpPr/>
                <p:nvPr/>
              </p:nvSpPr>
              <p:spPr>
                <a:xfrm>
                  <a:off x="391275" y="3751750"/>
                  <a:ext cx="4120500" cy="68010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accent6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4742" lvl="0" indent="0" algn="l" rtl="0">
                    <a:lnSpc>
                      <a:spcPct val="11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1300" b="1">
                      <a:solidFill>
                        <a:schemeClr val="dk1"/>
                      </a:solidFill>
                      <a:latin typeface="Space Mono"/>
                      <a:ea typeface="Space Mono"/>
                      <a:cs typeface="Space Mono"/>
                      <a:sym typeface="Space Mono"/>
                    </a:rPr>
                    <a:t>Separate business logic from vendor-specific implementation</a:t>
                  </a:r>
                  <a:endParaRPr sz="1300">
                    <a:solidFill>
                      <a:schemeClr val="dk1"/>
                    </a:solidFill>
                    <a:latin typeface="Space Mono"/>
                    <a:ea typeface="Space Mono"/>
                    <a:cs typeface="Space Mono"/>
                    <a:sym typeface="Space Mono"/>
                  </a:endParaRPr>
                </a:p>
              </p:txBody>
            </p:sp>
            <p:sp>
              <p:nvSpPr>
                <p:cNvPr id="370" name="Google Shape;370;p24"/>
                <p:cNvSpPr/>
                <p:nvPr/>
              </p:nvSpPr>
              <p:spPr>
                <a:xfrm rot="5400000">
                  <a:off x="4472000" y="1391000"/>
                  <a:ext cx="729000" cy="303000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6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Space Mono"/>
                    <a:ea typeface="Space Mono"/>
                    <a:cs typeface="Space Mono"/>
                    <a:sym typeface="Space Mono"/>
                  </a:endParaRPr>
                </a:p>
              </p:txBody>
            </p:sp>
          </p:grpSp>
          <p:sp>
            <p:nvSpPr>
              <p:cNvPr id="371" name="Google Shape;371;p24"/>
              <p:cNvSpPr txBox="1"/>
              <p:nvPr/>
            </p:nvSpPr>
            <p:spPr>
              <a:xfrm>
                <a:off x="311700" y="445034"/>
                <a:ext cx="6237300" cy="61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2525" tIns="92525" rIns="92525" bIns="92525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885">
                    <a:solidFill>
                      <a:schemeClr val="accent6"/>
                    </a:solidFill>
                    <a:latin typeface="Space Mono"/>
                    <a:ea typeface="Space Mono"/>
                    <a:cs typeface="Space Mono"/>
                    <a:sym typeface="Space Mono"/>
                  </a:rPr>
                  <a:t>Framework Trust</a:t>
                </a:r>
                <a:endParaRPr sz="2885">
                  <a:solidFill>
                    <a:schemeClr val="accent6"/>
                  </a:solidFill>
                  <a:latin typeface="Space Mono"/>
                  <a:ea typeface="Space Mono"/>
                  <a:cs typeface="Space Mono"/>
                  <a:sym typeface="Space Mono"/>
                </a:endParaRPr>
              </a:p>
            </p:txBody>
          </p:sp>
        </p:grpSp>
        <p:sp>
          <p:nvSpPr>
            <p:cNvPr id="372" name="Google Shape;372;p24"/>
            <p:cNvSpPr txBox="1"/>
            <p:nvPr/>
          </p:nvSpPr>
          <p:spPr>
            <a:xfrm>
              <a:off x="5838375" y="7389175"/>
              <a:ext cx="487200" cy="242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500">
                  <a:solidFill>
                    <a:schemeClr val="dk2"/>
                  </a:solidFill>
                  <a:latin typeface="Space Mono"/>
                  <a:ea typeface="Space Mono"/>
                  <a:cs typeface="Space Mono"/>
                  <a:sym typeface="Space Mono"/>
                </a:rPr>
                <a:t>L/III/V</a:t>
              </a:r>
              <a:endParaRPr sz="500">
                <a:solidFill>
                  <a:schemeClr val="dk2"/>
                </a:solidFill>
                <a:latin typeface="Space Mono"/>
                <a:ea typeface="Space Mono"/>
                <a:cs typeface="Space Mono"/>
                <a:sym typeface="Space Mono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Framework Trust</a:t>
            </a:r>
            <a:endParaRPr/>
          </a:p>
        </p:txBody>
      </p:sp>
      <p:sp>
        <p:nvSpPr>
          <p:cNvPr id="378" name="Google Shape;378;p25"/>
          <p:cNvSpPr txBox="1">
            <a:spLocks noGrp="1"/>
          </p:cNvSpPr>
          <p:nvPr>
            <p:ph type="body" idx="1"/>
          </p:nvPr>
        </p:nvSpPr>
        <p:spPr>
          <a:xfrm>
            <a:off x="5814425" y="1132275"/>
            <a:ext cx="28533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/>
              <a:t>Function properties:</a:t>
            </a:r>
            <a:endParaRPr sz="1300" b="1"/>
          </a:p>
          <a:p>
            <a:pPr marL="314325" lvl="0" indent="-2540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Semantic versioning</a:t>
            </a:r>
            <a:endParaRPr sz="1300"/>
          </a:p>
          <a:p>
            <a:pPr marL="314325" lvl="0" indent="-2540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Scope</a:t>
            </a:r>
            <a:endParaRPr sz="1300"/>
          </a:p>
          <a:p>
            <a:pPr marL="314325" lvl="0" indent="-2540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Safety profile</a:t>
            </a:r>
            <a:endParaRPr sz="1300"/>
          </a:p>
          <a:p>
            <a:pPr marL="628650" lvl="1" indent="-225425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300"/>
              <a:buChar char="○"/>
            </a:pPr>
            <a:r>
              <a:rPr lang="en" sz="1300" i="1"/>
              <a:t>Pureness</a:t>
            </a:r>
            <a:endParaRPr sz="1300" i="1"/>
          </a:p>
          <a:p>
            <a:pPr marL="628650" lvl="1" indent="-2254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 i="1"/>
              <a:t>Idempotency</a:t>
            </a:r>
            <a:endParaRPr sz="1300" i="1"/>
          </a:p>
          <a:p>
            <a:pPr marL="628650" lvl="1" indent="-2254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 i="1"/>
              <a:t>Reversible</a:t>
            </a:r>
            <a:endParaRPr sz="1300" i="1"/>
          </a:p>
        </p:txBody>
      </p:sp>
      <p:sp>
        <p:nvSpPr>
          <p:cNvPr id="379" name="Google Shape;379;p25"/>
          <p:cNvSpPr/>
          <p:nvPr/>
        </p:nvSpPr>
        <p:spPr>
          <a:xfrm>
            <a:off x="311700" y="1132275"/>
            <a:ext cx="4300200" cy="3416400"/>
          </a:xfrm>
          <a:prstGeom prst="roundRect">
            <a:avLst>
              <a:gd name="adj" fmla="val 35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8275" tIns="137150" rIns="18275" bIns="137150" anchor="t" anchorCtr="0">
            <a:noAutofit/>
          </a:bodyPr>
          <a:lstStyle/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D2A8FF"/>
                </a:solidFill>
                <a:latin typeface="Source Code Pro SemiBold"/>
                <a:ea typeface="Source Code Pro SemiBold"/>
                <a:cs typeface="Source Code Pro SemiBold"/>
                <a:sym typeface="Source Code Pro SemiBold"/>
              </a:rPr>
              <a:t>@fb_test_case_with_lab</a:t>
            </a:r>
            <a:r>
              <a:rPr lang="en" sz="800">
                <a:solidFill>
                  <a:srgbClr val="BBBEBF"/>
                </a:solidFill>
                <a:latin typeface="Source Code Pro SemiBold"/>
                <a:ea typeface="Source Code Pro SemiBold"/>
                <a:cs typeface="Source Code Pro SemiBold"/>
                <a:sym typeface="Source Code Pro SemiBold"/>
              </a:rPr>
              <a:t>(...)</a:t>
            </a:r>
            <a:endParaRPr sz="800">
              <a:solidFill>
                <a:srgbClr val="BBBEBF"/>
              </a:solidFill>
              <a:latin typeface="Source Code Pro SemiBold"/>
              <a:ea typeface="Source Code Pro SemiBold"/>
              <a:cs typeface="Source Code Pro SemiBold"/>
              <a:sym typeface="Source Code Pro SemiBold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D2A8FF"/>
                </a:solidFill>
                <a:latin typeface="Source Code Pro SemiBold"/>
                <a:ea typeface="Source Code Pro SemiBold"/>
                <a:cs typeface="Source Code Pro SemiBold"/>
                <a:sym typeface="Source Code Pro SemiBold"/>
              </a:rPr>
              <a:t>@fb_test_case_with_lab</a:t>
            </a:r>
            <a:r>
              <a:rPr lang="en" sz="800">
                <a:solidFill>
                  <a:srgbClr val="BBBEBF"/>
                </a:solidFill>
                <a:latin typeface="Source Code Pro SemiBold"/>
                <a:ea typeface="Source Code Pro SemiBold"/>
                <a:cs typeface="Source Code Pro SemiBold"/>
                <a:sym typeface="Source Code Pro SemiBold"/>
              </a:rPr>
              <a:t>(...)</a:t>
            </a:r>
            <a:endParaRPr sz="800">
              <a:solidFill>
                <a:srgbClr val="BBBEBF"/>
              </a:solidFill>
              <a:latin typeface="Source Code Pro SemiBold"/>
              <a:ea typeface="Source Code Pro SemiBold"/>
              <a:cs typeface="Source Code Pro SemiBold"/>
              <a:sym typeface="Source Code Pro SemiBold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800">
              <a:solidFill>
                <a:srgbClr val="BBBEBF"/>
              </a:solidFill>
              <a:latin typeface="Source Code Pro SemiBold"/>
              <a:ea typeface="Source Code Pro SemiBold"/>
              <a:cs typeface="Source Code Pro SemiBold"/>
              <a:sym typeface="Source Code Pro SemiBold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 b="1">
                <a:solidFill>
                  <a:srgbClr val="D2A8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@register_function_block</a:t>
            </a:r>
            <a:r>
              <a:rPr lang="en" sz="900" b="1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(</a:t>
            </a:r>
            <a:endParaRPr sz="900" b="1">
              <a:solidFill>
                <a:srgbClr val="BBBEB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 b="1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 sz="900" b="1">
                <a:solidFill>
                  <a:srgbClr val="FFA657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name</a:t>
            </a:r>
            <a:r>
              <a:rPr lang="en" sz="900" b="1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        </a:t>
            </a:r>
            <a:r>
              <a:rPr lang="en" sz="900" b="1">
                <a:solidFill>
                  <a:srgbClr val="D4D4D4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=</a:t>
            </a:r>
            <a:r>
              <a:rPr lang="en" sz="900" b="1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900" b="1">
                <a:solidFill>
                  <a:srgbClr val="A5D6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"set_admin_state"</a:t>
            </a:r>
            <a:r>
              <a:rPr lang="en" sz="900" b="1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,</a:t>
            </a:r>
            <a:endParaRPr sz="900" b="1">
              <a:solidFill>
                <a:srgbClr val="BBBEB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 b="1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 sz="900" b="1">
                <a:solidFill>
                  <a:srgbClr val="FFA657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version</a:t>
            </a:r>
            <a:r>
              <a:rPr lang="en" sz="900" b="1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     </a:t>
            </a:r>
            <a:r>
              <a:rPr lang="en" sz="900" b="1">
                <a:solidFill>
                  <a:srgbClr val="D4D4D4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=</a:t>
            </a:r>
            <a:r>
              <a:rPr lang="en" sz="900" b="1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(</a:t>
            </a:r>
            <a:r>
              <a:rPr lang="en" sz="900" b="1">
                <a:solidFill>
                  <a:srgbClr val="B5CEA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</a:t>
            </a:r>
            <a:r>
              <a:rPr lang="en" sz="900" b="1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 sz="900" b="1">
                <a:solidFill>
                  <a:srgbClr val="B5CEA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900" b="1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 sz="900" b="1">
                <a:solidFill>
                  <a:srgbClr val="B5CEA8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0</a:t>
            </a:r>
            <a:r>
              <a:rPr lang="en" sz="900" b="1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),</a:t>
            </a:r>
            <a:endParaRPr sz="900" b="1">
              <a:solidFill>
                <a:srgbClr val="BBBEB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 b="1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 sz="900" b="1">
                <a:solidFill>
                  <a:srgbClr val="FFA657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run_on</a:t>
            </a:r>
            <a:r>
              <a:rPr lang="en" sz="900" b="1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      </a:t>
            </a:r>
            <a:r>
              <a:rPr lang="en" sz="900" b="1">
                <a:solidFill>
                  <a:srgbClr val="D4D4D4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=</a:t>
            </a:r>
            <a:r>
              <a:rPr lang="en" sz="900" b="1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900" b="1">
                <a:solidFill>
                  <a:srgbClr val="A5D6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"device"</a:t>
            </a:r>
            <a:r>
              <a:rPr lang="en" sz="900" b="1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,</a:t>
            </a:r>
            <a:endParaRPr sz="900" b="1">
              <a:solidFill>
                <a:srgbClr val="BBBEB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 b="1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 sz="900" b="1">
                <a:solidFill>
                  <a:srgbClr val="FFA657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is_idempotent</a:t>
            </a:r>
            <a:r>
              <a:rPr lang="en" sz="900" b="1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900" b="1">
                <a:solidFill>
                  <a:srgbClr val="D4D4D4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=</a:t>
            </a:r>
            <a:r>
              <a:rPr lang="en" sz="900" b="1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900" b="1">
                <a:solidFill>
                  <a:srgbClr val="569CD6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True</a:t>
            </a:r>
            <a:r>
              <a:rPr lang="en" sz="900" b="1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, </a:t>
            </a:r>
            <a:r>
              <a:rPr lang="en" sz="900" b="1">
                <a:solidFill>
                  <a:srgbClr val="4EC9B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 if it fails, the orchestrator can retry!</a:t>
            </a:r>
            <a:endParaRPr sz="900" b="1">
              <a:solidFill>
                <a:srgbClr val="4EC9B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 b="1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)</a:t>
            </a:r>
            <a:endParaRPr sz="900" b="1">
              <a:solidFill>
                <a:srgbClr val="BBBEB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>
              <a:solidFill>
                <a:srgbClr val="BBBEBF"/>
              </a:solidFill>
              <a:latin typeface="Source Code Pro SemiBold"/>
              <a:ea typeface="Source Code Pro SemiBold"/>
              <a:cs typeface="Source Code Pro SemiBold"/>
              <a:sym typeface="Source Code Pro SemiBold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FF7B72"/>
                </a:solidFill>
                <a:latin typeface="Source Code Pro SemiBold"/>
                <a:ea typeface="Source Code Pro SemiBold"/>
                <a:cs typeface="Source Code Pro SemiBold"/>
                <a:sym typeface="Source Code Pro SemiBold"/>
              </a:rPr>
              <a:t>class</a:t>
            </a:r>
            <a:r>
              <a:rPr lang="en" sz="800">
                <a:solidFill>
                  <a:srgbClr val="BBBEBF"/>
                </a:solidFill>
                <a:latin typeface="Source Code Pro SemiBold"/>
                <a:ea typeface="Source Code Pro SemiBold"/>
                <a:cs typeface="Source Code Pro SemiBold"/>
                <a:sym typeface="Source Code Pro SemiBold"/>
              </a:rPr>
              <a:t> </a:t>
            </a:r>
            <a:r>
              <a:rPr lang="en" sz="800">
                <a:solidFill>
                  <a:srgbClr val="4EC9B0"/>
                </a:solidFill>
                <a:latin typeface="Source Code Pro SemiBold"/>
                <a:ea typeface="Source Code Pro SemiBold"/>
                <a:cs typeface="Source Code Pro SemiBold"/>
                <a:sym typeface="Source Code Pro SemiBold"/>
              </a:rPr>
              <a:t>SetAdminState</a:t>
            </a:r>
            <a:r>
              <a:rPr lang="en" sz="800">
                <a:solidFill>
                  <a:srgbClr val="BBBEBF"/>
                </a:solidFill>
                <a:latin typeface="Source Code Pro SemiBold"/>
                <a:ea typeface="Source Code Pro SemiBold"/>
                <a:cs typeface="Source Code Pro SemiBold"/>
                <a:sym typeface="Source Code Pro SemiBold"/>
              </a:rPr>
              <a:t>(</a:t>
            </a:r>
            <a:r>
              <a:rPr lang="en" sz="800">
                <a:solidFill>
                  <a:srgbClr val="4EC9B0"/>
                </a:solidFill>
                <a:latin typeface="Source Code Pro SemiBold"/>
                <a:ea typeface="Source Code Pro SemiBold"/>
                <a:cs typeface="Source Code Pro SemiBold"/>
                <a:sym typeface="Source Code Pro SemiBold"/>
              </a:rPr>
              <a:t>FunctionBlock</a:t>
            </a:r>
            <a:r>
              <a:rPr lang="en" sz="800">
                <a:solidFill>
                  <a:srgbClr val="BBBEBF"/>
                </a:solidFill>
                <a:latin typeface="Source Code Pro SemiBold"/>
                <a:ea typeface="Source Code Pro SemiBold"/>
                <a:cs typeface="Source Code Pro SemiBold"/>
                <a:sym typeface="Source Code Pro SemiBold"/>
              </a:rPr>
              <a:t>):</a:t>
            </a:r>
            <a:endParaRPr sz="800">
              <a:solidFill>
                <a:srgbClr val="BBBEBF"/>
              </a:solidFill>
              <a:latin typeface="Source Code Pro SemiBold"/>
              <a:ea typeface="Source Code Pro SemiBold"/>
              <a:cs typeface="Source Code Pro SemiBold"/>
              <a:sym typeface="Source Code Pro SemiBold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BBBEBF"/>
                </a:solidFill>
                <a:latin typeface="Source Code Pro SemiBold"/>
                <a:ea typeface="Source Code Pro SemiBold"/>
                <a:cs typeface="Source Code Pro SemiBold"/>
                <a:sym typeface="Source Code Pro SemiBold"/>
              </a:rPr>
              <a:t>   </a:t>
            </a:r>
            <a:r>
              <a:rPr lang="en" sz="800">
                <a:solidFill>
                  <a:srgbClr val="FF7B72"/>
                </a:solidFill>
                <a:latin typeface="Source Code Pro SemiBold"/>
                <a:ea typeface="Source Code Pro SemiBold"/>
                <a:cs typeface="Source Code Pro SemiBold"/>
                <a:sym typeface="Source Code Pro SemiBold"/>
              </a:rPr>
              <a:t>...</a:t>
            </a:r>
            <a:endParaRPr sz="800">
              <a:solidFill>
                <a:srgbClr val="BBBEBF"/>
              </a:solidFill>
              <a:latin typeface="Source Code Pro SemiBold"/>
              <a:ea typeface="Source Code Pro SemiBold"/>
              <a:cs typeface="Source Code Pro SemiBold"/>
              <a:sym typeface="Source Code Pro SemiBold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800">
              <a:solidFill>
                <a:srgbClr val="BBBEBF"/>
              </a:solidFill>
              <a:latin typeface="Source Code Pro SemiBold"/>
              <a:ea typeface="Source Code Pro SemiBold"/>
              <a:cs typeface="Source Code Pro SemiBold"/>
              <a:sym typeface="Source Code Pro SemiBold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50"/>
              <a:buFont typeface="Arial"/>
              <a:buNone/>
            </a:pPr>
            <a:endParaRPr sz="800">
              <a:solidFill>
                <a:srgbClr val="8250DF"/>
              </a:solidFill>
              <a:latin typeface="Source Code Pro SemiBold"/>
              <a:ea typeface="Source Code Pro SemiBold"/>
              <a:cs typeface="Source Code Pro SemiBold"/>
              <a:sym typeface="Source Code Pro SemiBold"/>
            </a:endParaRPr>
          </a:p>
        </p:txBody>
      </p:sp>
      <p:sp>
        <p:nvSpPr>
          <p:cNvPr id="380" name="Google Shape;380;p25"/>
          <p:cNvSpPr/>
          <p:nvPr/>
        </p:nvSpPr>
        <p:spPr>
          <a:xfrm rot="5400000">
            <a:off x="4472000" y="1391100"/>
            <a:ext cx="729000" cy="303000"/>
          </a:xfrm>
          <a:prstGeom prst="triangle">
            <a:avLst>
              <a:gd name="adj" fmla="val 50000"/>
            </a:avLst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381" name="Google Shape;381;p25"/>
          <p:cNvSpPr txBox="1"/>
          <p:nvPr/>
        </p:nvSpPr>
        <p:spPr>
          <a:xfrm>
            <a:off x="8667725" y="4901400"/>
            <a:ext cx="487200" cy="24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dk2"/>
                </a:solidFill>
                <a:latin typeface="Space Mono"/>
                <a:ea typeface="Space Mono"/>
                <a:cs typeface="Space Mono"/>
                <a:sym typeface="Space Mono"/>
              </a:rPr>
              <a:t>L/I</a:t>
            </a:r>
            <a:endParaRPr sz="500">
              <a:solidFill>
                <a:schemeClr val="dk2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grpSp>
        <p:nvGrpSpPr>
          <p:cNvPr id="382" name="Google Shape;382;p25"/>
          <p:cNvGrpSpPr/>
          <p:nvPr/>
        </p:nvGrpSpPr>
        <p:grpSpPr>
          <a:xfrm>
            <a:off x="0" y="0"/>
            <a:ext cx="9144000" cy="5143500"/>
            <a:chOff x="-9603475" y="-62800"/>
            <a:chExt cx="9144000" cy="5143500"/>
          </a:xfrm>
        </p:grpSpPr>
        <p:sp>
          <p:nvSpPr>
            <p:cNvPr id="383" name="Google Shape;383;p25"/>
            <p:cNvSpPr/>
            <p:nvPr/>
          </p:nvSpPr>
          <p:spPr>
            <a:xfrm>
              <a:off x="-9603475" y="-62800"/>
              <a:ext cx="9144000" cy="5143500"/>
            </a:xfrm>
            <a:prstGeom prst="rect">
              <a:avLst/>
            </a:prstGeom>
            <a:solidFill>
              <a:srgbClr val="00272B">
                <a:alpha val="79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pace Mono"/>
                <a:ea typeface="Space Mono"/>
                <a:cs typeface="Space Mono"/>
                <a:sym typeface="Space Mono"/>
              </a:endParaRPr>
            </a:p>
          </p:txBody>
        </p:sp>
        <p:sp>
          <p:nvSpPr>
            <p:cNvPr id="384" name="Google Shape;384;p25"/>
            <p:cNvSpPr/>
            <p:nvPr/>
          </p:nvSpPr>
          <p:spPr>
            <a:xfrm>
              <a:off x="-9212200" y="91275"/>
              <a:ext cx="7134900" cy="4835400"/>
            </a:xfrm>
            <a:prstGeom prst="roundRect">
              <a:avLst>
                <a:gd name="adj" fmla="val 3500"/>
              </a:avLst>
            </a:prstGeom>
            <a:solidFill>
              <a:schemeClr val="dk2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01150" tIns="228600" rIns="18275" bIns="228600" anchor="t" anchorCtr="0">
              <a:noAutofit/>
            </a:bodyPr>
            <a:lstStyle/>
            <a:p>
              <a:pPr marL="0" lvl="0" indent="0" algn="l" rtl="0">
                <a:lnSpc>
                  <a:spcPct val="135714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>
                  <a:solidFill>
                    <a:srgbClr val="D2A8FF"/>
                  </a:solidFill>
                  <a:latin typeface="Source Code Pro SemiBold"/>
                  <a:ea typeface="Source Code Pro SemiBold"/>
                  <a:cs typeface="Source Code Pro SemiBold"/>
                  <a:sym typeface="Source Code Pro SemiBold"/>
                </a:rPr>
                <a:t>@fb_test_case_with_lab</a:t>
              </a:r>
              <a:r>
                <a:rPr lang="en">
                  <a:solidFill>
                    <a:srgbClr val="BBBEBF"/>
                  </a:solidFill>
                  <a:latin typeface="Source Code Pro SemiBold"/>
                  <a:ea typeface="Source Code Pro SemiBold"/>
                  <a:cs typeface="Source Code Pro SemiBold"/>
                  <a:sym typeface="Source Code Pro SemiBold"/>
                </a:rPr>
                <a:t>(...)</a:t>
              </a:r>
              <a:endParaRPr>
                <a:solidFill>
                  <a:srgbClr val="BBBEBF"/>
                </a:solidFill>
                <a:latin typeface="Source Code Pro SemiBold"/>
                <a:ea typeface="Source Code Pro SemiBold"/>
                <a:cs typeface="Source Code Pro SemiBold"/>
                <a:sym typeface="Source Code Pro SemiBold"/>
              </a:endParaRPr>
            </a:p>
            <a:p>
              <a:pPr marL="0" lvl="0" indent="0" algn="l" rtl="0">
                <a:lnSpc>
                  <a:spcPct val="135714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>
                  <a:solidFill>
                    <a:srgbClr val="D2A8FF"/>
                  </a:solidFill>
                  <a:latin typeface="Source Code Pro SemiBold"/>
                  <a:ea typeface="Source Code Pro SemiBold"/>
                  <a:cs typeface="Source Code Pro SemiBold"/>
                  <a:sym typeface="Source Code Pro SemiBold"/>
                </a:rPr>
                <a:t>@fb_test_case_with_lab</a:t>
              </a:r>
              <a:r>
                <a:rPr lang="en">
                  <a:solidFill>
                    <a:srgbClr val="BBBEBF"/>
                  </a:solidFill>
                  <a:latin typeface="Source Code Pro SemiBold"/>
                  <a:ea typeface="Source Code Pro SemiBold"/>
                  <a:cs typeface="Source Code Pro SemiBold"/>
                  <a:sym typeface="Source Code Pro SemiBold"/>
                </a:rPr>
                <a:t>(...)</a:t>
              </a:r>
              <a:endParaRPr>
                <a:solidFill>
                  <a:srgbClr val="BBBEBF"/>
                </a:solidFill>
                <a:latin typeface="Source Code Pro SemiBold"/>
                <a:ea typeface="Source Code Pro SemiBold"/>
                <a:cs typeface="Source Code Pro SemiBold"/>
                <a:sym typeface="Source Code Pro SemiBold"/>
              </a:endParaRPr>
            </a:p>
            <a:p>
              <a:pPr marL="0" lvl="0" indent="0" algn="l" rtl="0">
                <a:lnSpc>
                  <a:spcPct val="135714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endParaRPr>
                <a:solidFill>
                  <a:srgbClr val="BBBEBF"/>
                </a:solidFill>
                <a:latin typeface="Source Code Pro SemiBold"/>
                <a:ea typeface="Source Code Pro SemiBold"/>
                <a:cs typeface="Source Code Pro SemiBold"/>
                <a:sym typeface="Source Code Pro SemiBold"/>
              </a:endParaRPr>
            </a:p>
            <a:p>
              <a:pPr marL="0" lvl="0" indent="0" algn="l" rtl="0">
                <a:lnSpc>
                  <a:spcPct val="135714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b="1">
                  <a:solidFill>
                    <a:srgbClr val="D2A8F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@register_function_block</a:t>
              </a:r>
              <a:r>
                <a:rPr lang="en" b="1">
                  <a:solidFill>
                    <a:srgbClr val="BBBEB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(</a:t>
              </a:r>
              <a:endParaRPr b="1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endParaRPr>
            </a:p>
            <a:p>
              <a:pPr marL="0" lvl="0" indent="0" algn="l" rtl="0">
                <a:lnSpc>
                  <a:spcPct val="135714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b="1">
                  <a:solidFill>
                    <a:srgbClr val="BBBEB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   </a:t>
              </a:r>
              <a:r>
                <a:rPr lang="en" b="1">
                  <a:solidFill>
                    <a:srgbClr val="FFA657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name</a:t>
              </a:r>
              <a:r>
                <a:rPr lang="en" b="1">
                  <a:solidFill>
                    <a:srgbClr val="BBBEB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          </a:t>
              </a:r>
              <a:r>
                <a:rPr lang="en" b="1">
                  <a:solidFill>
                    <a:srgbClr val="D4D4D4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=</a:t>
              </a:r>
              <a:r>
                <a:rPr lang="en" b="1">
                  <a:solidFill>
                    <a:srgbClr val="BBBEB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 </a:t>
              </a:r>
              <a:r>
                <a:rPr lang="en" b="1">
                  <a:solidFill>
                    <a:srgbClr val="A5D6F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"set_admin_state"</a:t>
              </a:r>
              <a:r>
                <a:rPr lang="en" b="1">
                  <a:solidFill>
                    <a:srgbClr val="BBBEB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,</a:t>
              </a:r>
              <a:endParaRPr b="1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endParaRPr>
            </a:p>
            <a:p>
              <a:pPr marL="0" lvl="0" indent="0" algn="l" rtl="0">
                <a:lnSpc>
                  <a:spcPct val="135714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b="1">
                  <a:solidFill>
                    <a:srgbClr val="BBBEB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   </a:t>
              </a:r>
              <a:r>
                <a:rPr lang="en" b="1">
                  <a:solidFill>
                    <a:srgbClr val="FFA657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version</a:t>
              </a:r>
              <a:r>
                <a:rPr lang="en" b="1">
                  <a:solidFill>
                    <a:srgbClr val="BBBEB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       </a:t>
              </a:r>
              <a:r>
                <a:rPr lang="en" b="1">
                  <a:solidFill>
                    <a:srgbClr val="D4D4D4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=</a:t>
              </a:r>
              <a:r>
                <a:rPr lang="en" b="1">
                  <a:solidFill>
                    <a:srgbClr val="BBBEB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 (</a:t>
              </a:r>
              <a:r>
                <a:rPr lang="en" b="1">
                  <a:solidFill>
                    <a:srgbClr val="B5CEA8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1</a:t>
              </a:r>
              <a:r>
                <a:rPr lang="en" b="1">
                  <a:solidFill>
                    <a:srgbClr val="BBBEB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, </a:t>
              </a:r>
              <a:r>
                <a:rPr lang="en" b="1">
                  <a:solidFill>
                    <a:srgbClr val="B5CEA8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0</a:t>
              </a:r>
              <a:r>
                <a:rPr lang="en" b="1">
                  <a:solidFill>
                    <a:srgbClr val="BBBEB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, </a:t>
              </a:r>
              <a:r>
                <a:rPr lang="en" b="1">
                  <a:solidFill>
                    <a:srgbClr val="B5CEA8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0</a:t>
              </a:r>
              <a:r>
                <a:rPr lang="en" b="1">
                  <a:solidFill>
                    <a:srgbClr val="BBBEB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),</a:t>
              </a:r>
              <a:endParaRPr b="1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endParaRPr>
            </a:p>
            <a:p>
              <a:pPr marL="0" lvl="0" indent="0" algn="l" rtl="0">
                <a:lnSpc>
                  <a:spcPct val="135714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b="1">
                  <a:solidFill>
                    <a:srgbClr val="BBBEB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   </a:t>
              </a:r>
              <a:r>
                <a:rPr lang="en" b="1">
                  <a:solidFill>
                    <a:srgbClr val="FFA657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run_on</a:t>
              </a:r>
              <a:r>
                <a:rPr lang="en" b="1">
                  <a:solidFill>
                    <a:srgbClr val="BBBEB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        </a:t>
              </a:r>
              <a:r>
                <a:rPr lang="en" b="1">
                  <a:solidFill>
                    <a:srgbClr val="D4D4D4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=</a:t>
              </a:r>
              <a:r>
                <a:rPr lang="en" b="1">
                  <a:solidFill>
                    <a:srgbClr val="BBBEB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 </a:t>
              </a:r>
              <a:r>
                <a:rPr lang="en" b="1">
                  <a:solidFill>
                    <a:srgbClr val="A5D6F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"device"</a:t>
              </a:r>
              <a:r>
                <a:rPr lang="en" b="1">
                  <a:solidFill>
                    <a:srgbClr val="BBBEB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,</a:t>
              </a:r>
              <a:endParaRPr b="1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endParaRPr>
            </a:p>
            <a:p>
              <a:pPr marL="0" lvl="0" indent="0" algn="l" rtl="0">
                <a:lnSpc>
                  <a:spcPct val="135714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b="1">
                  <a:solidFill>
                    <a:srgbClr val="BBBEB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   </a:t>
              </a:r>
              <a:r>
                <a:rPr lang="en" b="1">
                  <a:solidFill>
                    <a:srgbClr val="FFA657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is_idempotent</a:t>
              </a:r>
              <a:r>
                <a:rPr lang="en" b="1">
                  <a:solidFill>
                    <a:srgbClr val="BBBEB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 </a:t>
              </a:r>
              <a:r>
                <a:rPr lang="en" b="1">
                  <a:solidFill>
                    <a:srgbClr val="D4D4D4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=</a:t>
              </a:r>
              <a:r>
                <a:rPr lang="en" b="1">
                  <a:solidFill>
                    <a:srgbClr val="BBBEB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 </a:t>
              </a:r>
              <a:r>
                <a:rPr lang="en" b="1">
                  <a:solidFill>
                    <a:srgbClr val="569CD6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True</a:t>
              </a:r>
              <a:r>
                <a:rPr lang="en" b="1">
                  <a:solidFill>
                    <a:srgbClr val="BBBEB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, </a:t>
              </a:r>
              <a:r>
                <a:rPr lang="en" b="1">
                  <a:solidFill>
                    <a:srgbClr val="4EC9B0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# if it fails, the orchestrator can retry!</a:t>
              </a:r>
              <a:endParaRPr b="1">
                <a:solidFill>
                  <a:srgbClr val="4EC9B0"/>
                </a:solidFill>
                <a:latin typeface="Source Code Pro"/>
                <a:ea typeface="Source Code Pro"/>
                <a:cs typeface="Source Code Pro"/>
                <a:sym typeface="Source Code Pro"/>
              </a:endParaRPr>
            </a:p>
            <a:p>
              <a:pPr marL="0" lvl="0" indent="0" algn="l" rtl="0">
                <a:lnSpc>
                  <a:spcPct val="135714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b="1">
                  <a:solidFill>
                    <a:srgbClr val="BBBEB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)</a:t>
              </a:r>
              <a:endParaRPr b="1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endParaRPr>
            </a:p>
            <a:p>
              <a:pPr marL="0" lvl="0" indent="0" algn="l" rtl="0">
                <a:lnSpc>
                  <a:spcPct val="135714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endParaRPr>
                <a:solidFill>
                  <a:srgbClr val="BBBEBF"/>
                </a:solidFill>
                <a:latin typeface="Source Code Pro SemiBold"/>
                <a:ea typeface="Source Code Pro SemiBold"/>
                <a:cs typeface="Source Code Pro SemiBold"/>
                <a:sym typeface="Source Code Pro SemiBold"/>
              </a:endParaRPr>
            </a:p>
            <a:p>
              <a:pPr marL="0" lvl="0" indent="0" algn="l" rtl="0">
                <a:lnSpc>
                  <a:spcPct val="135714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>
                  <a:solidFill>
                    <a:srgbClr val="FF7B72"/>
                  </a:solidFill>
                  <a:latin typeface="Source Code Pro SemiBold"/>
                  <a:ea typeface="Source Code Pro SemiBold"/>
                  <a:cs typeface="Source Code Pro SemiBold"/>
                  <a:sym typeface="Source Code Pro SemiBold"/>
                </a:rPr>
                <a:t>class</a:t>
              </a:r>
              <a:r>
                <a:rPr lang="en">
                  <a:solidFill>
                    <a:srgbClr val="BBBEBF"/>
                  </a:solidFill>
                  <a:latin typeface="Source Code Pro SemiBold"/>
                  <a:ea typeface="Source Code Pro SemiBold"/>
                  <a:cs typeface="Source Code Pro SemiBold"/>
                  <a:sym typeface="Source Code Pro SemiBold"/>
                </a:rPr>
                <a:t> </a:t>
              </a:r>
              <a:r>
                <a:rPr lang="en">
                  <a:solidFill>
                    <a:srgbClr val="4EC9B0"/>
                  </a:solidFill>
                  <a:latin typeface="Source Code Pro SemiBold"/>
                  <a:ea typeface="Source Code Pro SemiBold"/>
                  <a:cs typeface="Source Code Pro SemiBold"/>
                  <a:sym typeface="Source Code Pro SemiBold"/>
                </a:rPr>
                <a:t>SetAdminState</a:t>
              </a:r>
              <a:r>
                <a:rPr lang="en">
                  <a:solidFill>
                    <a:srgbClr val="BBBEBF"/>
                  </a:solidFill>
                  <a:latin typeface="Source Code Pro SemiBold"/>
                  <a:ea typeface="Source Code Pro SemiBold"/>
                  <a:cs typeface="Source Code Pro SemiBold"/>
                  <a:sym typeface="Source Code Pro SemiBold"/>
                </a:rPr>
                <a:t>(</a:t>
              </a:r>
              <a:r>
                <a:rPr lang="en">
                  <a:solidFill>
                    <a:srgbClr val="4EC9B0"/>
                  </a:solidFill>
                  <a:latin typeface="Source Code Pro SemiBold"/>
                  <a:ea typeface="Source Code Pro SemiBold"/>
                  <a:cs typeface="Source Code Pro SemiBold"/>
                  <a:sym typeface="Source Code Pro SemiBold"/>
                </a:rPr>
                <a:t>FunctionBlock</a:t>
              </a:r>
              <a:r>
                <a:rPr lang="en">
                  <a:solidFill>
                    <a:srgbClr val="BBBEBF"/>
                  </a:solidFill>
                  <a:latin typeface="Source Code Pro SemiBold"/>
                  <a:ea typeface="Source Code Pro SemiBold"/>
                  <a:cs typeface="Source Code Pro SemiBold"/>
                  <a:sym typeface="Source Code Pro SemiBold"/>
                </a:rPr>
                <a:t>):</a:t>
              </a:r>
              <a:endParaRPr>
                <a:solidFill>
                  <a:srgbClr val="BBBEBF"/>
                </a:solidFill>
                <a:latin typeface="Source Code Pro SemiBold"/>
                <a:ea typeface="Source Code Pro SemiBold"/>
                <a:cs typeface="Source Code Pro SemiBold"/>
                <a:sym typeface="Source Code Pro SemiBold"/>
              </a:endParaRPr>
            </a:p>
            <a:p>
              <a:pPr marL="0" lvl="0" indent="0" algn="l" rtl="0">
                <a:lnSpc>
                  <a:spcPct val="135714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>
                  <a:solidFill>
                    <a:srgbClr val="BBBEBF"/>
                  </a:solidFill>
                  <a:latin typeface="Source Code Pro SemiBold"/>
                  <a:ea typeface="Source Code Pro SemiBold"/>
                  <a:cs typeface="Source Code Pro SemiBold"/>
                  <a:sym typeface="Source Code Pro SemiBold"/>
                </a:rPr>
                <a:t>   </a:t>
              </a:r>
              <a:r>
                <a:rPr lang="en">
                  <a:solidFill>
                    <a:srgbClr val="FF7B72"/>
                  </a:solidFill>
                  <a:latin typeface="Source Code Pro SemiBold"/>
                  <a:ea typeface="Source Code Pro SemiBold"/>
                  <a:cs typeface="Source Code Pro SemiBold"/>
                  <a:sym typeface="Source Code Pro SemiBold"/>
                </a:rPr>
                <a:t>...</a:t>
              </a:r>
              <a:endParaRPr>
                <a:solidFill>
                  <a:srgbClr val="D2A8FF"/>
                </a:solidFill>
                <a:latin typeface="Source Code Pro SemiBold"/>
                <a:ea typeface="Source Code Pro SemiBold"/>
                <a:cs typeface="Source Code Pro SemiBold"/>
                <a:sym typeface="Source Code Pro SemiBold"/>
              </a:endParaRPr>
            </a:p>
            <a:p>
              <a:pPr marL="0" lvl="0" indent="0" algn="l" rtl="0">
                <a:lnSpc>
                  <a:spcPct val="135714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endParaRPr>
                <a:solidFill>
                  <a:srgbClr val="BBBEBF"/>
                </a:solidFill>
                <a:latin typeface="Source Code Pro SemiBold"/>
                <a:ea typeface="Source Code Pro SemiBold"/>
                <a:cs typeface="Source Code Pro SemiBold"/>
                <a:sym typeface="Source Code Pro SemiBold"/>
              </a:endParaRPr>
            </a:p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50"/>
                <a:buFont typeface="Arial"/>
                <a:buNone/>
              </a:pPr>
              <a:endParaRPr>
                <a:solidFill>
                  <a:srgbClr val="8250DF"/>
                </a:solidFill>
                <a:latin typeface="Source Code Pro SemiBold"/>
                <a:ea typeface="Source Code Pro SemiBold"/>
                <a:cs typeface="Source Code Pro SemiBold"/>
                <a:sym typeface="Source Code Pro SemiBold"/>
              </a:endParaRPr>
            </a:p>
          </p:txBody>
        </p:sp>
        <p:pic>
          <p:nvPicPr>
            <p:cNvPr id="385" name="Google Shape;385;p2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3374923" y="159728"/>
              <a:ext cx="1486675" cy="149350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6" name="Google Shape;386;p25"/>
            <p:cNvSpPr txBox="1"/>
            <p:nvPr/>
          </p:nvSpPr>
          <p:spPr>
            <a:xfrm>
              <a:off x="-946675" y="4838600"/>
              <a:ext cx="487200" cy="242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500">
                  <a:solidFill>
                    <a:schemeClr val="dk2"/>
                  </a:solidFill>
                  <a:latin typeface="Space Mono"/>
                  <a:ea typeface="Space Mono"/>
                  <a:cs typeface="Space Mono"/>
                  <a:sym typeface="Space Mono"/>
                </a:rPr>
                <a:t>L/II</a:t>
              </a:r>
              <a:endParaRPr sz="500">
                <a:solidFill>
                  <a:schemeClr val="dk2"/>
                </a:solidFill>
                <a:latin typeface="Space Mono"/>
                <a:ea typeface="Space Mono"/>
                <a:cs typeface="Space Mono"/>
                <a:sym typeface="Space Mono"/>
              </a:endParaRPr>
            </a:p>
          </p:txBody>
        </p:sp>
      </p:grpSp>
      <p:sp>
        <p:nvSpPr>
          <p:cNvPr id="387" name="Google Shape;387;p25"/>
          <p:cNvSpPr txBox="1"/>
          <p:nvPr/>
        </p:nvSpPr>
        <p:spPr>
          <a:xfrm>
            <a:off x="17957200" y="4901400"/>
            <a:ext cx="487200" cy="24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dk2"/>
                </a:solidFill>
                <a:latin typeface="Space Mono"/>
                <a:ea typeface="Space Mono"/>
                <a:cs typeface="Space Mono"/>
                <a:sym typeface="Space Mono"/>
              </a:rPr>
              <a:t>L/III</a:t>
            </a:r>
            <a:endParaRPr sz="500">
              <a:solidFill>
                <a:schemeClr val="dk2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grpSp>
        <p:nvGrpSpPr>
          <p:cNvPr id="388" name="Google Shape;388;p25"/>
          <p:cNvGrpSpPr/>
          <p:nvPr/>
        </p:nvGrpSpPr>
        <p:grpSpPr>
          <a:xfrm>
            <a:off x="0" y="0"/>
            <a:ext cx="9144000" cy="5143500"/>
            <a:chOff x="-1579300" y="0"/>
            <a:chExt cx="9144000" cy="5143500"/>
          </a:xfrm>
        </p:grpSpPr>
        <p:grpSp>
          <p:nvGrpSpPr>
            <p:cNvPr id="389" name="Google Shape;389;p25"/>
            <p:cNvGrpSpPr/>
            <p:nvPr/>
          </p:nvGrpSpPr>
          <p:grpSpPr>
            <a:xfrm>
              <a:off x="-1579300" y="0"/>
              <a:ext cx="9144000" cy="5143500"/>
              <a:chOff x="9300400" y="0"/>
              <a:chExt cx="9144000" cy="5143500"/>
            </a:xfrm>
          </p:grpSpPr>
          <p:sp>
            <p:nvSpPr>
              <p:cNvPr id="390" name="Google Shape;390;p25"/>
              <p:cNvSpPr/>
              <p:nvPr/>
            </p:nvSpPr>
            <p:spPr>
              <a:xfrm>
                <a:off x="9300400" y="0"/>
                <a:ext cx="9144000" cy="51435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Space Mono"/>
                  <a:ea typeface="Space Mono"/>
                  <a:cs typeface="Space Mono"/>
                  <a:sym typeface="Space Mono"/>
                </a:endParaRPr>
              </a:p>
            </p:txBody>
          </p:sp>
          <p:sp>
            <p:nvSpPr>
              <p:cNvPr id="391" name="Google Shape;391;p25"/>
              <p:cNvSpPr txBox="1"/>
              <p:nvPr/>
            </p:nvSpPr>
            <p:spPr>
              <a:xfrm>
                <a:off x="9612100" y="445134"/>
                <a:ext cx="6237300" cy="61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2525" tIns="92525" rIns="92525" bIns="92525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885">
                    <a:solidFill>
                      <a:schemeClr val="accent6"/>
                    </a:solidFill>
                    <a:latin typeface="Space Mono"/>
                    <a:ea typeface="Space Mono"/>
                    <a:cs typeface="Space Mono"/>
                    <a:sym typeface="Space Mono"/>
                  </a:rPr>
                  <a:t>Framework Trust</a:t>
                </a:r>
                <a:endParaRPr sz="2885">
                  <a:solidFill>
                    <a:schemeClr val="accent6"/>
                  </a:solidFill>
                  <a:latin typeface="Space Mono"/>
                  <a:ea typeface="Space Mono"/>
                  <a:cs typeface="Space Mono"/>
                  <a:sym typeface="Space Mono"/>
                </a:endParaRPr>
              </a:p>
            </p:txBody>
          </p:sp>
          <p:grpSp>
            <p:nvGrpSpPr>
              <p:cNvPr id="392" name="Google Shape;392;p25"/>
              <p:cNvGrpSpPr/>
              <p:nvPr/>
            </p:nvGrpSpPr>
            <p:grpSpPr>
              <a:xfrm>
                <a:off x="9612100" y="1132375"/>
                <a:ext cx="7935725" cy="3416400"/>
                <a:chOff x="10413025" y="1834200"/>
                <a:chExt cx="7935725" cy="3416400"/>
              </a:xfrm>
            </p:grpSpPr>
            <p:sp>
              <p:nvSpPr>
                <p:cNvPr id="393" name="Google Shape;393;p25"/>
                <p:cNvSpPr/>
                <p:nvPr/>
              </p:nvSpPr>
              <p:spPr>
                <a:xfrm>
                  <a:off x="10413025" y="1834200"/>
                  <a:ext cx="4300200" cy="3416400"/>
                </a:xfrm>
                <a:prstGeom prst="roundRect">
                  <a:avLst>
                    <a:gd name="adj" fmla="val 3500"/>
                  </a:avLst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18275" tIns="137150" rIns="18275" bIns="137150" anchor="t" anchorCtr="0">
                  <a:noAutofit/>
                </a:bodyPr>
                <a:lstStyle/>
                <a:p>
                  <a:pPr marL="0" lvl="0" indent="0" algn="l" rtl="0">
                    <a:lnSpc>
                      <a:spcPct val="135714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en" sz="800">
                      <a:solidFill>
                        <a:srgbClr val="D2A8FF"/>
                      </a:solidFill>
                      <a:latin typeface="Source Code Pro SemiBold"/>
                      <a:ea typeface="Source Code Pro SemiBold"/>
                      <a:cs typeface="Source Code Pro SemiBold"/>
                      <a:sym typeface="Source Code Pro SemiBold"/>
                    </a:rPr>
                    <a:t>@fb_test_case_with_lab</a:t>
                  </a:r>
                  <a:r>
                    <a:rPr lang="en" sz="800">
                      <a:solidFill>
                        <a:srgbClr val="BBBEBF"/>
                      </a:solidFill>
                      <a:latin typeface="Source Code Pro SemiBold"/>
                      <a:ea typeface="Source Code Pro SemiBold"/>
                      <a:cs typeface="Source Code Pro SemiBold"/>
                      <a:sym typeface="Source Code Pro SemiBold"/>
                    </a:rPr>
                    <a:t>(...)</a:t>
                  </a:r>
                  <a:endParaRPr sz="800">
                    <a:solidFill>
                      <a:srgbClr val="BBBEBF"/>
                    </a:solidFill>
                    <a:latin typeface="Source Code Pro SemiBold"/>
                    <a:ea typeface="Source Code Pro SemiBold"/>
                    <a:cs typeface="Source Code Pro SemiBold"/>
                    <a:sym typeface="Source Code Pro SemiBold"/>
                  </a:endParaRPr>
                </a:p>
                <a:p>
                  <a:pPr marL="0" lvl="0" indent="0" algn="l" rtl="0">
                    <a:lnSpc>
                      <a:spcPct val="135714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en" sz="800">
                      <a:solidFill>
                        <a:srgbClr val="D2A8FF"/>
                      </a:solidFill>
                      <a:latin typeface="Source Code Pro SemiBold"/>
                      <a:ea typeface="Source Code Pro SemiBold"/>
                      <a:cs typeface="Source Code Pro SemiBold"/>
                      <a:sym typeface="Source Code Pro SemiBold"/>
                    </a:rPr>
                    <a:t>@fb_test_case_with_lab</a:t>
                  </a:r>
                  <a:r>
                    <a:rPr lang="en" sz="800">
                      <a:solidFill>
                        <a:srgbClr val="BBBEBF"/>
                      </a:solidFill>
                      <a:latin typeface="Source Code Pro SemiBold"/>
                      <a:ea typeface="Source Code Pro SemiBold"/>
                      <a:cs typeface="Source Code Pro SemiBold"/>
                      <a:sym typeface="Source Code Pro SemiBold"/>
                    </a:rPr>
                    <a:t>(...)</a:t>
                  </a:r>
                  <a:endParaRPr sz="800">
                    <a:solidFill>
                      <a:srgbClr val="BBBEBF"/>
                    </a:solidFill>
                    <a:latin typeface="Source Code Pro SemiBold"/>
                    <a:ea typeface="Source Code Pro SemiBold"/>
                    <a:cs typeface="Source Code Pro SemiBold"/>
                    <a:sym typeface="Source Code Pro SemiBold"/>
                  </a:endParaRPr>
                </a:p>
                <a:p>
                  <a:pPr marL="0" lvl="0" indent="0" algn="l" rtl="0">
                    <a:lnSpc>
                      <a:spcPct val="135714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endParaRPr sz="800">
                    <a:solidFill>
                      <a:srgbClr val="BBBEBF"/>
                    </a:solidFill>
                    <a:latin typeface="Source Code Pro SemiBold"/>
                    <a:ea typeface="Source Code Pro SemiBold"/>
                    <a:cs typeface="Source Code Pro SemiBold"/>
                    <a:sym typeface="Source Code Pro SemiBold"/>
                  </a:endParaRPr>
                </a:p>
                <a:p>
                  <a:pPr marL="0" lvl="0" indent="0" algn="l" rtl="0">
                    <a:lnSpc>
                      <a:spcPct val="135714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en" sz="900" b="1">
                      <a:solidFill>
                        <a:srgbClr val="D2A8FF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@register_function_block</a:t>
                  </a:r>
                  <a:r>
                    <a:rPr lang="en" sz="900" b="1">
                      <a:solidFill>
                        <a:srgbClr val="BBBEBF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(</a:t>
                  </a:r>
                  <a:endParaRPr sz="900" b="1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endParaRPr>
                </a:p>
                <a:p>
                  <a:pPr marL="0" lvl="0" indent="0" algn="l" rtl="0">
                    <a:lnSpc>
                      <a:spcPct val="135714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en" sz="900" b="1">
                      <a:solidFill>
                        <a:srgbClr val="BBBEBF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   </a:t>
                  </a:r>
                  <a:r>
                    <a:rPr lang="en" sz="900" b="1">
                      <a:solidFill>
                        <a:srgbClr val="FFA657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name</a:t>
                  </a:r>
                  <a:r>
                    <a:rPr lang="en" sz="900" b="1">
                      <a:solidFill>
                        <a:srgbClr val="BBBEBF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          </a:t>
                  </a:r>
                  <a:r>
                    <a:rPr lang="en" sz="900" b="1">
                      <a:solidFill>
                        <a:srgbClr val="D4D4D4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=</a:t>
                  </a:r>
                  <a:r>
                    <a:rPr lang="en" sz="900" b="1">
                      <a:solidFill>
                        <a:srgbClr val="BBBEBF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 </a:t>
                  </a:r>
                  <a:r>
                    <a:rPr lang="en" sz="900" b="1">
                      <a:solidFill>
                        <a:srgbClr val="A5D6FF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"set_admin_state"</a:t>
                  </a:r>
                  <a:r>
                    <a:rPr lang="en" sz="900" b="1">
                      <a:solidFill>
                        <a:srgbClr val="BBBEBF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,</a:t>
                  </a:r>
                  <a:endParaRPr sz="900" b="1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endParaRPr>
                </a:p>
                <a:p>
                  <a:pPr marL="0" lvl="0" indent="0" algn="l" rtl="0">
                    <a:lnSpc>
                      <a:spcPct val="135714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en" sz="900" b="1">
                      <a:solidFill>
                        <a:srgbClr val="BBBEBF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   </a:t>
                  </a:r>
                  <a:r>
                    <a:rPr lang="en" sz="900" b="1">
                      <a:solidFill>
                        <a:srgbClr val="FFA657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version</a:t>
                  </a:r>
                  <a:r>
                    <a:rPr lang="en" sz="900" b="1">
                      <a:solidFill>
                        <a:srgbClr val="BBBEBF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       </a:t>
                  </a:r>
                  <a:r>
                    <a:rPr lang="en" sz="900" b="1">
                      <a:solidFill>
                        <a:srgbClr val="D4D4D4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=</a:t>
                  </a:r>
                  <a:r>
                    <a:rPr lang="en" sz="900" b="1">
                      <a:solidFill>
                        <a:srgbClr val="BBBEBF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 (</a:t>
                  </a:r>
                  <a:r>
                    <a:rPr lang="en" sz="900" b="1">
                      <a:solidFill>
                        <a:srgbClr val="B5CEA8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1</a:t>
                  </a:r>
                  <a:r>
                    <a:rPr lang="en" sz="900" b="1">
                      <a:solidFill>
                        <a:srgbClr val="BBBEBF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, </a:t>
                  </a:r>
                  <a:r>
                    <a:rPr lang="en" sz="900" b="1">
                      <a:solidFill>
                        <a:srgbClr val="B5CEA8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0</a:t>
                  </a:r>
                  <a:r>
                    <a:rPr lang="en" sz="900" b="1">
                      <a:solidFill>
                        <a:srgbClr val="BBBEBF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, </a:t>
                  </a:r>
                  <a:r>
                    <a:rPr lang="en" sz="900" b="1">
                      <a:solidFill>
                        <a:srgbClr val="B5CEA8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0</a:t>
                  </a:r>
                  <a:r>
                    <a:rPr lang="en" sz="900" b="1">
                      <a:solidFill>
                        <a:srgbClr val="BBBEBF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),</a:t>
                  </a:r>
                  <a:endParaRPr sz="900" b="1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endParaRPr>
                </a:p>
                <a:p>
                  <a:pPr marL="0" lvl="0" indent="0" algn="l" rtl="0">
                    <a:lnSpc>
                      <a:spcPct val="135714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en" sz="900" b="1">
                      <a:solidFill>
                        <a:srgbClr val="BBBEBF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   </a:t>
                  </a:r>
                  <a:r>
                    <a:rPr lang="en" sz="900" b="1">
                      <a:solidFill>
                        <a:srgbClr val="FFA657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run_on</a:t>
                  </a:r>
                  <a:r>
                    <a:rPr lang="en" sz="900" b="1">
                      <a:solidFill>
                        <a:srgbClr val="BBBEBF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        </a:t>
                  </a:r>
                  <a:r>
                    <a:rPr lang="en" sz="900" b="1">
                      <a:solidFill>
                        <a:srgbClr val="D4D4D4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=</a:t>
                  </a:r>
                  <a:r>
                    <a:rPr lang="en" sz="900" b="1">
                      <a:solidFill>
                        <a:srgbClr val="BBBEBF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 </a:t>
                  </a:r>
                  <a:r>
                    <a:rPr lang="en" sz="900" b="1">
                      <a:solidFill>
                        <a:srgbClr val="A5D6FF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"device"</a:t>
                  </a:r>
                  <a:r>
                    <a:rPr lang="en" sz="900" b="1">
                      <a:solidFill>
                        <a:srgbClr val="BBBEBF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,</a:t>
                  </a:r>
                  <a:endParaRPr sz="900" b="1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endParaRPr>
                </a:p>
                <a:p>
                  <a:pPr marL="0" lvl="0" indent="0" algn="l" rtl="0">
                    <a:lnSpc>
                      <a:spcPct val="135714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en" sz="900" b="1">
                      <a:solidFill>
                        <a:srgbClr val="BBBEBF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   </a:t>
                  </a:r>
                  <a:r>
                    <a:rPr lang="en" sz="900" b="1">
                      <a:solidFill>
                        <a:srgbClr val="FFA657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is_idempotent</a:t>
                  </a:r>
                  <a:r>
                    <a:rPr lang="en" sz="900" b="1">
                      <a:solidFill>
                        <a:srgbClr val="BBBEBF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 </a:t>
                  </a:r>
                  <a:r>
                    <a:rPr lang="en" sz="900" b="1">
                      <a:solidFill>
                        <a:srgbClr val="D4D4D4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=</a:t>
                  </a:r>
                  <a:r>
                    <a:rPr lang="en" sz="900" b="1">
                      <a:solidFill>
                        <a:srgbClr val="BBBEBF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 </a:t>
                  </a:r>
                  <a:r>
                    <a:rPr lang="en" sz="900" b="1">
                      <a:solidFill>
                        <a:srgbClr val="569CD6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True</a:t>
                  </a:r>
                  <a:r>
                    <a:rPr lang="en" sz="900" b="1">
                      <a:solidFill>
                        <a:srgbClr val="BBBEBF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, </a:t>
                  </a:r>
                  <a:r>
                    <a:rPr lang="en" sz="900" b="1">
                      <a:solidFill>
                        <a:srgbClr val="4EC9B0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# if it fails, the orchestrator can retry!</a:t>
                  </a:r>
                  <a:endParaRPr sz="900" b="1">
                    <a:solidFill>
                      <a:srgbClr val="4EC9B0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endParaRPr>
                </a:p>
                <a:p>
                  <a:pPr marL="0" lvl="0" indent="0" algn="l" rtl="0">
                    <a:lnSpc>
                      <a:spcPct val="135714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en" sz="900" b="1">
                      <a:solidFill>
                        <a:srgbClr val="BBBEBF"/>
                      </a:solidFill>
                      <a:latin typeface="Source Code Pro"/>
                      <a:ea typeface="Source Code Pro"/>
                      <a:cs typeface="Source Code Pro"/>
                      <a:sym typeface="Source Code Pro"/>
                    </a:rPr>
                    <a:t>)</a:t>
                  </a:r>
                  <a:endParaRPr sz="900" b="1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endParaRPr>
                </a:p>
                <a:p>
                  <a:pPr marL="0" lvl="0" indent="0" algn="l" rtl="0">
                    <a:lnSpc>
                      <a:spcPct val="135714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endParaRPr sz="1000">
                    <a:solidFill>
                      <a:srgbClr val="BBBEBF"/>
                    </a:solidFill>
                    <a:latin typeface="Source Code Pro SemiBold"/>
                    <a:ea typeface="Source Code Pro SemiBold"/>
                    <a:cs typeface="Source Code Pro SemiBold"/>
                    <a:sym typeface="Source Code Pro SemiBold"/>
                  </a:endParaRPr>
                </a:p>
                <a:p>
                  <a:pPr marL="0" lvl="0" indent="0" algn="l" rtl="0">
                    <a:lnSpc>
                      <a:spcPct val="135714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en" sz="800">
                      <a:solidFill>
                        <a:srgbClr val="FF7B72"/>
                      </a:solidFill>
                      <a:latin typeface="Source Code Pro SemiBold"/>
                      <a:ea typeface="Source Code Pro SemiBold"/>
                      <a:cs typeface="Source Code Pro SemiBold"/>
                      <a:sym typeface="Source Code Pro SemiBold"/>
                    </a:rPr>
                    <a:t>class</a:t>
                  </a:r>
                  <a:r>
                    <a:rPr lang="en" sz="800">
                      <a:solidFill>
                        <a:srgbClr val="BBBEBF"/>
                      </a:solidFill>
                      <a:latin typeface="Source Code Pro SemiBold"/>
                      <a:ea typeface="Source Code Pro SemiBold"/>
                      <a:cs typeface="Source Code Pro SemiBold"/>
                      <a:sym typeface="Source Code Pro SemiBold"/>
                    </a:rPr>
                    <a:t> </a:t>
                  </a:r>
                  <a:r>
                    <a:rPr lang="en" sz="800">
                      <a:solidFill>
                        <a:srgbClr val="4EC9B0"/>
                      </a:solidFill>
                      <a:latin typeface="Source Code Pro SemiBold"/>
                      <a:ea typeface="Source Code Pro SemiBold"/>
                      <a:cs typeface="Source Code Pro SemiBold"/>
                      <a:sym typeface="Source Code Pro SemiBold"/>
                    </a:rPr>
                    <a:t>SetAdminState</a:t>
                  </a:r>
                  <a:r>
                    <a:rPr lang="en" sz="800">
                      <a:solidFill>
                        <a:srgbClr val="BBBEBF"/>
                      </a:solidFill>
                      <a:latin typeface="Source Code Pro SemiBold"/>
                      <a:ea typeface="Source Code Pro SemiBold"/>
                      <a:cs typeface="Source Code Pro SemiBold"/>
                      <a:sym typeface="Source Code Pro SemiBold"/>
                    </a:rPr>
                    <a:t>(</a:t>
                  </a:r>
                  <a:r>
                    <a:rPr lang="en" sz="800">
                      <a:solidFill>
                        <a:srgbClr val="4EC9B0"/>
                      </a:solidFill>
                      <a:latin typeface="Source Code Pro SemiBold"/>
                      <a:ea typeface="Source Code Pro SemiBold"/>
                      <a:cs typeface="Source Code Pro SemiBold"/>
                      <a:sym typeface="Source Code Pro SemiBold"/>
                    </a:rPr>
                    <a:t>FunctionBlock</a:t>
                  </a:r>
                  <a:r>
                    <a:rPr lang="en" sz="800">
                      <a:solidFill>
                        <a:srgbClr val="BBBEBF"/>
                      </a:solidFill>
                      <a:latin typeface="Source Code Pro SemiBold"/>
                      <a:ea typeface="Source Code Pro SemiBold"/>
                      <a:cs typeface="Source Code Pro SemiBold"/>
                      <a:sym typeface="Source Code Pro SemiBold"/>
                    </a:rPr>
                    <a:t>):</a:t>
                  </a:r>
                  <a:endParaRPr sz="800">
                    <a:solidFill>
                      <a:srgbClr val="BBBEBF"/>
                    </a:solidFill>
                    <a:latin typeface="Source Code Pro SemiBold"/>
                    <a:ea typeface="Source Code Pro SemiBold"/>
                    <a:cs typeface="Source Code Pro SemiBold"/>
                    <a:sym typeface="Source Code Pro SemiBold"/>
                  </a:endParaRPr>
                </a:p>
                <a:p>
                  <a:pPr marL="0" lvl="0" indent="0" algn="l" rtl="0">
                    <a:lnSpc>
                      <a:spcPct val="135714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en" sz="800">
                      <a:solidFill>
                        <a:srgbClr val="BBBEBF"/>
                      </a:solidFill>
                      <a:latin typeface="Source Code Pro SemiBold"/>
                      <a:ea typeface="Source Code Pro SemiBold"/>
                      <a:cs typeface="Source Code Pro SemiBold"/>
                      <a:sym typeface="Source Code Pro SemiBold"/>
                    </a:rPr>
                    <a:t>   </a:t>
                  </a:r>
                  <a:r>
                    <a:rPr lang="en" sz="800">
                      <a:solidFill>
                        <a:srgbClr val="FF7B72"/>
                      </a:solidFill>
                      <a:latin typeface="Source Code Pro SemiBold"/>
                      <a:ea typeface="Source Code Pro SemiBold"/>
                      <a:cs typeface="Source Code Pro SemiBold"/>
                      <a:sym typeface="Source Code Pro SemiBold"/>
                    </a:rPr>
                    <a:t>...</a:t>
                  </a:r>
                  <a:endParaRPr sz="800">
                    <a:solidFill>
                      <a:srgbClr val="BBBEBF"/>
                    </a:solidFill>
                    <a:latin typeface="Source Code Pro SemiBold"/>
                    <a:ea typeface="Source Code Pro SemiBold"/>
                    <a:cs typeface="Source Code Pro SemiBold"/>
                    <a:sym typeface="Source Code Pro SemiBold"/>
                  </a:endParaRPr>
                </a:p>
                <a:p>
                  <a:pPr marL="0" lvl="0" indent="0" algn="l" rtl="0">
                    <a:lnSpc>
                      <a:spcPct val="135714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endParaRPr sz="800">
                    <a:solidFill>
                      <a:srgbClr val="BBBEBF"/>
                    </a:solidFill>
                    <a:latin typeface="Source Code Pro SemiBold"/>
                    <a:ea typeface="Source Code Pro SemiBold"/>
                    <a:cs typeface="Source Code Pro SemiBold"/>
                    <a:sym typeface="Source Code Pro SemiBold"/>
                  </a:endParaRPr>
                </a:p>
                <a:p>
                  <a:pPr marL="0" marR="0" lvl="0" indent="0" algn="l" rtl="0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650"/>
                    <a:buFont typeface="Arial"/>
                    <a:buNone/>
                  </a:pPr>
                  <a:endParaRPr sz="800">
                    <a:solidFill>
                      <a:srgbClr val="8250DF"/>
                    </a:solidFill>
                    <a:latin typeface="Source Code Pro SemiBold"/>
                    <a:ea typeface="Source Code Pro SemiBold"/>
                    <a:cs typeface="Source Code Pro SemiBold"/>
                    <a:sym typeface="Source Code Pro SemiBold"/>
                  </a:endParaRPr>
                </a:p>
              </p:txBody>
            </p:sp>
            <p:sp>
              <p:nvSpPr>
                <p:cNvPr id="394" name="Google Shape;394;p25"/>
                <p:cNvSpPr/>
                <p:nvPr/>
              </p:nvSpPr>
              <p:spPr>
                <a:xfrm rot="5400000">
                  <a:off x="14573325" y="2093025"/>
                  <a:ext cx="729000" cy="303000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6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latin typeface="Space Mono"/>
                    <a:ea typeface="Space Mono"/>
                    <a:cs typeface="Space Mono"/>
                    <a:sym typeface="Space Mono"/>
                  </a:endParaRPr>
                </a:p>
              </p:txBody>
            </p:sp>
            <p:sp>
              <p:nvSpPr>
                <p:cNvPr id="395" name="Google Shape;395;p25"/>
                <p:cNvSpPr txBox="1"/>
                <p:nvPr/>
              </p:nvSpPr>
              <p:spPr>
                <a:xfrm>
                  <a:off x="15915750" y="1834200"/>
                  <a:ext cx="2433000" cy="28053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t" anchorCtr="0">
                  <a:noAutofit/>
                </a:bodyPr>
                <a:lstStyle/>
                <a:p>
                  <a:pPr marL="0" lvl="0" indent="0" algn="l" rtl="0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en" sz="1300" b="1">
                      <a:solidFill>
                        <a:schemeClr val="lt1"/>
                      </a:solidFill>
                      <a:latin typeface="Space Mono"/>
                      <a:ea typeface="Space Mono"/>
                      <a:cs typeface="Space Mono"/>
                      <a:sym typeface="Space Mono"/>
                    </a:rPr>
                    <a:t>Function properties:</a:t>
                  </a:r>
                  <a:endParaRPr sz="1300" b="1">
                    <a:solidFill>
                      <a:schemeClr val="lt1"/>
                    </a:solidFill>
                    <a:latin typeface="Space Mono"/>
                    <a:ea typeface="Space Mono"/>
                    <a:cs typeface="Space Mono"/>
                    <a:sym typeface="Space Mono"/>
                  </a:endParaRPr>
                </a:p>
                <a:p>
                  <a:pPr marL="314325" lvl="0" indent="-254000" algn="l" rtl="0">
                    <a:lnSpc>
                      <a:spcPct val="115000"/>
                    </a:lnSpc>
                    <a:spcBef>
                      <a:spcPts val="1200"/>
                    </a:spcBef>
                    <a:spcAft>
                      <a:spcPts val="0"/>
                    </a:spcAft>
                    <a:buClr>
                      <a:schemeClr val="lt1"/>
                    </a:buClr>
                    <a:buSzPts val="1300"/>
                    <a:buFont typeface="Space Mono"/>
                    <a:buChar char="●"/>
                  </a:pPr>
                  <a:r>
                    <a:rPr lang="en" sz="1300">
                      <a:solidFill>
                        <a:schemeClr val="lt1"/>
                      </a:solidFill>
                      <a:latin typeface="Space Mono"/>
                      <a:ea typeface="Space Mono"/>
                      <a:cs typeface="Space Mono"/>
                      <a:sym typeface="Space Mono"/>
                    </a:rPr>
                    <a:t>Semantic versioning</a:t>
                  </a:r>
                  <a:endParaRPr sz="1300">
                    <a:solidFill>
                      <a:schemeClr val="lt1"/>
                    </a:solidFill>
                    <a:latin typeface="Space Mono"/>
                    <a:ea typeface="Space Mono"/>
                    <a:cs typeface="Space Mono"/>
                    <a:sym typeface="Space Mono"/>
                  </a:endParaRPr>
                </a:p>
                <a:p>
                  <a:pPr marL="314325" lvl="0" indent="-254000" algn="l" rtl="0">
                    <a:lnSpc>
                      <a:spcPct val="115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chemeClr val="lt1"/>
                    </a:buClr>
                    <a:buSzPts val="1300"/>
                    <a:buFont typeface="Space Mono"/>
                    <a:buChar char="●"/>
                  </a:pPr>
                  <a:r>
                    <a:rPr lang="en" sz="1300">
                      <a:solidFill>
                        <a:schemeClr val="lt1"/>
                      </a:solidFill>
                      <a:latin typeface="Space Mono"/>
                      <a:ea typeface="Space Mono"/>
                      <a:cs typeface="Space Mono"/>
                      <a:sym typeface="Space Mono"/>
                    </a:rPr>
                    <a:t>Scope</a:t>
                  </a:r>
                  <a:endParaRPr sz="1300">
                    <a:solidFill>
                      <a:schemeClr val="lt1"/>
                    </a:solidFill>
                    <a:latin typeface="Space Mono"/>
                    <a:ea typeface="Space Mono"/>
                    <a:cs typeface="Space Mono"/>
                    <a:sym typeface="Space Mono"/>
                  </a:endParaRPr>
                </a:p>
                <a:p>
                  <a:pPr marL="314325" lvl="0" indent="-254000" algn="l" rtl="0">
                    <a:lnSpc>
                      <a:spcPct val="115000"/>
                    </a:lnSpc>
                    <a:spcBef>
                      <a:spcPts val="600"/>
                    </a:spcBef>
                    <a:spcAft>
                      <a:spcPts val="0"/>
                    </a:spcAft>
                    <a:buClr>
                      <a:schemeClr val="lt1"/>
                    </a:buClr>
                    <a:buSzPts val="1300"/>
                    <a:buFont typeface="Space Mono"/>
                    <a:buChar char="●"/>
                  </a:pPr>
                  <a:r>
                    <a:rPr lang="en" sz="1300">
                      <a:solidFill>
                        <a:schemeClr val="lt1"/>
                      </a:solidFill>
                      <a:latin typeface="Space Mono"/>
                      <a:ea typeface="Space Mono"/>
                      <a:cs typeface="Space Mono"/>
                      <a:sym typeface="Space Mono"/>
                    </a:rPr>
                    <a:t>Safety profile</a:t>
                  </a:r>
                  <a:endParaRPr sz="1300">
                    <a:solidFill>
                      <a:schemeClr val="lt1"/>
                    </a:solidFill>
                    <a:latin typeface="Space Mono"/>
                    <a:ea typeface="Space Mono"/>
                    <a:cs typeface="Space Mono"/>
                    <a:sym typeface="Space Mono"/>
                  </a:endParaRPr>
                </a:p>
                <a:p>
                  <a:pPr marL="628650" lvl="1" indent="-225425" algn="l" rtl="0">
                    <a:lnSpc>
                      <a:spcPct val="115000"/>
                    </a:lnSpc>
                    <a:spcBef>
                      <a:spcPts val="300"/>
                    </a:spcBef>
                    <a:spcAft>
                      <a:spcPts val="0"/>
                    </a:spcAft>
                    <a:buClr>
                      <a:schemeClr val="lt1"/>
                    </a:buClr>
                    <a:buSzPts val="1300"/>
                    <a:buFont typeface="Space Mono"/>
                    <a:buChar char="○"/>
                  </a:pPr>
                  <a:r>
                    <a:rPr lang="en" sz="1300" i="1">
                      <a:solidFill>
                        <a:schemeClr val="lt1"/>
                      </a:solidFill>
                      <a:latin typeface="Space Mono"/>
                      <a:ea typeface="Space Mono"/>
                      <a:cs typeface="Space Mono"/>
                      <a:sym typeface="Space Mono"/>
                    </a:rPr>
                    <a:t>Pureness</a:t>
                  </a:r>
                  <a:endParaRPr sz="1300" i="1">
                    <a:solidFill>
                      <a:schemeClr val="lt1"/>
                    </a:solidFill>
                    <a:latin typeface="Space Mono"/>
                    <a:ea typeface="Space Mono"/>
                    <a:cs typeface="Space Mono"/>
                    <a:sym typeface="Space Mono"/>
                  </a:endParaRPr>
                </a:p>
                <a:p>
                  <a:pPr marL="628650" lvl="1" indent="-225425" algn="l" rtl="0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lt1"/>
                    </a:buClr>
                    <a:buSzPts val="1300"/>
                    <a:buFont typeface="Space Mono"/>
                    <a:buChar char="○"/>
                  </a:pPr>
                  <a:r>
                    <a:rPr lang="en" sz="1300" i="1">
                      <a:solidFill>
                        <a:schemeClr val="lt1"/>
                      </a:solidFill>
                      <a:latin typeface="Space Mono"/>
                      <a:ea typeface="Space Mono"/>
                      <a:cs typeface="Space Mono"/>
                      <a:sym typeface="Space Mono"/>
                    </a:rPr>
                    <a:t>Idempotency</a:t>
                  </a:r>
                  <a:endParaRPr sz="1300" i="1">
                    <a:solidFill>
                      <a:schemeClr val="lt1"/>
                    </a:solidFill>
                    <a:latin typeface="Space Mono"/>
                    <a:ea typeface="Space Mono"/>
                    <a:cs typeface="Space Mono"/>
                    <a:sym typeface="Space Mono"/>
                  </a:endParaRPr>
                </a:p>
                <a:p>
                  <a:pPr marL="628650" lvl="1" indent="-225425" algn="l" rtl="0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lt1"/>
                    </a:buClr>
                    <a:buSzPts val="1300"/>
                    <a:buFont typeface="Space Mono"/>
                    <a:buChar char="○"/>
                  </a:pPr>
                  <a:r>
                    <a:rPr lang="en" sz="1300" i="1">
                      <a:solidFill>
                        <a:schemeClr val="lt1"/>
                      </a:solidFill>
                      <a:latin typeface="Space Mono"/>
                      <a:ea typeface="Space Mono"/>
                      <a:cs typeface="Space Mono"/>
                      <a:sym typeface="Space Mono"/>
                    </a:rPr>
                    <a:t>Reversible</a:t>
                  </a:r>
                  <a:endParaRPr sz="1300" i="1">
                    <a:solidFill>
                      <a:schemeClr val="lt1"/>
                    </a:solidFill>
                    <a:latin typeface="Space Mono"/>
                    <a:ea typeface="Space Mono"/>
                    <a:cs typeface="Space Mono"/>
                    <a:sym typeface="Space Mono"/>
                  </a:endParaRPr>
                </a:p>
                <a:p>
                  <a:pPr marL="0" lvl="0" indent="0" algn="l" rtl="0">
                    <a:spcBef>
                      <a:spcPts val="1200"/>
                    </a:spcBef>
                    <a:spcAft>
                      <a:spcPts val="0"/>
                    </a:spcAft>
                    <a:buNone/>
                  </a:pPr>
                  <a:endParaRPr sz="2800">
                    <a:solidFill>
                      <a:schemeClr val="lt1"/>
                    </a:solidFill>
                    <a:latin typeface="Space Mono"/>
                    <a:ea typeface="Space Mono"/>
                    <a:cs typeface="Space Mono"/>
                    <a:sym typeface="Space Mono"/>
                  </a:endParaRPr>
                </a:p>
              </p:txBody>
            </p:sp>
          </p:grpSp>
        </p:grpSp>
        <p:sp>
          <p:nvSpPr>
            <p:cNvPr id="396" name="Google Shape;396;p25"/>
            <p:cNvSpPr txBox="1"/>
            <p:nvPr/>
          </p:nvSpPr>
          <p:spPr>
            <a:xfrm>
              <a:off x="7077500" y="4901400"/>
              <a:ext cx="487200" cy="242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500">
                  <a:solidFill>
                    <a:schemeClr val="dk2"/>
                  </a:solidFill>
                  <a:latin typeface="Space Mono"/>
                  <a:ea typeface="Space Mono"/>
                  <a:cs typeface="Space Mono"/>
                  <a:sym typeface="Space Mono"/>
                </a:rPr>
                <a:t>L/III</a:t>
              </a:r>
              <a:endParaRPr sz="500">
                <a:solidFill>
                  <a:schemeClr val="dk2"/>
                </a:solidFill>
                <a:latin typeface="Space Mono"/>
                <a:ea typeface="Space Mono"/>
                <a:cs typeface="Space Mono"/>
                <a:sym typeface="Space Mono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Implementation Trust</a:t>
            </a:r>
            <a:endParaRPr/>
          </a:p>
        </p:txBody>
      </p:sp>
      <p:sp>
        <p:nvSpPr>
          <p:cNvPr id="402" name="Google Shape;402;p26"/>
          <p:cNvSpPr txBox="1">
            <a:spLocks noGrp="1"/>
          </p:cNvSpPr>
          <p:nvPr>
            <p:ph type="body" idx="1"/>
          </p:nvPr>
        </p:nvSpPr>
        <p:spPr>
          <a:xfrm>
            <a:off x="6731329" y="4384900"/>
            <a:ext cx="1965600" cy="16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0" bIns="91425" anchor="t" anchorCtr="0">
            <a:normAutofit fontScale="25000" lnSpcReduction="20000"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200"/>
              <a:t>Powered by Netlab (https://netlab.tools/)</a:t>
            </a:r>
            <a:endParaRPr sz="2200"/>
          </a:p>
        </p:txBody>
      </p:sp>
      <p:sp>
        <p:nvSpPr>
          <p:cNvPr id="403" name="Google Shape;403;p26"/>
          <p:cNvSpPr/>
          <p:nvPr/>
        </p:nvSpPr>
        <p:spPr>
          <a:xfrm>
            <a:off x="311700" y="1132300"/>
            <a:ext cx="4300200" cy="3416400"/>
          </a:xfrm>
          <a:prstGeom prst="roundRect">
            <a:avLst>
              <a:gd name="adj" fmla="val 35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8275" tIns="137150" rIns="18275" bIns="137150" anchor="t" anchorCtr="0">
            <a:noAutofit/>
          </a:bodyPr>
          <a:lstStyle/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 b="1" dirty="0">
                <a:solidFill>
                  <a:srgbClr val="D2A8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@fb_test_case_with_lab</a:t>
            </a:r>
            <a:r>
              <a:rPr lang="en" sz="900" b="1" dirty="0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(”Shut IF on Cisco </a:t>
            </a:r>
            <a:r>
              <a:rPr lang="en" sz="900" b="1" dirty="0">
                <a:solidFill>
                  <a:srgbClr val="79C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IOL</a:t>
            </a:r>
            <a:r>
              <a:rPr lang="en" sz="900" b="1" dirty="0">
                <a:solidFill>
                  <a:srgbClr val="A5D6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",</a:t>
            </a:r>
            <a:endParaRPr sz="900" b="1" dirty="0">
              <a:solidFill>
                <a:srgbClr val="A5D6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 b="1" dirty="0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 sz="900" b="1" dirty="0">
                <a:solidFill>
                  <a:srgbClr val="FFA657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remote_lab_fixture</a:t>
            </a:r>
            <a:r>
              <a:rPr lang="en" sz="900" b="1" dirty="0">
                <a:solidFill>
                  <a:srgbClr val="D4D4D4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=</a:t>
            </a:r>
            <a:r>
              <a:rPr lang="en" sz="900" b="1" dirty="0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simple_iol,</a:t>
            </a:r>
            <a:endParaRPr sz="900" b="1" dirty="0">
              <a:solidFill>
                <a:srgbClr val="BBBEB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 b="1" dirty="0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 sz="900" b="1" dirty="0">
                <a:solidFill>
                  <a:srgbClr val="FFA657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params</a:t>
            </a:r>
            <a:r>
              <a:rPr lang="en" sz="900" b="1" dirty="0">
                <a:solidFill>
                  <a:srgbClr val="D4D4D4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=</a:t>
            </a:r>
            <a:r>
              <a:rPr lang="en" sz="900" b="1" dirty="0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SetAdminStateParams(</a:t>
            </a:r>
            <a:r>
              <a:rPr lang="en" sz="900" b="1" dirty="0">
                <a:solidFill>
                  <a:srgbClr val="FFA657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interface</a:t>
            </a:r>
            <a:r>
              <a:rPr lang="en" sz="900" b="1" dirty="0">
                <a:solidFill>
                  <a:srgbClr val="D4D4D4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=</a:t>
            </a:r>
            <a:r>
              <a:rPr lang="en" sz="900" b="1" dirty="0">
                <a:solidFill>
                  <a:srgbClr val="A5D6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"Ethernet0/1"</a:t>
            </a:r>
            <a:r>
              <a:rPr lang="en" sz="900" b="1" dirty="0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,</a:t>
            </a:r>
            <a:endParaRPr sz="900" b="1" dirty="0">
              <a:solidFill>
                <a:srgbClr val="BBBEB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 b="1" dirty="0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     			   </a:t>
            </a:r>
            <a:r>
              <a:rPr lang="en" sz="900" b="1" dirty="0">
                <a:solidFill>
                  <a:srgbClr val="FFA657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desired_state</a:t>
            </a:r>
            <a:r>
              <a:rPr lang="en" sz="900" b="1" dirty="0">
                <a:solidFill>
                  <a:srgbClr val="D4D4D4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=</a:t>
            </a:r>
            <a:r>
              <a:rPr lang="en" sz="900" b="1" dirty="0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AdminState.</a:t>
            </a:r>
            <a:r>
              <a:rPr lang="en" sz="900" b="1" dirty="0">
                <a:solidFill>
                  <a:srgbClr val="79C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DOWN</a:t>
            </a:r>
            <a:r>
              <a:rPr lang="en" sz="900" b="1" dirty="0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),</a:t>
            </a:r>
            <a:endParaRPr sz="900" b="1" dirty="0">
              <a:solidFill>
                <a:srgbClr val="BBBEB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 b="1" dirty="0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 sz="900" b="1" dirty="0">
                <a:solidFill>
                  <a:srgbClr val="FFA657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assertions</a:t>
            </a:r>
            <a:r>
              <a:rPr lang="en" sz="900" b="1" dirty="0">
                <a:solidFill>
                  <a:srgbClr val="D4D4D4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=</a:t>
            </a:r>
            <a:r>
              <a:rPr lang="en" sz="900" b="1" dirty="0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[</a:t>
            </a:r>
            <a:r>
              <a:rPr lang="en" sz="900" b="1" dirty="0">
                <a:solidFill>
                  <a:srgbClr val="FF7B7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lambda</a:t>
            </a:r>
            <a:r>
              <a:rPr lang="en" sz="900" b="1" dirty="0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900" b="1" dirty="0">
                <a:solidFill>
                  <a:srgbClr val="C9D1D9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</a:t>
            </a:r>
            <a:r>
              <a:rPr lang="en" sz="900" b="1" dirty="0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: r.data.new_state </a:t>
            </a:r>
            <a:r>
              <a:rPr lang="en" sz="900" b="1" dirty="0">
                <a:solidFill>
                  <a:srgbClr val="D4D4D4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==</a:t>
            </a:r>
            <a:r>
              <a:rPr lang="en" sz="900" b="1" dirty="0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dminState.</a:t>
            </a:r>
            <a:r>
              <a:rPr lang="en" sz="900" b="1" dirty="0">
                <a:solidFill>
                  <a:srgbClr val="79C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DOWN</a:t>
            </a:r>
            <a:r>
              <a:rPr lang="en" sz="900" b="1" dirty="0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],</a:t>
            </a:r>
            <a:endParaRPr sz="900" b="1" dirty="0">
              <a:solidFill>
                <a:srgbClr val="BBBEB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 b="1" dirty="0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)</a:t>
            </a:r>
            <a:endParaRPr sz="900" b="1" dirty="0">
              <a:solidFill>
                <a:srgbClr val="BBBEB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 b="1" dirty="0">
              <a:solidFill>
                <a:srgbClr val="BBBEB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 b="1" dirty="0">
                <a:solidFill>
                  <a:srgbClr val="D2A8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@fb_test_case_with_lab</a:t>
            </a:r>
            <a:r>
              <a:rPr lang="en" sz="900" b="1" dirty="0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(”Bring IF up on Nokia </a:t>
            </a:r>
            <a:r>
              <a:rPr lang="en" sz="900" b="1" dirty="0">
                <a:solidFill>
                  <a:srgbClr val="79C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SR</a:t>
            </a:r>
            <a:r>
              <a:rPr lang="en" sz="900" b="1" dirty="0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Linux</a:t>
            </a:r>
            <a:r>
              <a:rPr lang="en" sz="900" b="1" dirty="0">
                <a:solidFill>
                  <a:srgbClr val="A5D6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",</a:t>
            </a:r>
            <a:endParaRPr sz="900" b="1" dirty="0">
              <a:solidFill>
                <a:srgbClr val="A5D6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 b="1" dirty="0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 sz="900" b="1" dirty="0">
                <a:solidFill>
                  <a:srgbClr val="FFA657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remote_lab_fixture</a:t>
            </a:r>
            <a:r>
              <a:rPr lang="en" sz="900" b="1" dirty="0">
                <a:solidFill>
                  <a:srgbClr val="D4D4D4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=</a:t>
            </a:r>
            <a:r>
              <a:rPr lang="en" sz="900" b="1" dirty="0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simple_srlinux,</a:t>
            </a:r>
            <a:endParaRPr sz="900" b="1" dirty="0">
              <a:solidFill>
                <a:srgbClr val="BBBEB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 b="1" dirty="0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 sz="900" b="1" dirty="0">
                <a:solidFill>
                  <a:srgbClr val="FFA657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params</a:t>
            </a:r>
            <a:r>
              <a:rPr lang="en" sz="900" b="1" dirty="0">
                <a:solidFill>
                  <a:srgbClr val="D4D4D4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=</a:t>
            </a:r>
            <a:r>
              <a:rPr lang="en" sz="900" b="1" dirty="0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SetAdminStateParams(</a:t>
            </a:r>
            <a:r>
              <a:rPr lang="en" sz="900" b="1" dirty="0">
                <a:solidFill>
                  <a:srgbClr val="FFA657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interface</a:t>
            </a:r>
            <a:r>
              <a:rPr lang="en" sz="900" b="1" dirty="0">
                <a:solidFill>
                  <a:srgbClr val="D4D4D4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=</a:t>
            </a:r>
            <a:r>
              <a:rPr lang="en" sz="900" b="1" dirty="0">
                <a:solidFill>
                  <a:srgbClr val="A5D6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"ethernet-1/1"</a:t>
            </a:r>
            <a:r>
              <a:rPr lang="en" sz="900" b="1" dirty="0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,</a:t>
            </a:r>
            <a:endParaRPr sz="900" b="1" dirty="0">
              <a:solidFill>
                <a:srgbClr val="BBBEB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 b="1" dirty="0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     			   </a:t>
            </a:r>
            <a:r>
              <a:rPr lang="en" sz="900" b="1" dirty="0">
                <a:solidFill>
                  <a:srgbClr val="FFA657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desired_state</a:t>
            </a:r>
            <a:r>
              <a:rPr lang="en" sz="900" b="1" dirty="0">
                <a:solidFill>
                  <a:srgbClr val="D4D4D4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=</a:t>
            </a:r>
            <a:r>
              <a:rPr lang="en" sz="900" b="1" dirty="0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AdminState.</a:t>
            </a:r>
            <a:r>
              <a:rPr lang="en" sz="900" b="1" dirty="0">
                <a:solidFill>
                  <a:srgbClr val="79C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UP</a:t>
            </a:r>
            <a:r>
              <a:rPr lang="en" sz="900" b="1" dirty="0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),</a:t>
            </a:r>
            <a:endParaRPr sz="900" b="1" dirty="0">
              <a:solidFill>
                <a:srgbClr val="BBBEB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 b="1" dirty="0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en" sz="900" b="1" dirty="0">
                <a:solidFill>
                  <a:srgbClr val="FFA657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assertions</a:t>
            </a:r>
            <a:r>
              <a:rPr lang="en" sz="900" b="1" dirty="0">
                <a:solidFill>
                  <a:srgbClr val="D4D4D4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=</a:t>
            </a:r>
            <a:r>
              <a:rPr lang="en" sz="900" b="1" dirty="0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[</a:t>
            </a:r>
            <a:r>
              <a:rPr lang="en" sz="900" b="1" dirty="0">
                <a:solidFill>
                  <a:srgbClr val="FF7B7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lambda</a:t>
            </a:r>
            <a:r>
              <a:rPr lang="en" sz="900" b="1" dirty="0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en" sz="900" b="1" dirty="0">
                <a:solidFill>
                  <a:srgbClr val="C9D1D9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</a:t>
            </a:r>
            <a:r>
              <a:rPr lang="en" sz="900" b="1" dirty="0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: r.data.new_state </a:t>
            </a:r>
            <a:r>
              <a:rPr lang="en" sz="900" b="1" dirty="0">
                <a:solidFill>
                  <a:srgbClr val="D4D4D4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==</a:t>
            </a:r>
            <a:r>
              <a:rPr lang="en" sz="900" b="1" dirty="0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AdminState.</a:t>
            </a:r>
            <a:r>
              <a:rPr lang="en" sz="900" b="1" dirty="0">
                <a:solidFill>
                  <a:srgbClr val="79C0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UP</a:t>
            </a:r>
            <a:r>
              <a:rPr lang="en" sz="900" b="1" dirty="0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],</a:t>
            </a:r>
            <a:endParaRPr sz="900" b="1" dirty="0">
              <a:solidFill>
                <a:srgbClr val="BBBEB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 b="1" dirty="0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)</a:t>
            </a:r>
            <a:endParaRPr sz="900" b="1" dirty="0">
              <a:solidFill>
                <a:srgbClr val="BBBEB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00" dirty="0">
                <a:solidFill>
                  <a:srgbClr val="D2A8FF"/>
                </a:solidFill>
                <a:latin typeface="Source Code Pro SemiBold"/>
                <a:ea typeface="Source Code Pro SemiBold"/>
                <a:cs typeface="Source Code Pro SemiBold"/>
                <a:sym typeface="Source Code Pro SemiBold"/>
              </a:rPr>
              <a:t>@register_function_block</a:t>
            </a:r>
            <a:r>
              <a:rPr lang="en" sz="700" dirty="0">
                <a:solidFill>
                  <a:srgbClr val="BBBEBF"/>
                </a:solidFill>
                <a:latin typeface="Source Code Pro SemiBold"/>
                <a:ea typeface="Source Code Pro SemiBold"/>
                <a:cs typeface="Source Code Pro SemiBold"/>
                <a:sym typeface="Source Code Pro SemiBold"/>
              </a:rPr>
              <a:t>(...)</a:t>
            </a:r>
            <a:endParaRPr sz="700" dirty="0">
              <a:solidFill>
                <a:srgbClr val="D2A8FF"/>
              </a:solidFill>
              <a:latin typeface="Source Code Pro SemiBold"/>
              <a:ea typeface="Source Code Pro SemiBold"/>
              <a:cs typeface="Source Code Pro SemiBold"/>
              <a:sym typeface="Source Code Pro SemiBold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00" dirty="0">
                <a:solidFill>
                  <a:srgbClr val="FF7B72"/>
                </a:solidFill>
                <a:latin typeface="Source Code Pro SemiBold"/>
                <a:ea typeface="Source Code Pro SemiBold"/>
                <a:cs typeface="Source Code Pro SemiBold"/>
                <a:sym typeface="Source Code Pro SemiBold"/>
              </a:rPr>
              <a:t>class</a:t>
            </a:r>
            <a:r>
              <a:rPr lang="en" sz="700" dirty="0">
                <a:solidFill>
                  <a:srgbClr val="BBBEBF"/>
                </a:solidFill>
                <a:latin typeface="Source Code Pro SemiBold"/>
                <a:ea typeface="Source Code Pro SemiBold"/>
                <a:cs typeface="Source Code Pro SemiBold"/>
                <a:sym typeface="Source Code Pro SemiBold"/>
              </a:rPr>
              <a:t> </a:t>
            </a:r>
            <a:r>
              <a:rPr lang="en" sz="700" dirty="0">
                <a:solidFill>
                  <a:srgbClr val="4EC9B0"/>
                </a:solidFill>
                <a:latin typeface="Source Code Pro SemiBold"/>
                <a:ea typeface="Source Code Pro SemiBold"/>
                <a:cs typeface="Source Code Pro SemiBold"/>
                <a:sym typeface="Source Code Pro SemiBold"/>
              </a:rPr>
              <a:t>SetAdminState</a:t>
            </a:r>
            <a:r>
              <a:rPr lang="en" sz="700" dirty="0">
                <a:solidFill>
                  <a:srgbClr val="BBBEBF"/>
                </a:solidFill>
                <a:latin typeface="Source Code Pro SemiBold"/>
                <a:ea typeface="Source Code Pro SemiBold"/>
                <a:cs typeface="Source Code Pro SemiBold"/>
                <a:sym typeface="Source Code Pro SemiBold"/>
              </a:rPr>
              <a:t>(</a:t>
            </a:r>
            <a:r>
              <a:rPr lang="en" sz="700" dirty="0">
                <a:solidFill>
                  <a:srgbClr val="4EC9B0"/>
                </a:solidFill>
                <a:latin typeface="Source Code Pro SemiBold"/>
                <a:ea typeface="Source Code Pro SemiBold"/>
                <a:cs typeface="Source Code Pro SemiBold"/>
                <a:sym typeface="Source Code Pro SemiBold"/>
              </a:rPr>
              <a:t>FunctionBlock</a:t>
            </a:r>
            <a:r>
              <a:rPr lang="en" sz="700" dirty="0">
                <a:solidFill>
                  <a:srgbClr val="BBBEBF"/>
                </a:solidFill>
                <a:latin typeface="Source Code Pro SemiBold"/>
                <a:ea typeface="Source Code Pro SemiBold"/>
                <a:cs typeface="Source Code Pro SemiBold"/>
                <a:sym typeface="Source Code Pro SemiBold"/>
              </a:rPr>
              <a:t>):</a:t>
            </a:r>
            <a:endParaRPr sz="700" dirty="0">
              <a:solidFill>
                <a:srgbClr val="BBBEBF"/>
              </a:solidFill>
              <a:latin typeface="Source Code Pro SemiBold"/>
              <a:ea typeface="Source Code Pro SemiBold"/>
              <a:cs typeface="Source Code Pro SemiBold"/>
              <a:sym typeface="Source Code Pro SemiBold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00" dirty="0">
                <a:solidFill>
                  <a:srgbClr val="BBBEBF"/>
                </a:solidFill>
                <a:latin typeface="Source Code Pro SemiBold"/>
                <a:ea typeface="Source Code Pro SemiBold"/>
                <a:cs typeface="Source Code Pro SemiBold"/>
                <a:sym typeface="Source Code Pro SemiBold"/>
              </a:rPr>
              <a:t>   </a:t>
            </a:r>
            <a:r>
              <a:rPr lang="en" sz="700" dirty="0">
                <a:solidFill>
                  <a:srgbClr val="FF7B72"/>
                </a:solidFill>
                <a:latin typeface="Source Code Pro SemiBold"/>
                <a:ea typeface="Source Code Pro SemiBold"/>
                <a:cs typeface="Source Code Pro SemiBold"/>
                <a:sym typeface="Source Code Pro SemiBold"/>
              </a:rPr>
              <a:t>...</a:t>
            </a:r>
            <a:endParaRPr sz="700" dirty="0">
              <a:solidFill>
                <a:srgbClr val="BBBEBF"/>
              </a:solidFill>
              <a:latin typeface="Source Code Pro SemiBold"/>
              <a:ea typeface="Source Code Pro SemiBold"/>
              <a:cs typeface="Source Code Pro SemiBold"/>
              <a:sym typeface="Source Code Pro SemiBold"/>
            </a:endParaRPr>
          </a:p>
          <a:p>
            <a:pPr marL="0" lvl="0" indent="0" algn="l" rtl="0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800" dirty="0">
              <a:solidFill>
                <a:srgbClr val="BBBEBF"/>
              </a:solidFill>
              <a:latin typeface="Source Code Pro SemiBold"/>
              <a:ea typeface="Source Code Pro SemiBold"/>
              <a:cs typeface="Source Code Pro SemiBold"/>
              <a:sym typeface="Source Code Pro SemiBold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50"/>
              <a:buFont typeface="Arial"/>
              <a:buNone/>
            </a:pPr>
            <a:endParaRPr sz="800" dirty="0">
              <a:solidFill>
                <a:srgbClr val="8250DF"/>
              </a:solidFill>
              <a:latin typeface="Source Code Pro SemiBold"/>
              <a:ea typeface="Source Code Pro SemiBold"/>
              <a:cs typeface="Source Code Pro SemiBold"/>
              <a:sym typeface="Source Code Pro SemiBold"/>
            </a:endParaRPr>
          </a:p>
        </p:txBody>
      </p:sp>
      <p:grpSp>
        <p:nvGrpSpPr>
          <p:cNvPr id="404" name="Google Shape;404;p26"/>
          <p:cNvGrpSpPr/>
          <p:nvPr/>
        </p:nvGrpSpPr>
        <p:grpSpPr>
          <a:xfrm>
            <a:off x="4815031" y="1132300"/>
            <a:ext cx="3882198" cy="1543055"/>
            <a:chOff x="4744751" y="1079535"/>
            <a:chExt cx="3952151" cy="1543055"/>
          </a:xfrm>
        </p:grpSpPr>
        <p:pic>
          <p:nvPicPr>
            <p:cNvPr id="405" name="Google Shape;405;p26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744751" y="1190361"/>
              <a:ext cx="3952151" cy="1432230"/>
            </a:xfrm>
            <a:prstGeom prst="rect">
              <a:avLst/>
            </a:prstGeom>
            <a:noFill/>
            <a:ln w="19050" cap="flat" cmpd="sng">
              <a:solidFill>
                <a:srgbClr val="0D9488"/>
              </a:solidFill>
              <a:prstDash val="dash"/>
              <a:round/>
              <a:headEnd type="none" w="sm" len="sm"/>
              <a:tailEnd type="none" w="sm" len="sm"/>
            </a:ln>
          </p:spPr>
        </p:pic>
        <p:sp>
          <p:nvSpPr>
            <p:cNvPr id="406" name="Google Shape;406;p26"/>
            <p:cNvSpPr/>
            <p:nvPr/>
          </p:nvSpPr>
          <p:spPr>
            <a:xfrm>
              <a:off x="6208877" y="1079535"/>
              <a:ext cx="1023900" cy="160800"/>
            </a:xfrm>
            <a:prstGeom prst="roundRect">
              <a:avLst>
                <a:gd name="adj" fmla="val 50000"/>
              </a:avLst>
            </a:prstGeom>
            <a:solidFill>
              <a:srgbClr val="0D9488"/>
            </a:solidFill>
            <a:ln>
              <a:noFill/>
            </a:ln>
          </p:spPr>
          <p:txBody>
            <a:bodyPr spcFirstLastPara="1" wrap="square" lIns="43500" tIns="7250" rIns="43500" bIns="72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64"/>
                <a:buFont typeface="Arial"/>
                <a:buNone/>
              </a:pPr>
              <a:r>
                <a:rPr lang="en" sz="824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CISCO </a:t>
              </a:r>
              <a:r>
                <a:rPr lang="en" sz="824" b="1">
                  <a:solidFill>
                    <a:srgbClr val="FFFFFF"/>
                  </a:solidFill>
                </a:rPr>
                <a:t>IOL</a:t>
              </a:r>
              <a:endParaRPr sz="824"/>
            </a:p>
          </p:txBody>
        </p:sp>
      </p:grpSp>
      <p:grpSp>
        <p:nvGrpSpPr>
          <p:cNvPr id="407" name="Google Shape;407;p26"/>
          <p:cNvGrpSpPr/>
          <p:nvPr/>
        </p:nvGrpSpPr>
        <p:grpSpPr>
          <a:xfrm>
            <a:off x="4815005" y="2883282"/>
            <a:ext cx="3882250" cy="1524377"/>
            <a:chOff x="4744725" y="2741975"/>
            <a:chExt cx="3952204" cy="1524377"/>
          </a:xfrm>
        </p:grpSpPr>
        <p:pic>
          <p:nvPicPr>
            <p:cNvPr id="408" name="Google Shape;408;p2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744725" y="2834102"/>
              <a:ext cx="3952204" cy="1432250"/>
            </a:xfrm>
            <a:prstGeom prst="rect">
              <a:avLst/>
            </a:prstGeom>
            <a:noFill/>
            <a:ln w="19050" cap="flat" cmpd="sng">
              <a:solidFill>
                <a:srgbClr val="C2410C"/>
              </a:solidFill>
              <a:prstDash val="dash"/>
              <a:round/>
              <a:headEnd type="none" w="sm" len="sm"/>
              <a:tailEnd type="none" w="sm" len="sm"/>
            </a:ln>
          </p:spPr>
        </p:pic>
        <p:sp>
          <p:nvSpPr>
            <p:cNvPr id="409" name="Google Shape;409;p26"/>
            <p:cNvSpPr/>
            <p:nvPr/>
          </p:nvSpPr>
          <p:spPr>
            <a:xfrm>
              <a:off x="6206027" y="2741975"/>
              <a:ext cx="1029600" cy="139200"/>
            </a:xfrm>
            <a:prstGeom prst="roundRect">
              <a:avLst>
                <a:gd name="adj" fmla="val 50000"/>
              </a:avLst>
            </a:prstGeom>
            <a:solidFill>
              <a:srgbClr val="C2410C"/>
            </a:solidFill>
            <a:ln>
              <a:noFill/>
            </a:ln>
          </p:spPr>
          <p:txBody>
            <a:bodyPr spcFirstLastPara="1" wrap="square" lIns="42225" tIns="7050" rIns="42225" bIns="70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47"/>
                <a:buFont typeface="Arial"/>
                <a:buNone/>
              </a:pPr>
              <a:r>
                <a:rPr lang="en" sz="8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NOKIA SR LINUX</a:t>
              </a:r>
              <a:endParaRPr sz="800"/>
            </a:p>
          </p:txBody>
        </p:sp>
      </p:grpSp>
      <p:sp>
        <p:nvSpPr>
          <p:cNvPr id="410" name="Google Shape;410;p26"/>
          <p:cNvSpPr/>
          <p:nvPr/>
        </p:nvSpPr>
        <p:spPr>
          <a:xfrm rot="5400000">
            <a:off x="4472000" y="1391100"/>
            <a:ext cx="729000" cy="303000"/>
          </a:xfrm>
          <a:prstGeom prst="triangle">
            <a:avLst>
              <a:gd name="adj" fmla="val 50000"/>
            </a:avLst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411" name="Google Shape;411;p26"/>
          <p:cNvSpPr/>
          <p:nvPr/>
        </p:nvSpPr>
        <p:spPr>
          <a:xfrm rot="5400000">
            <a:off x="4472000" y="3096280"/>
            <a:ext cx="729000" cy="303000"/>
          </a:xfrm>
          <a:prstGeom prst="triangle">
            <a:avLst>
              <a:gd name="adj" fmla="val 50000"/>
            </a:avLst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  <p:grpSp>
        <p:nvGrpSpPr>
          <p:cNvPr id="412" name="Google Shape;412;p26"/>
          <p:cNvGrpSpPr/>
          <p:nvPr/>
        </p:nvGrpSpPr>
        <p:grpSpPr>
          <a:xfrm>
            <a:off x="0" y="0"/>
            <a:ext cx="9144000" cy="5143500"/>
            <a:chOff x="-9603475" y="-62800"/>
            <a:chExt cx="9144000" cy="5143500"/>
          </a:xfrm>
        </p:grpSpPr>
        <p:sp>
          <p:nvSpPr>
            <p:cNvPr id="413" name="Google Shape;413;p26"/>
            <p:cNvSpPr/>
            <p:nvPr/>
          </p:nvSpPr>
          <p:spPr>
            <a:xfrm>
              <a:off x="-9603475" y="-62800"/>
              <a:ext cx="9144000" cy="5143500"/>
            </a:xfrm>
            <a:prstGeom prst="rect">
              <a:avLst/>
            </a:prstGeom>
            <a:solidFill>
              <a:srgbClr val="00272B">
                <a:alpha val="797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pace Mono"/>
                <a:ea typeface="Space Mono"/>
                <a:cs typeface="Space Mono"/>
                <a:sym typeface="Space Mono"/>
              </a:endParaRPr>
            </a:p>
          </p:txBody>
        </p:sp>
        <p:sp>
          <p:nvSpPr>
            <p:cNvPr id="414" name="Google Shape;414;p26"/>
            <p:cNvSpPr/>
            <p:nvPr/>
          </p:nvSpPr>
          <p:spPr>
            <a:xfrm>
              <a:off x="-9212200" y="91275"/>
              <a:ext cx="7134900" cy="4835400"/>
            </a:xfrm>
            <a:prstGeom prst="roundRect">
              <a:avLst>
                <a:gd name="adj" fmla="val 3500"/>
              </a:avLst>
            </a:prstGeom>
            <a:solidFill>
              <a:schemeClr val="dk2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01150" tIns="228600" rIns="18275" bIns="228600" anchor="t" anchorCtr="0">
              <a:noAutofit/>
            </a:bodyPr>
            <a:lstStyle/>
            <a:p>
              <a:pPr marL="0" lvl="0" indent="0" algn="l" rtl="0">
                <a:lnSpc>
                  <a:spcPct val="135714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300" b="1">
                  <a:solidFill>
                    <a:srgbClr val="D2A8F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@fb_test_case_with_lab</a:t>
              </a:r>
              <a:r>
                <a:rPr lang="en" sz="1300" b="1">
                  <a:solidFill>
                    <a:srgbClr val="BBBEB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(”Shut IF on Cisco </a:t>
              </a:r>
              <a:r>
                <a:rPr lang="en" sz="1300" b="1">
                  <a:solidFill>
                    <a:srgbClr val="79C0F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IOL</a:t>
              </a:r>
              <a:r>
                <a:rPr lang="en" sz="1300" b="1">
                  <a:solidFill>
                    <a:srgbClr val="A5D6F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",</a:t>
              </a:r>
              <a:endParaRPr sz="1300" b="1">
                <a:solidFill>
                  <a:srgbClr val="A5D6FF"/>
                </a:solidFill>
                <a:latin typeface="Source Code Pro"/>
                <a:ea typeface="Source Code Pro"/>
                <a:cs typeface="Source Code Pro"/>
                <a:sym typeface="Source Code Pro"/>
              </a:endParaRPr>
            </a:p>
            <a:p>
              <a:pPr marL="0" lvl="0" indent="0" algn="l" rtl="0">
                <a:lnSpc>
                  <a:spcPct val="135714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300" b="1">
                  <a:solidFill>
                    <a:srgbClr val="BBBEB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   </a:t>
              </a:r>
              <a:r>
                <a:rPr lang="en" sz="1300" b="1">
                  <a:solidFill>
                    <a:srgbClr val="FFA657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remote_lab_fixture</a:t>
              </a:r>
              <a:r>
                <a:rPr lang="en" sz="1300" b="1">
                  <a:solidFill>
                    <a:srgbClr val="D4D4D4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=</a:t>
              </a:r>
              <a:r>
                <a:rPr lang="en" sz="1300" b="1">
                  <a:solidFill>
                    <a:srgbClr val="BBBEB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simple_iol,</a:t>
              </a:r>
              <a:endParaRPr sz="1300" b="1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endParaRPr>
            </a:p>
            <a:p>
              <a:pPr marL="0" lvl="0" indent="0" algn="l" rtl="0">
                <a:lnSpc>
                  <a:spcPct val="135714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300" b="1">
                  <a:solidFill>
                    <a:srgbClr val="BBBEB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   </a:t>
              </a:r>
              <a:r>
                <a:rPr lang="en" sz="1300" b="1">
                  <a:solidFill>
                    <a:srgbClr val="FFA657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params</a:t>
              </a:r>
              <a:r>
                <a:rPr lang="en" sz="1300" b="1">
                  <a:solidFill>
                    <a:srgbClr val="D4D4D4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=</a:t>
              </a:r>
              <a:r>
                <a:rPr lang="en" sz="1300" b="1">
                  <a:solidFill>
                    <a:srgbClr val="BBBEB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SetAdminStateParams(</a:t>
              </a:r>
              <a:r>
                <a:rPr lang="en" sz="1300" b="1">
                  <a:solidFill>
                    <a:srgbClr val="FFA657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interface</a:t>
              </a:r>
              <a:r>
                <a:rPr lang="en" sz="1300" b="1">
                  <a:solidFill>
                    <a:srgbClr val="D4D4D4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=</a:t>
              </a:r>
              <a:r>
                <a:rPr lang="en" sz="1300" b="1">
                  <a:solidFill>
                    <a:srgbClr val="A5D6F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"Ethernet0/1"</a:t>
              </a:r>
              <a:r>
                <a:rPr lang="en" sz="1300" b="1">
                  <a:solidFill>
                    <a:srgbClr val="BBBEB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,</a:t>
              </a:r>
              <a:endParaRPr sz="1300" b="1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endParaRPr>
            </a:p>
            <a:p>
              <a:pPr marL="0" lvl="0" indent="0" algn="l" rtl="0">
                <a:lnSpc>
                  <a:spcPct val="135714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300" b="1">
                  <a:solidFill>
                    <a:srgbClr val="BBBEB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       			   </a:t>
              </a:r>
              <a:r>
                <a:rPr lang="en" sz="1300" b="1">
                  <a:solidFill>
                    <a:srgbClr val="FFA657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desired_state</a:t>
              </a:r>
              <a:r>
                <a:rPr lang="en" sz="1300" b="1">
                  <a:solidFill>
                    <a:srgbClr val="D4D4D4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=</a:t>
              </a:r>
              <a:r>
                <a:rPr lang="en" sz="1300" b="1">
                  <a:solidFill>
                    <a:srgbClr val="BBBEB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AdminState.</a:t>
              </a:r>
              <a:r>
                <a:rPr lang="en" sz="1300" b="1">
                  <a:solidFill>
                    <a:srgbClr val="79C0F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DOWN</a:t>
              </a:r>
              <a:r>
                <a:rPr lang="en" sz="1300" b="1">
                  <a:solidFill>
                    <a:srgbClr val="BBBEB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),</a:t>
              </a:r>
              <a:endParaRPr sz="1300" b="1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endParaRPr>
            </a:p>
            <a:p>
              <a:pPr marL="0" lvl="0" indent="0" algn="l" rtl="0">
                <a:lnSpc>
                  <a:spcPct val="135714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300" b="1">
                  <a:solidFill>
                    <a:srgbClr val="BBBEB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   </a:t>
              </a:r>
              <a:r>
                <a:rPr lang="en" sz="1300" b="1">
                  <a:solidFill>
                    <a:srgbClr val="FFA657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assertions</a:t>
              </a:r>
              <a:r>
                <a:rPr lang="en" sz="1300" b="1">
                  <a:solidFill>
                    <a:srgbClr val="D4D4D4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=</a:t>
              </a:r>
              <a:r>
                <a:rPr lang="en" sz="1300" b="1">
                  <a:solidFill>
                    <a:srgbClr val="BBBEB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[</a:t>
              </a:r>
              <a:r>
                <a:rPr lang="en" sz="1300" b="1">
                  <a:solidFill>
                    <a:srgbClr val="FF7B72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lambda</a:t>
              </a:r>
              <a:r>
                <a:rPr lang="en" sz="1300" b="1">
                  <a:solidFill>
                    <a:srgbClr val="BBBEB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 </a:t>
              </a:r>
              <a:r>
                <a:rPr lang="en" sz="1300" b="1">
                  <a:solidFill>
                    <a:srgbClr val="C9D1D9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r</a:t>
              </a:r>
              <a:r>
                <a:rPr lang="en" sz="1300" b="1">
                  <a:solidFill>
                    <a:srgbClr val="BBBEB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: r.data.new_state </a:t>
              </a:r>
              <a:r>
                <a:rPr lang="en" sz="1300" b="1">
                  <a:solidFill>
                    <a:srgbClr val="D4D4D4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==</a:t>
              </a:r>
              <a:r>
                <a:rPr lang="en" sz="1300" b="1">
                  <a:solidFill>
                    <a:srgbClr val="BBBEB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 dminState.</a:t>
              </a:r>
              <a:r>
                <a:rPr lang="en" sz="1300" b="1">
                  <a:solidFill>
                    <a:srgbClr val="79C0F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DOWN</a:t>
              </a:r>
              <a:r>
                <a:rPr lang="en" sz="1300" b="1">
                  <a:solidFill>
                    <a:srgbClr val="BBBEB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],</a:t>
              </a:r>
              <a:endParaRPr sz="1300" b="1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endParaRPr>
            </a:p>
            <a:p>
              <a:pPr marL="0" lvl="0" indent="0" algn="l" rtl="0">
                <a:lnSpc>
                  <a:spcPct val="135714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300" b="1">
                  <a:solidFill>
                    <a:srgbClr val="BBBEB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)</a:t>
              </a:r>
              <a:endParaRPr sz="1300" b="1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endParaRPr>
            </a:p>
            <a:p>
              <a:pPr marL="0" lvl="0" indent="0" algn="l" rtl="0">
                <a:lnSpc>
                  <a:spcPct val="135714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endParaRPr sz="1300" b="1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endParaRPr>
            </a:p>
            <a:p>
              <a:pPr marL="0" lvl="0" indent="0" algn="l" rtl="0">
                <a:lnSpc>
                  <a:spcPct val="135714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300" b="1">
                  <a:solidFill>
                    <a:srgbClr val="D2A8F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@fb_test_case_with_lab</a:t>
              </a:r>
              <a:r>
                <a:rPr lang="en" sz="1300" b="1">
                  <a:solidFill>
                    <a:srgbClr val="BBBEB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(”Bring IF up on Nokia </a:t>
              </a:r>
              <a:r>
                <a:rPr lang="en" sz="1300" b="1">
                  <a:solidFill>
                    <a:srgbClr val="79C0F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SR</a:t>
              </a:r>
              <a:r>
                <a:rPr lang="en" sz="1300" b="1">
                  <a:solidFill>
                    <a:srgbClr val="BBBEB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 Linux</a:t>
              </a:r>
              <a:r>
                <a:rPr lang="en" sz="1300" b="1">
                  <a:solidFill>
                    <a:srgbClr val="A5D6F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",</a:t>
              </a:r>
              <a:endParaRPr sz="1300" b="1">
                <a:solidFill>
                  <a:srgbClr val="A5D6FF"/>
                </a:solidFill>
                <a:latin typeface="Source Code Pro"/>
                <a:ea typeface="Source Code Pro"/>
                <a:cs typeface="Source Code Pro"/>
                <a:sym typeface="Source Code Pro"/>
              </a:endParaRPr>
            </a:p>
            <a:p>
              <a:pPr marL="0" lvl="0" indent="0" algn="l" rtl="0">
                <a:lnSpc>
                  <a:spcPct val="135714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300" b="1">
                  <a:solidFill>
                    <a:srgbClr val="BBBEB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   </a:t>
              </a:r>
              <a:r>
                <a:rPr lang="en" sz="1300" b="1">
                  <a:solidFill>
                    <a:srgbClr val="FFA657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remote_lab_fixture</a:t>
              </a:r>
              <a:r>
                <a:rPr lang="en" sz="1300" b="1">
                  <a:solidFill>
                    <a:srgbClr val="D4D4D4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=</a:t>
              </a:r>
              <a:r>
                <a:rPr lang="en" sz="1300" b="1">
                  <a:solidFill>
                    <a:srgbClr val="BBBEB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simple_srlinux,</a:t>
              </a:r>
              <a:endParaRPr sz="1300" b="1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endParaRPr>
            </a:p>
            <a:p>
              <a:pPr marL="0" lvl="0" indent="0" algn="l" rtl="0">
                <a:lnSpc>
                  <a:spcPct val="135714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300" b="1">
                  <a:solidFill>
                    <a:srgbClr val="BBBEB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   </a:t>
              </a:r>
              <a:r>
                <a:rPr lang="en" sz="1300" b="1">
                  <a:solidFill>
                    <a:srgbClr val="FFA657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params</a:t>
              </a:r>
              <a:r>
                <a:rPr lang="en" sz="1300" b="1">
                  <a:solidFill>
                    <a:srgbClr val="D4D4D4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=</a:t>
              </a:r>
              <a:r>
                <a:rPr lang="en" sz="1300" b="1">
                  <a:solidFill>
                    <a:srgbClr val="BBBEB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SetAdminStateParams(</a:t>
              </a:r>
              <a:r>
                <a:rPr lang="en" sz="1300" b="1">
                  <a:solidFill>
                    <a:srgbClr val="FFA657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interface</a:t>
              </a:r>
              <a:r>
                <a:rPr lang="en" sz="1300" b="1">
                  <a:solidFill>
                    <a:srgbClr val="D4D4D4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=</a:t>
              </a:r>
              <a:r>
                <a:rPr lang="en" sz="1300" b="1">
                  <a:solidFill>
                    <a:srgbClr val="A5D6F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"ethernet-1/1"</a:t>
              </a:r>
              <a:r>
                <a:rPr lang="en" sz="1300" b="1">
                  <a:solidFill>
                    <a:srgbClr val="BBBEB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,</a:t>
              </a:r>
              <a:endParaRPr sz="1300" b="1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endParaRPr>
            </a:p>
            <a:p>
              <a:pPr marL="0" lvl="0" indent="0" algn="l" rtl="0">
                <a:lnSpc>
                  <a:spcPct val="135714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300" b="1">
                  <a:solidFill>
                    <a:srgbClr val="BBBEB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       			   </a:t>
              </a:r>
              <a:r>
                <a:rPr lang="en" sz="1300" b="1">
                  <a:solidFill>
                    <a:srgbClr val="FFA657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desired_state</a:t>
              </a:r>
              <a:r>
                <a:rPr lang="en" sz="1300" b="1">
                  <a:solidFill>
                    <a:srgbClr val="D4D4D4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=</a:t>
              </a:r>
              <a:r>
                <a:rPr lang="en" sz="1300" b="1">
                  <a:solidFill>
                    <a:srgbClr val="BBBEB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AdminState.</a:t>
              </a:r>
              <a:r>
                <a:rPr lang="en" sz="1300" b="1">
                  <a:solidFill>
                    <a:srgbClr val="79C0F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UP</a:t>
              </a:r>
              <a:r>
                <a:rPr lang="en" sz="1300" b="1">
                  <a:solidFill>
                    <a:srgbClr val="BBBEB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),</a:t>
              </a:r>
              <a:endParaRPr sz="1300" b="1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endParaRPr>
            </a:p>
            <a:p>
              <a:pPr marL="0" lvl="0" indent="0" algn="l" rtl="0">
                <a:lnSpc>
                  <a:spcPct val="135714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300" b="1">
                  <a:solidFill>
                    <a:srgbClr val="BBBEB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   </a:t>
              </a:r>
              <a:r>
                <a:rPr lang="en" sz="1300" b="1">
                  <a:solidFill>
                    <a:srgbClr val="FFA657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assertions</a:t>
              </a:r>
              <a:r>
                <a:rPr lang="en" sz="1300" b="1">
                  <a:solidFill>
                    <a:srgbClr val="D4D4D4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=</a:t>
              </a:r>
              <a:r>
                <a:rPr lang="en" sz="1300" b="1">
                  <a:solidFill>
                    <a:srgbClr val="BBBEB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[</a:t>
              </a:r>
              <a:r>
                <a:rPr lang="en" sz="1300" b="1">
                  <a:solidFill>
                    <a:srgbClr val="FF7B72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lambda</a:t>
              </a:r>
              <a:r>
                <a:rPr lang="en" sz="1300" b="1">
                  <a:solidFill>
                    <a:srgbClr val="BBBEB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 </a:t>
              </a:r>
              <a:r>
                <a:rPr lang="en" sz="1300" b="1">
                  <a:solidFill>
                    <a:srgbClr val="C9D1D9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r</a:t>
              </a:r>
              <a:r>
                <a:rPr lang="en" sz="1300" b="1">
                  <a:solidFill>
                    <a:srgbClr val="BBBEB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: r.data.new_state </a:t>
              </a:r>
              <a:r>
                <a:rPr lang="en" sz="1300" b="1">
                  <a:solidFill>
                    <a:srgbClr val="D4D4D4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==</a:t>
              </a:r>
              <a:r>
                <a:rPr lang="en" sz="1300" b="1">
                  <a:solidFill>
                    <a:srgbClr val="BBBEB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 AdminState.</a:t>
              </a:r>
              <a:r>
                <a:rPr lang="en" sz="1300" b="1">
                  <a:solidFill>
                    <a:srgbClr val="79C0F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UP</a:t>
              </a:r>
              <a:r>
                <a:rPr lang="en" sz="1300" b="1">
                  <a:solidFill>
                    <a:srgbClr val="BBBEB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],</a:t>
              </a:r>
              <a:endParaRPr sz="1300" b="1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endParaRPr>
            </a:p>
            <a:p>
              <a:pPr marL="0" lvl="0" indent="0" algn="l" rtl="0">
                <a:lnSpc>
                  <a:spcPct val="135714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300" b="1">
                  <a:solidFill>
                    <a:srgbClr val="BBBEB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)</a:t>
              </a:r>
              <a:endParaRPr sz="1300" b="1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endParaRPr>
            </a:p>
            <a:p>
              <a:pPr marL="0" lvl="0" indent="0" algn="l" rtl="0">
                <a:lnSpc>
                  <a:spcPct val="135714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endParaRPr sz="1300" b="1">
                <a:solidFill>
                  <a:srgbClr val="BBBEBF"/>
                </a:solidFill>
                <a:latin typeface="Source Code Pro"/>
                <a:ea typeface="Source Code Pro"/>
                <a:cs typeface="Source Code Pro"/>
                <a:sym typeface="Source Code Pro"/>
              </a:endParaRPr>
            </a:p>
            <a:p>
              <a:pPr marL="0" lvl="0" indent="0" algn="l" rtl="0">
                <a:lnSpc>
                  <a:spcPct val="135714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300">
                  <a:solidFill>
                    <a:srgbClr val="D2A8FF"/>
                  </a:solidFill>
                  <a:latin typeface="Source Code Pro SemiBold"/>
                  <a:ea typeface="Source Code Pro SemiBold"/>
                  <a:cs typeface="Source Code Pro SemiBold"/>
                  <a:sym typeface="Source Code Pro SemiBold"/>
                </a:rPr>
                <a:t>@register_function_block</a:t>
              </a:r>
              <a:r>
                <a:rPr lang="en" sz="1300">
                  <a:solidFill>
                    <a:srgbClr val="BBBEBF"/>
                  </a:solidFill>
                  <a:latin typeface="Source Code Pro SemiBold"/>
                  <a:ea typeface="Source Code Pro SemiBold"/>
                  <a:cs typeface="Source Code Pro SemiBold"/>
                  <a:sym typeface="Source Code Pro SemiBold"/>
                </a:rPr>
                <a:t>(...)</a:t>
              </a:r>
              <a:endParaRPr sz="1300">
                <a:solidFill>
                  <a:srgbClr val="D2A8FF"/>
                </a:solidFill>
                <a:latin typeface="Source Code Pro SemiBold"/>
                <a:ea typeface="Source Code Pro SemiBold"/>
                <a:cs typeface="Source Code Pro SemiBold"/>
                <a:sym typeface="Source Code Pro SemiBold"/>
              </a:endParaRPr>
            </a:p>
            <a:p>
              <a:pPr marL="0" lvl="0" indent="0" algn="l" rtl="0">
                <a:lnSpc>
                  <a:spcPct val="135714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300">
                  <a:solidFill>
                    <a:srgbClr val="FF7B72"/>
                  </a:solidFill>
                  <a:latin typeface="Source Code Pro SemiBold"/>
                  <a:ea typeface="Source Code Pro SemiBold"/>
                  <a:cs typeface="Source Code Pro SemiBold"/>
                  <a:sym typeface="Source Code Pro SemiBold"/>
                </a:rPr>
                <a:t>class</a:t>
              </a:r>
              <a:r>
                <a:rPr lang="en" sz="1300">
                  <a:solidFill>
                    <a:srgbClr val="BBBEBF"/>
                  </a:solidFill>
                  <a:latin typeface="Source Code Pro SemiBold"/>
                  <a:ea typeface="Source Code Pro SemiBold"/>
                  <a:cs typeface="Source Code Pro SemiBold"/>
                  <a:sym typeface="Source Code Pro SemiBold"/>
                </a:rPr>
                <a:t> </a:t>
              </a:r>
              <a:r>
                <a:rPr lang="en" sz="1300">
                  <a:solidFill>
                    <a:srgbClr val="4EC9B0"/>
                  </a:solidFill>
                  <a:latin typeface="Source Code Pro SemiBold"/>
                  <a:ea typeface="Source Code Pro SemiBold"/>
                  <a:cs typeface="Source Code Pro SemiBold"/>
                  <a:sym typeface="Source Code Pro SemiBold"/>
                </a:rPr>
                <a:t>SetAdminState</a:t>
              </a:r>
              <a:r>
                <a:rPr lang="en" sz="1300">
                  <a:solidFill>
                    <a:srgbClr val="BBBEBF"/>
                  </a:solidFill>
                  <a:latin typeface="Source Code Pro SemiBold"/>
                  <a:ea typeface="Source Code Pro SemiBold"/>
                  <a:cs typeface="Source Code Pro SemiBold"/>
                  <a:sym typeface="Source Code Pro SemiBold"/>
                </a:rPr>
                <a:t>(</a:t>
              </a:r>
              <a:r>
                <a:rPr lang="en" sz="1300">
                  <a:solidFill>
                    <a:srgbClr val="4EC9B0"/>
                  </a:solidFill>
                  <a:latin typeface="Source Code Pro SemiBold"/>
                  <a:ea typeface="Source Code Pro SemiBold"/>
                  <a:cs typeface="Source Code Pro SemiBold"/>
                  <a:sym typeface="Source Code Pro SemiBold"/>
                </a:rPr>
                <a:t>FunctionBlock</a:t>
              </a:r>
              <a:r>
                <a:rPr lang="en" sz="1300">
                  <a:solidFill>
                    <a:srgbClr val="BBBEBF"/>
                  </a:solidFill>
                  <a:latin typeface="Source Code Pro SemiBold"/>
                  <a:ea typeface="Source Code Pro SemiBold"/>
                  <a:cs typeface="Source Code Pro SemiBold"/>
                  <a:sym typeface="Source Code Pro SemiBold"/>
                </a:rPr>
                <a:t>):</a:t>
              </a:r>
              <a:endParaRPr sz="1300">
                <a:solidFill>
                  <a:srgbClr val="BBBEBF"/>
                </a:solidFill>
                <a:latin typeface="Source Code Pro SemiBold"/>
                <a:ea typeface="Source Code Pro SemiBold"/>
                <a:cs typeface="Source Code Pro SemiBold"/>
                <a:sym typeface="Source Code Pro SemiBold"/>
              </a:endParaRPr>
            </a:p>
            <a:p>
              <a:pPr marL="0" lvl="0" indent="0" algn="l" rtl="0">
                <a:lnSpc>
                  <a:spcPct val="135714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300">
                  <a:solidFill>
                    <a:srgbClr val="BBBEBF"/>
                  </a:solidFill>
                  <a:latin typeface="Source Code Pro SemiBold"/>
                  <a:ea typeface="Source Code Pro SemiBold"/>
                  <a:cs typeface="Source Code Pro SemiBold"/>
                  <a:sym typeface="Source Code Pro SemiBold"/>
                </a:rPr>
                <a:t>   </a:t>
              </a:r>
              <a:r>
                <a:rPr lang="en" sz="1300">
                  <a:solidFill>
                    <a:srgbClr val="FF7B72"/>
                  </a:solidFill>
                  <a:latin typeface="Source Code Pro SemiBold"/>
                  <a:ea typeface="Source Code Pro SemiBold"/>
                  <a:cs typeface="Source Code Pro SemiBold"/>
                  <a:sym typeface="Source Code Pro SemiBold"/>
                </a:rPr>
                <a:t>...</a:t>
              </a:r>
              <a:endParaRPr sz="1300">
                <a:solidFill>
                  <a:srgbClr val="D2A8FF"/>
                </a:solidFill>
                <a:latin typeface="Source Code Pro SemiBold"/>
                <a:ea typeface="Source Code Pro SemiBold"/>
                <a:cs typeface="Source Code Pro SemiBold"/>
                <a:sym typeface="Source Code Pro SemiBold"/>
              </a:endParaRPr>
            </a:p>
          </p:txBody>
        </p:sp>
        <p:pic>
          <p:nvPicPr>
            <p:cNvPr id="415" name="Google Shape;415;p2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-3374923" y="159728"/>
              <a:ext cx="1486675" cy="149350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6" name="Google Shape;416;p26"/>
            <p:cNvSpPr txBox="1"/>
            <p:nvPr/>
          </p:nvSpPr>
          <p:spPr>
            <a:xfrm>
              <a:off x="-946675" y="4838600"/>
              <a:ext cx="487200" cy="242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500">
                  <a:solidFill>
                    <a:schemeClr val="dk2"/>
                  </a:solidFill>
                  <a:latin typeface="Space Mono"/>
                  <a:ea typeface="Space Mono"/>
                  <a:cs typeface="Space Mono"/>
                  <a:sym typeface="Space Mono"/>
                </a:rPr>
                <a:t>L/II</a:t>
              </a:r>
              <a:endParaRPr sz="500">
                <a:solidFill>
                  <a:schemeClr val="dk2"/>
                </a:solidFill>
                <a:latin typeface="Space Mono"/>
                <a:ea typeface="Space Mono"/>
                <a:cs typeface="Space Mono"/>
                <a:sym typeface="Space Mono"/>
              </a:endParaRPr>
            </a:p>
          </p:txBody>
        </p:sp>
      </p:grpSp>
      <p:sp>
        <p:nvSpPr>
          <p:cNvPr id="417" name="Google Shape;417;p26"/>
          <p:cNvSpPr txBox="1">
            <a:spLocks noGrp="1"/>
          </p:cNvSpPr>
          <p:nvPr>
            <p:ph type="body" idx="1"/>
          </p:nvPr>
        </p:nvSpPr>
        <p:spPr>
          <a:xfrm>
            <a:off x="-2619046" y="8788000"/>
            <a:ext cx="1965600" cy="16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0" bIns="91425" anchor="t" anchorCtr="0">
            <a:normAutofit fontScale="25000" lnSpcReduction="20000"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200"/>
              <a:t>Powered by Netlab (https://netlab.tools/)</a:t>
            </a:r>
            <a:endParaRPr sz="2200"/>
          </a:p>
        </p:txBody>
      </p:sp>
      <p:sp>
        <p:nvSpPr>
          <p:cNvPr id="418" name="Google Shape;418;p26"/>
          <p:cNvSpPr txBox="1"/>
          <p:nvPr/>
        </p:nvSpPr>
        <p:spPr>
          <a:xfrm>
            <a:off x="8656800" y="4901400"/>
            <a:ext cx="487200" cy="24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chemeClr val="dk2"/>
                </a:solidFill>
                <a:latin typeface="Space Mono"/>
                <a:ea typeface="Space Mono"/>
                <a:cs typeface="Space Mono"/>
                <a:sym typeface="Space Mono"/>
              </a:rPr>
              <a:t>L/I</a:t>
            </a:r>
            <a:endParaRPr sz="500">
              <a:solidFill>
                <a:schemeClr val="dk2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grpSp>
        <p:nvGrpSpPr>
          <p:cNvPr id="419" name="Google Shape;419;p26"/>
          <p:cNvGrpSpPr/>
          <p:nvPr/>
        </p:nvGrpSpPr>
        <p:grpSpPr>
          <a:xfrm>
            <a:off x="0" y="0"/>
            <a:ext cx="9144000" cy="5143500"/>
            <a:chOff x="-9417900" y="0"/>
            <a:chExt cx="9144000" cy="5143500"/>
          </a:xfrm>
        </p:grpSpPr>
        <p:sp>
          <p:nvSpPr>
            <p:cNvPr id="420" name="Google Shape;420;p26"/>
            <p:cNvSpPr/>
            <p:nvPr/>
          </p:nvSpPr>
          <p:spPr>
            <a:xfrm>
              <a:off x="-9417900" y="0"/>
              <a:ext cx="9144000" cy="51435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pace Mono"/>
                <a:ea typeface="Space Mono"/>
                <a:cs typeface="Space Mono"/>
                <a:sym typeface="Space Mono"/>
              </a:endParaRPr>
            </a:p>
          </p:txBody>
        </p:sp>
        <p:sp>
          <p:nvSpPr>
            <p:cNvPr id="421" name="Google Shape;421;p26"/>
            <p:cNvSpPr txBox="1"/>
            <p:nvPr/>
          </p:nvSpPr>
          <p:spPr>
            <a:xfrm>
              <a:off x="-9106200" y="445134"/>
              <a:ext cx="6237300" cy="615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2525" tIns="92525" rIns="92525" bIns="925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885">
                  <a:solidFill>
                    <a:schemeClr val="accent6"/>
                  </a:solidFill>
                  <a:latin typeface="Space Mono"/>
                  <a:ea typeface="Space Mono"/>
                  <a:cs typeface="Space Mono"/>
                  <a:sym typeface="Space Mono"/>
                </a:rPr>
                <a:t>Implementation Trust</a:t>
              </a:r>
              <a:endParaRPr sz="2885">
                <a:solidFill>
                  <a:schemeClr val="accent6"/>
                </a:solidFill>
                <a:latin typeface="Space Mono"/>
                <a:ea typeface="Space Mono"/>
                <a:cs typeface="Space Mono"/>
                <a:sym typeface="Space Mono"/>
              </a:endParaRPr>
            </a:p>
          </p:txBody>
        </p:sp>
        <p:grpSp>
          <p:nvGrpSpPr>
            <p:cNvPr id="422" name="Google Shape;422;p26"/>
            <p:cNvGrpSpPr/>
            <p:nvPr/>
          </p:nvGrpSpPr>
          <p:grpSpPr>
            <a:xfrm>
              <a:off x="-9106200" y="1132375"/>
              <a:ext cx="8385555" cy="3416400"/>
              <a:chOff x="-9038675" y="5535400"/>
              <a:chExt cx="8385555" cy="3416400"/>
            </a:xfrm>
          </p:grpSpPr>
          <p:sp>
            <p:nvSpPr>
              <p:cNvPr id="423" name="Google Shape;423;p26"/>
              <p:cNvSpPr/>
              <p:nvPr/>
            </p:nvSpPr>
            <p:spPr>
              <a:xfrm>
                <a:off x="-9038675" y="5535400"/>
                <a:ext cx="4300200" cy="3416400"/>
              </a:xfrm>
              <a:prstGeom prst="roundRect">
                <a:avLst>
                  <a:gd name="adj" fmla="val 3500"/>
                </a:avLst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8275" tIns="137150" rIns="18275" bIns="137150" anchor="t" anchorCtr="0">
                <a:noAutofit/>
              </a:bodyPr>
              <a:lstStyle/>
              <a:p>
                <a:pPr marL="0" lvl="0" indent="0" algn="l" rtl="0">
                  <a:lnSpc>
                    <a:spcPct val="135714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900" b="1" dirty="0">
                    <a:solidFill>
                      <a:srgbClr val="D2A8F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@fb_test_case_with_lab</a:t>
                </a:r>
                <a:r>
                  <a:rPr lang="en" sz="900" b="1" dirty="0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(”Shut IF on Cisco </a:t>
                </a:r>
                <a:r>
                  <a:rPr lang="en" sz="900" b="1" dirty="0">
                    <a:solidFill>
                      <a:srgbClr val="79C0F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IOL</a:t>
                </a:r>
                <a:r>
                  <a:rPr lang="en" sz="900" b="1" dirty="0">
                    <a:solidFill>
                      <a:srgbClr val="A5D6F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",</a:t>
                </a:r>
                <a:endParaRPr sz="900" b="1" dirty="0">
                  <a:solidFill>
                    <a:srgbClr val="A5D6FF"/>
                  </a:solidFill>
                  <a:latin typeface="Source Code Pro"/>
                  <a:ea typeface="Source Code Pro"/>
                  <a:cs typeface="Source Code Pro"/>
                  <a:sym typeface="Source Code Pro"/>
                </a:endParaRPr>
              </a:p>
              <a:p>
                <a:pPr marL="0" lvl="0" indent="0" algn="l" rtl="0">
                  <a:lnSpc>
                    <a:spcPct val="135714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900" b="1" dirty="0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   </a:t>
                </a:r>
                <a:r>
                  <a:rPr lang="en" sz="900" b="1" dirty="0">
                    <a:solidFill>
                      <a:srgbClr val="FFA657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remote_lab_fixture</a:t>
                </a:r>
                <a:r>
                  <a:rPr lang="en" sz="900" b="1" dirty="0">
                    <a:solidFill>
                      <a:srgbClr val="D4D4D4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=</a:t>
                </a:r>
                <a:r>
                  <a:rPr lang="en" sz="900" b="1" dirty="0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simple_iol,</a:t>
                </a:r>
                <a:endParaRPr sz="900" b="1" dirty="0">
                  <a:solidFill>
                    <a:srgbClr val="BBBEBF"/>
                  </a:solidFill>
                  <a:latin typeface="Source Code Pro"/>
                  <a:ea typeface="Source Code Pro"/>
                  <a:cs typeface="Source Code Pro"/>
                  <a:sym typeface="Source Code Pro"/>
                </a:endParaRPr>
              </a:p>
              <a:p>
                <a:pPr marL="0" lvl="0" indent="0" algn="l" rtl="0">
                  <a:lnSpc>
                    <a:spcPct val="135714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900" b="1" dirty="0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   </a:t>
                </a:r>
                <a:r>
                  <a:rPr lang="en" sz="900" b="1" dirty="0">
                    <a:solidFill>
                      <a:srgbClr val="FFA657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params</a:t>
                </a:r>
                <a:r>
                  <a:rPr lang="en" sz="900" b="1" dirty="0">
                    <a:solidFill>
                      <a:srgbClr val="D4D4D4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=</a:t>
                </a:r>
                <a:r>
                  <a:rPr lang="en" sz="900" b="1" dirty="0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SetAdminStateParams(</a:t>
                </a:r>
                <a:r>
                  <a:rPr lang="en" sz="900" b="1" dirty="0">
                    <a:solidFill>
                      <a:srgbClr val="FFA657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interface</a:t>
                </a:r>
                <a:r>
                  <a:rPr lang="en" sz="900" b="1" dirty="0">
                    <a:solidFill>
                      <a:srgbClr val="D4D4D4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=</a:t>
                </a:r>
                <a:r>
                  <a:rPr lang="en" sz="900" b="1" dirty="0">
                    <a:solidFill>
                      <a:srgbClr val="A5D6F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"Ethernet0/1"</a:t>
                </a:r>
                <a:r>
                  <a:rPr lang="en" sz="900" b="1" dirty="0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,</a:t>
                </a:r>
                <a:endParaRPr sz="900" b="1" dirty="0">
                  <a:solidFill>
                    <a:srgbClr val="BBBEBF"/>
                  </a:solidFill>
                  <a:latin typeface="Source Code Pro"/>
                  <a:ea typeface="Source Code Pro"/>
                  <a:cs typeface="Source Code Pro"/>
                  <a:sym typeface="Source Code Pro"/>
                </a:endParaRPr>
              </a:p>
              <a:p>
                <a:pPr marL="0" lvl="0" indent="0" algn="l" rtl="0">
                  <a:lnSpc>
                    <a:spcPct val="135714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900" b="1" dirty="0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       			   </a:t>
                </a:r>
                <a:r>
                  <a:rPr lang="en" sz="900" b="1" dirty="0">
                    <a:solidFill>
                      <a:srgbClr val="FFA657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desired_state</a:t>
                </a:r>
                <a:r>
                  <a:rPr lang="en" sz="900" b="1" dirty="0">
                    <a:solidFill>
                      <a:srgbClr val="D4D4D4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=</a:t>
                </a:r>
                <a:r>
                  <a:rPr lang="en" sz="900" b="1" dirty="0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AdminState.</a:t>
                </a:r>
                <a:r>
                  <a:rPr lang="en" sz="900" b="1" dirty="0">
                    <a:solidFill>
                      <a:srgbClr val="79C0F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DOWN</a:t>
                </a:r>
                <a:r>
                  <a:rPr lang="en" sz="900" b="1" dirty="0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),</a:t>
                </a:r>
                <a:endParaRPr sz="900" b="1" dirty="0">
                  <a:solidFill>
                    <a:srgbClr val="BBBEBF"/>
                  </a:solidFill>
                  <a:latin typeface="Source Code Pro"/>
                  <a:ea typeface="Source Code Pro"/>
                  <a:cs typeface="Source Code Pro"/>
                  <a:sym typeface="Source Code Pro"/>
                </a:endParaRPr>
              </a:p>
              <a:p>
                <a:pPr marL="0" lvl="0" indent="0" algn="l" rtl="0">
                  <a:lnSpc>
                    <a:spcPct val="135714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900" b="1" dirty="0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   </a:t>
                </a:r>
                <a:r>
                  <a:rPr lang="en" sz="900" b="1" dirty="0">
                    <a:solidFill>
                      <a:srgbClr val="FFA657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assertions</a:t>
                </a:r>
                <a:r>
                  <a:rPr lang="en" sz="900" b="1" dirty="0">
                    <a:solidFill>
                      <a:srgbClr val="D4D4D4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=</a:t>
                </a:r>
                <a:r>
                  <a:rPr lang="en" sz="900" b="1" dirty="0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[</a:t>
                </a:r>
                <a:r>
                  <a:rPr lang="en" sz="900" b="1" dirty="0">
                    <a:solidFill>
                      <a:srgbClr val="FF7B72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lambda</a:t>
                </a:r>
                <a:r>
                  <a:rPr lang="en" sz="900" b="1" dirty="0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 </a:t>
                </a:r>
                <a:r>
                  <a:rPr lang="en" sz="900" b="1" dirty="0">
                    <a:solidFill>
                      <a:srgbClr val="C9D1D9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r</a:t>
                </a:r>
                <a:r>
                  <a:rPr lang="en" sz="900" b="1" dirty="0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: r.data.new_state </a:t>
                </a:r>
                <a:r>
                  <a:rPr lang="en" sz="900" b="1" dirty="0">
                    <a:solidFill>
                      <a:srgbClr val="D4D4D4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==</a:t>
                </a:r>
                <a:r>
                  <a:rPr lang="en" sz="900" b="1" dirty="0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 dminState.</a:t>
                </a:r>
                <a:r>
                  <a:rPr lang="en" sz="900" b="1" dirty="0">
                    <a:solidFill>
                      <a:srgbClr val="79C0F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DOWN</a:t>
                </a:r>
                <a:r>
                  <a:rPr lang="en" sz="900" b="1" dirty="0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],</a:t>
                </a:r>
                <a:endParaRPr sz="900" b="1" dirty="0">
                  <a:solidFill>
                    <a:srgbClr val="BBBEBF"/>
                  </a:solidFill>
                  <a:latin typeface="Source Code Pro"/>
                  <a:ea typeface="Source Code Pro"/>
                  <a:cs typeface="Source Code Pro"/>
                  <a:sym typeface="Source Code Pro"/>
                </a:endParaRPr>
              </a:p>
              <a:p>
                <a:pPr marL="0" lvl="0" indent="0" algn="l" rtl="0">
                  <a:lnSpc>
                    <a:spcPct val="135714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900" b="1" dirty="0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)</a:t>
                </a:r>
                <a:endParaRPr sz="900" b="1" dirty="0">
                  <a:solidFill>
                    <a:srgbClr val="BBBEBF"/>
                  </a:solidFill>
                  <a:latin typeface="Source Code Pro"/>
                  <a:ea typeface="Source Code Pro"/>
                  <a:cs typeface="Source Code Pro"/>
                  <a:sym typeface="Source Code Pro"/>
                </a:endParaRPr>
              </a:p>
              <a:p>
                <a:pPr marL="0" lvl="0" indent="0" algn="l" rtl="0">
                  <a:lnSpc>
                    <a:spcPct val="135714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endParaRPr sz="900" b="1" dirty="0">
                  <a:solidFill>
                    <a:srgbClr val="BBBEBF"/>
                  </a:solidFill>
                  <a:latin typeface="Source Code Pro"/>
                  <a:ea typeface="Source Code Pro"/>
                  <a:cs typeface="Source Code Pro"/>
                  <a:sym typeface="Source Code Pro"/>
                </a:endParaRPr>
              </a:p>
              <a:p>
                <a:pPr marL="0" lvl="0" indent="0" algn="l" rtl="0">
                  <a:lnSpc>
                    <a:spcPct val="135714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900" b="1" dirty="0">
                    <a:solidFill>
                      <a:srgbClr val="D2A8F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@fb_test_case_with_lab</a:t>
                </a:r>
                <a:r>
                  <a:rPr lang="en" sz="900" b="1" dirty="0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(”Bring IF up on Nokia </a:t>
                </a:r>
                <a:r>
                  <a:rPr lang="en" sz="900" b="1" dirty="0">
                    <a:solidFill>
                      <a:srgbClr val="79C0F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SR</a:t>
                </a:r>
                <a:r>
                  <a:rPr lang="en" sz="900" b="1" dirty="0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 Linux</a:t>
                </a:r>
                <a:r>
                  <a:rPr lang="en" sz="900" b="1" dirty="0">
                    <a:solidFill>
                      <a:srgbClr val="A5D6F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",</a:t>
                </a:r>
                <a:endParaRPr sz="900" b="1" dirty="0">
                  <a:solidFill>
                    <a:srgbClr val="A5D6FF"/>
                  </a:solidFill>
                  <a:latin typeface="Source Code Pro"/>
                  <a:ea typeface="Source Code Pro"/>
                  <a:cs typeface="Source Code Pro"/>
                  <a:sym typeface="Source Code Pro"/>
                </a:endParaRPr>
              </a:p>
              <a:p>
                <a:pPr marL="0" lvl="0" indent="0" algn="l" rtl="0">
                  <a:lnSpc>
                    <a:spcPct val="135714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900" b="1" dirty="0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   </a:t>
                </a:r>
                <a:r>
                  <a:rPr lang="en" sz="900" b="1" dirty="0">
                    <a:solidFill>
                      <a:srgbClr val="FFA657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remote_lab_fixture</a:t>
                </a:r>
                <a:r>
                  <a:rPr lang="en" sz="900" b="1" dirty="0">
                    <a:solidFill>
                      <a:srgbClr val="D4D4D4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=</a:t>
                </a:r>
                <a:r>
                  <a:rPr lang="en" sz="900" b="1" dirty="0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simple_srlinux,</a:t>
                </a:r>
                <a:endParaRPr sz="900" b="1" dirty="0">
                  <a:solidFill>
                    <a:srgbClr val="BBBEBF"/>
                  </a:solidFill>
                  <a:latin typeface="Source Code Pro"/>
                  <a:ea typeface="Source Code Pro"/>
                  <a:cs typeface="Source Code Pro"/>
                  <a:sym typeface="Source Code Pro"/>
                </a:endParaRPr>
              </a:p>
              <a:p>
                <a:pPr marL="0" lvl="0" indent="0" algn="l" rtl="0">
                  <a:lnSpc>
                    <a:spcPct val="135714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900" b="1" dirty="0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   </a:t>
                </a:r>
                <a:r>
                  <a:rPr lang="en" sz="900" b="1" dirty="0">
                    <a:solidFill>
                      <a:srgbClr val="FFA657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params</a:t>
                </a:r>
                <a:r>
                  <a:rPr lang="en" sz="900" b="1" dirty="0">
                    <a:solidFill>
                      <a:srgbClr val="D4D4D4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=</a:t>
                </a:r>
                <a:r>
                  <a:rPr lang="en" sz="900" b="1" dirty="0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SetAdminStateParams(</a:t>
                </a:r>
                <a:r>
                  <a:rPr lang="en" sz="900" b="1" dirty="0">
                    <a:solidFill>
                      <a:srgbClr val="FFA657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interface</a:t>
                </a:r>
                <a:r>
                  <a:rPr lang="en" sz="900" b="1" dirty="0">
                    <a:solidFill>
                      <a:srgbClr val="D4D4D4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=</a:t>
                </a:r>
                <a:r>
                  <a:rPr lang="en" sz="900" b="1" dirty="0">
                    <a:solidFill>
                      <a:srgbClr val="A5D6F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"ethernet-1/1"</a:t>
                </a:r>
                <a:r>
                  <a:rPr lang="en" sz="900" b="1" dirty="0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,</a:t>
                </a:r>
                <a:endParaRPr sz="900" b="1" dirty="0">
                  <a:solidFill>
                    <a:srgbClr val="BBBEBF"/>
                  </a:solidFill>
                  <a:latin typeface="Source Code Pro"/>
                  <a:ea typeface="Source Code Pro"/>
                  <a:cs typeface="Source Code Pro"/>
                  <a:sym typeface="Source Code Pro"/>
                </a:endParaRPr>
              </a:p>
              <a:p>
                <a:pPr marL="0" lvl="0" indent="0" algn="l" rtl="0">
                  <a:lnSpc>
                    <a:spcPct val="135714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900" b="1" dirty="0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       			   </a:t>
                </a:r>
                <a:r>
                  <a:rPr lang="en" sz="900" b="1" dirty="0">
                    <a:solidFill>
                      <a:srgbClr val="FFA657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desired_state</a:t>
                </a:r>
                <a:r>
                  <a:rPr lang="en" sz="900" b="1" dirty="0">
                    <a:solidFill>
                      <a:srgbClr val="D4D4D4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=</a:t>
                </a:r>
                <a:r>
                  <a:rPr lang="en" sz="900" b="1" dirty="0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AdminState.</a:t>
                </a:r>
                <a:r>
                  <a:rPr lang="en" sz="900" b="1" dirty="0">
                    <a:solidFill>
                      <a:srgbClr val="79C0F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UP</a:t>
                </a:r>
                <a:r>
                  <a:rPr lang="en" sz="900" b="1" dirty="0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),</a:t>
                </a:r>
                <a:endParaRPr sz="900" b="1" dirty="0">
                  <a:solidFill>
                    <a:srgbClr val="BBBEBF"/>
                  </a:solidFill>
                  <a:latin typeface="Source Code Pro"/>
                  <a:ea typeface="Source Code Pro"/>
                  <a:cs typeface="Source Code Pro"/>
                  <a:sym typeface="Source Code Pro"/>
                </a:endParaRPr>
              </a:p>
              <a:p>
                <a:pPr marL="0" lvl="0" indent="0" algn="l" rtl="0">
                  <a:lnSpc>
                    <a:spcPct val="135714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900" b="1" dirty="0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   </a:t>
                </a:r>
                <a:r>
                  <a:rPr lang="en" sz="900" b="1" dirty="0">
                    <a:solidFill>
                      <a:srgbClr val="FFA657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assertions</a:t>
                </a:r>
                <a:r>
                  <a:rPr lang="en" sz="900" b="1" dirty="0">
                    <a:solidFill>
                      <a:srgbClr val="D4D4D4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=</a:t>
                </a:r>
                <a:r>
                  <a:rPr lang="en" sz="900" b="1" dirty="0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[</a:t>
                </a:r>
                <a:r>
                  <a:rPr lang="en" sz="900" b="1" dirty="0">
                    <a:solidFill>
                      <a:srgbClr val="FF7B72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lambda</a:t>
                </a:r>
                <a:r>
                  <a:rPr lang="en" sz="900" b="1" dirty="0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 </a:t>
                </a:r>
                <a:r>
                  <a:rPr lang="en" sz="900" b="1" dirty="0">
                    <a:solidFill>
                      <a:srgbClr val="C9D1D9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r</a:t>
                </a:r>
                <a:r>
                  <a:rPr lang="en" sz="900" b="1" dirty="0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: r.data.new_state </a:t>
                </a:r>
                <a:r>
                  <a:rPr lang="en" sz="900" b="1" dirty="0">
                    <a:solidFill>
                      <a:srgbClr val="D4D4D4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==</a:t>
                </a:r>
                <a:r>
                  <a:rPr lang="en" sz="900" b="1" dirty="0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 AdminState.</a:t>
                </a:r>
                <a:r>
                  <a:rPr lang="en" sz="900" b="1" dirty="0">
                    <a:solidFill>
                      <a:srgbClr val="79C0F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UP</a:t>
                </a:r>
                <a:r>
                  <a:rPr lang="en" sz="900" b="1" dirty="0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],</a:t>
                </a:r>
                <a:endParaRPr sz="900" b="1" dirty="0">
                  <a:solidFill>
                    <a:srgbClr val="BBBEBF"/>
                  </a:solidFill>
                  <a:latin typeface="Source Code Pro"/>
                  <a:ea typeface="Source Code Pro"/>
                  <a:cs typeface="Source Code Pro"/>
                  <a:sym typeface="Source Code Pro"/>
                </a:endParaRPr>
              </a:p>
              <a:p>
                <a:pPr marL="0" lvl="0" indent="0" algn="l" rtl="0">
                  <a:lnSpc>
                    <a:spcPct val="135714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900" b="1" dirty="0">
                    <a:solidFill>
                      <a:srgbClr val="BBBEBF"/>
                    </a:solidFill>
                    <a:latin typeface="Source Code Pro"/>
                    <a:ea typeface="Source Code Pro"/>
                    <a:cs typeface="Source Code Pro"/>
                    <a:sym typeface="Source Code Pro"/>
                  </a:rPr>
                  <a:t>)</a:t>
                </a:r>
                <a:endParaRPr sz="900" b="1" dirty="0">
                  <a:solidFill>
                    <a:srgbClr val="BBBEBF"/>
                  </a:solidFill>
                  <a:latin typeface="Source Code Pro"/>
                  <a:ea typeface="Source Code Pro"/>
                  <a:cs typeface="Source Code Pro"/>
                  <a:sym typeface="Source Code Pro"/>
                </a:endParaRPr>
              </a:p>
              <a:p>
                <a:pPr marL="0" lvl="0" indent="0" algn="l" rtl="0">
                  <a:lnSpc>
                    <a:spcPct val="135714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700" dirty="0">
                    <a:solidFill>
                      <a:srgbClr val="D2A8FF"/>
                    </a:solidFill>
                    <a:latin typeface="Source Code Pro SemiBold"/>
                    <a:ea typeface="Source Code Pro SemiBold"/>
                    <a:cs typeface="Source Code Pro SemiBold"/>
                    <a:sym typeface="Source Code Pro SemiBold"/>
                  </a:rPr>
                  <a:t>@register_function_block</a:t>
                </a:r>
                <a:r>
                  <a:rPr lang="en" sz="700" dirty="0">
                    <a:solidFill>
                      <a:srgbClr val="BBBEBF"/>
                    </a:solidFill>
                    <a:latin typeface="Source Code Pro SemiBold"/>
                    <a:ea typeface="Source Code Pro SemiBold"/>
                    <a:cs typeface="Source Code Pro SemiBold"/>
                    <a:sym typeface="Source Code Pro SemiBold"/>
                  </a:rPr>
                  <a:t>(...)</a:t>
                </a:r>
                <a:endParaRPr sz="700" dirty="0">
                  <a:solidFill>
                    <a:srgbClr val="D2A8FF"/>
                  </a:solidFill>
                  <a:latin typeface="Source Code Pro SemiBold"/>
                  <a:ea typeface="Source Code Pro SemiBold"/>
                  <a:cs typeface="Source Code Pro SemiBold"/>
                  <a:sym typeface="Source Code Pro SemiBold"/>
                </a:endParaRPr>
              </a:p>
              <a:p>
                <a:pPr marL="0" lvl="0" indent="0" algn="l" rtl="0">
                  <a:lnSpc>
                    <a:spcPct val="135714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700" dirty="0">
                    <a:solidFill>
                      <a:srgbClr val="FF7B72"/>
                    </a:solidFill>
                    <a:latin typeface="Source Code Pro SemiBold"/>
                    <a:ea typeface="Source Code Pro SemiBold"/>
                    <a:cs typeface="Source Code Pro SemiBold"/>
                    <a:sym typeface="Source Code Pro SemiBold"/>
                  </a:rPr>
                  <a:t>class</a:t>
                </a:r>
                <a:r>
                  <a:rPr lang="en" sz="700" dirty="0">
                    <a:solidFill>
                      <a:srgbClr val="BBBEBF"/>
                    </a:solidFill>
                    <a:latin typeface="Source Code Pro SemiBold"/>
                    <a:ea typeface="Source Code Pro SemiBold"/>
                    <a:cs typeface="Source Code Pro SemiBold"/>
                    <a:sym typeface="Source Code Pro SemiBold"/>
                  </a:rPr>
                  <a:t> </a:t>
                </a:r>
                <a:r>
                  <a:rPr lang="en" sz="700" dirty="0">
                    <a:solidFill>
                      <a:srgbClr val="4EC9B0"/>
                    </a:solidFill>
                    <a:latin typeface="Source Code Pro SemiBold"/>
                    <a:ea typeface="Source Code Pro SemiBold"/>
                    <a:cs typeface="Source Code Pro SemiBold"/>
                    <a:sym typeface="Source Code Pro SemiBold"/>
                  </a:rPr>
                  <a:t>SetAdminState</a:t>
                </a:r>
                <a:r>
                  <a:rPr lang="en" sz="700" dirty="0">
                    <a:solidFill>
                      <a:srgbClr val="BBBEBF"/>
                    </a:solidFill>
                    <a:latin typeface="Source Code Pro SemiBold"/>
                    <a:ea typeface="Source Code Pro SemiBold"/>
                    <a:cs typeface="Source Code Pro SemiBold"/>
                    <a:sym typeface="Source Code Pro SemiBold"/>
                  </a:rPr>
                  <a:t>(</a:t>
                </a:r>
                <a:r>
                  <a:rPr lang="en" sz="700" dirty="0">
                    <a:solidFill>
                      <a:srgbClr val="4EC9B0"/>
                    </a:solidFill>
                    <a:latin typeface="Source Code Pro SemiBold"/>
                    <a:ea typeface="Source Code Pro SemiBold"/>
                    <a:cs typeface="Source Code Pro SemiBold"/>
                    <a:sym typeface="Source Code Pro SemiBold"/>
                  </a:rPr>
                  <a:t>FunctionBlock</a:t>
                </a:r>
                <a:r>
                  <a:rPr lang="en" sz="700" dirty="0">
                    <a:solidFill>
                      <a:srgbClr val="BBBEBF"/>
                    </a:solidFill>
                    <a:latin typeface="Source Code Pro SemiBold"/>
                    <a:ea typeface="Source Code Pro SemiBold"/>
                    <a:cs typeface="Source Code Pro SemiBold"/>
                    <a:sym typeface="Source Code Pro SemiBold"/>
                  </a:rPr>
                  <a:t>):</a:t>
                </a:r>
                <a:endParaRPr sz="700" dirty="0">
                  <a:solidFill>
                    <a:srgbClr val="BBBEBF"/>
                  </a:solidFill>
                  <a:latin typeface="Source Code Pro SemiBold"/>
                  <a:ea typeface="Source Code Pro SemiBold"/>
                  <a:cs typeface="Source Code Pro SemiBold"/>
                  <a:sym typeface="Source Code Pro SemiBold"/>
                </a:endParaRPr>
              </a:p>
              <a:p>
                <a:pPr marL="0" lvl="0" indent="0" algn="l" rtl="0">
                  <a:lnSpc>
                    <a:spcPct val="135714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700" dirty="0">
                    <a:solidFill>
                      <a:srgbClr val="BBBEBF"/>
                    </a:solidFill>
                    <a:latin typeface="Source Code Pro SemiBold"/>
                    <a:ea typeface="Source Code Pro SemiBold"/>
                    <a:cs typeface="Source Code Pro SemiBold"/>
                    <a:sym typeface="Source Code Pro SemiBold"/>
                  </a:rPr>
                  <a:t>   </a:t>
                </a:r>
                <a:r>
                  <a:rPr lang="en" sz="700" dirty="0">
                    <a:solidFill>
                      <a:srgbClr val="FF7B72"/>
                    </a:solidFill>
                    <a:latin typeface="Source Code Pro SemiBold"/>
                    <a:ea typeface="Source Code Pro SemiBold"/>
                    <a:cs typeface="Source Code Pro SemiBold"/>
                    <a:sym typeface="Source Code Pro SemiBold"/>
                  </a:rPr>
                  <a:t>...</a:t>
                </a:r>
                <a:endParaRPr sz="700" dirty="0">
                  <a:solidFill>
                    <a:srgbClr val="BBBEBF"/>
                  </a:solidFill>
                  <a:latin typeface="Source Code Pro SemiBold"/>
                  <a:ea typeface="Source Code Pro SemiBold"/>
                  <a:cs typeface="Source Code Pro SemiBold"/>
                  <a:sym typeface="Source Code Pro SemiBold"/>
                </a:endParaRPr>
              </a:p>
              <a:p>
                <a:pPr marL="0" lvl="0" indent="0" algn="l" rtl="0">
                  <a:lnSpc>
                    <a:spcPct val="135714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endParaRPr sz="800" dirty="0">
                  <a:solidFill>
                    <a:srgbClr val="BBBEBF"/>
                  </a:solidFill>
                  <a:latin typeface="Source Code Pro SemiBold"/>
                  <a:ea typeface="Source Code Pro SemiBold"/>
                  <a:cs typeface="Source Code Pro SemiBold"/>
                  <a:sym typeface="Source Code Pro SemiBold"/>
                </a:endParaRPr>
              </a:p>
              <a:p>
                <a:pPr marL="0" marR="0" lvl="0" indent="0" algn="l" rtl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650"/>
                  <a:buFont typeface="Arial"/>
                  <a:buNone/>
                </a:pPr>
                <a:endParaRPr sz="800" dirty="0">
                  <a:solidFill>
                    <a:srgbClr val="8250DF"/>
                  </a:solidFill>
                  <a:latin typeface="Source Code Pro SemiBold"/>
                  <a:ea typeface="Source Code Pro SemiBold"/>
                  <a:cs typeface="Source Code Pro SemiBold"/>
                  <a:sym typeface="Source Code Pro SemiBold"/>
                </a:endParaRPr>
              </a:p>
            </p:txBody>
          </p:sp>
          <p:grpSp>
            <p:nvGrpSpPr>
              <p:cNvPr id="424" name="Google Shape;424;p26"/>
              <p:cNvGrpSpPr/>
              <p:nvPr/>
            </p:nvGrpSpPr>
            <p:grpSpPr>
              <a:xfrm>
                <a:off x="-4535344" y="5535400"/>
                <a:ext cx="3882198" cy="1543055"/>
                <a:chOff x="-4535344" y="5535400"/>
                <a:chExt cx="3882198" cy="1543055"/>
              </a:xfrm>
            </p:grpSpPr>
            <p:pic>
              <p:nvPicPr>
                <p:cNvPr id="425" name="Google Shape;425;p26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-4535344" y="5646225"/>
                  <a:ext cx="3882198" cy="1432230"/>
                </a:xfrm>
                <a:prstGeom prst="rect">
                  <a:avLst/>
                </a:prstGeom>
                <a:noFill/>
                <a:ln w="19050" cap="flat" cmpd="sng">
                  <a:solidFill>
                    <a:srgbClr val="0D9488"/>
                  </a:solidFill>
                  <a:prstDash val="dash"/>
                  <a:round/>
                  <a:headEnd type="none" w="sm" len="sm"/>
                  <a:tailEnd type="none" w="sm" len="sm"/>
                </a:ln>
              </p:spPr>
            </p:pic>
            <p:sp>
              <p:nvSpPr>
                <p:cNvPr id="426" name="Google Shape;426;p26"/>
                <p:cNvSpPr/>
                <p:nvPr/>
              </p:nvSpPr>
              <p:spPr>
                <a:xfrm>
                  <a:off x="-3097133" y="5535400"/>
                  <a:ext cx="1005777" cy="1608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D9488"/>
                </a:solidFill>
                <a:ln>
                  <a:noFill/>
                </a:ln>
              </p:spPr>
              <p:txBody>
                <a:bodyPr spcFirstLastPara="1" wrap="square" lIns="43500" tIns="7250" rIns="43500" bIns="725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564"/>
                    <a:buFont typeface="Arial"/>
                    <a:buNone/>
                  </a:pPr>
                  <a:r>
                    <a:rPr lang="en" sz="824" b="1" i="0" u="none" strike="noStrike" cap="none"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CISCO </a:t>
                  </a:r>
                  <a:r>
                    <a:rPr lang="en" sz="824" b="1">
                      <a:solidFill>
                        <a:srgbClr val="FFFFFF"/>
                      </a:solidFill>
                    </a:rPr>
                    <a:t>IOL</a:t>
                  </a:r>
                  <a:endParaRPr sz="824"/>
                </a:p>
              </p:txBody>
            </p:sp>
          </p:grpSp>
          <p:grpSp>
            <p:nvGrpSpPr>
              <p:cNvPr id="427" name="Google Shape;427;p26"/>
              <p:cNvGrpSpPr/>
              <p:nvPr/>
            </p:nvGrpSpPr>
            <p:grpSpPr>
              <a:xfrm>
                <a:off x="-4535370" y="7286382"/>
                <a:ext cx="3882250" cy="1524377"/>
                <a:chOff x="-4535370" y="7286382"/>
                <a:chExt cx="3882250" cy="1524377"/>
              </a:xfrm>
            </p:grpSpPr>
            <p:pic>
              <p:nvPicPr>
                <p:cNvPr id="428" name="Google Shape;428;p26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-4535370" y="7378508"/>
                  <a:ext cx="3882250" cy="1432250"/>
                </a:xfrm>
                <a:prstGeom prst="rect">
                  <a:avLst/>
                </a:prstGeom>
                <a:noFill/>
                <a:ln w="19050" cap="flat" cmpd="sng">
                  <a:solidFill>
                    <a:srgbClr val="C2410C"/>
                  </a:solidFill>
                  <a:prstDash val="dash"/>
                  <a:round/>
                  <a:headEnd type="none" w="sm" len="sm"/>
                  <a:tailEnd type="none" w="sm" len="sm"/>
                </a:ln>
              </p:spPr>
            </p:pic>
            <p:sp>
              <p:nvSpPr>
                <p:cNvPr id="429" name="Google Shape;429;p26"/>
                <p:cNvSpPr/>
                <p:nvPr/>
              </p:nvSpPr>
              <p:spPr>
                <a:xfrm>
                  <a:off x="-3099933" y="7286382"/>
                  <a:ext cx="1011376" cy="1392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C2410C"/>
                </a:solidFill>
                <a:ln>
                  <a:noFill/>
                </a:ln>
              </p:spPr>
              <p:txBody>
                <a:bodyPr spcFirstLastPara="1" wrap="square" lIns="42225" tIns="7050" rIns="42225" bIns="705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547"/>
                    <a:buFont typeface="Arial"/>
                    <a:buNone/>
                  </a:pPr>
                  <a:r>
                    <a:rPr lang="en" sz="800" b="1" i="0" u="none" strike="noStrike" cap="none"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NOKIA SR LINUX</a:t>
                  </a:r>
                  <a:endParaRPr sz="800"/>
                </a:p>
              </p:txBody>
            </p:sp>
          </p:grpSp>
          <p:sp>
            <p:nvSpPr>
              <p:cNvPr id="430" name="Google Shape;430;p26"/>
              <p:cNvSpPr/>
              <p:nvPr/>
            </p:nvSpPr>
            <p:spPr>
              <a:xfrm rot="5400000">
                <a:off x="-4878375" y="5794200"/>
                <a:ext cx="729000" cy="303000"/>
              </a:xfrm>
              <a:prstGeom prst="triangle">
                <a:avLst>
                  <a:gd name="adj" fmla="val 50000"/>
                </a:avLst>
              </a:prstGeom>
              <a:solidFill>
                <a:schemeClr val="accent6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Space Mono"/>
                  <a:ea typeface="Space Mono"/>
                  <a:cs typeface="Space Mono"/>
                  <a:sym typeface="Space Mono"/>
                </a:endParaRPr>
              </a:p>
            </p:txBody>
          </p:sp>
          <p:sp>
            <p:nvSpPr>
              <p:cNvPr id="431" name="Google Shape;431;p26"/>
              <p:cNvSpPr/>
              <p:nvPr/>
            </p:nvSpPr>
            <p:spPr>
              <a:xfrm rot="5400000">
                <a:off x="-4878375" y="7499380"/>
                <a:ext cx="729000" cy="303000"/>
              </a:xfrm>
              <a:prstGeom prst="triangle">
                <a:avLst>
                  <a:gd name="adj" fmla="val 50000"/>
                </a:avLst>
              </a:prstGeom>
              <a:solidFill>
                <a:schemeClr val="accent6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Space Mono"/>
                  <a:ea typeface="Space Mono"/>
                  <a:cs typeface="Space Mono"/>
                  <a:sym typeface="Space Mono"/>
                </a:endParaRPr>
              </a:p>
            </p:txBody>
          </p:sp>
        </p:grpSp>
        <p:sp>
          <p:nvSpPr>
            <p:cNvPr id="432" name="Google Shape;432;p26"/>
            <p:cNvSpPr txBox="1"/>
            <p:nvPr/>
          </p:nvSpPr>
          <p:spPr>
            <a:xfrm>
              <a:off x="-2976045" y="4384000"/>
              <a:ext cx="2255400" cy="16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0" bIns="91425" anchor="t" anchorCtr="0">
              <a:noAutofit/>
            </a:bodyPr>
            <a:lstStyle/>
            <a:p>
              <a:pPr marL="0" lvl="0" indent="0" algn="r" rtl="0">
                <a:lnSpc>
                  <a:spcPct val="115000"/>
                </a:lnSpc>
                <a:spcBef>
                  <a:spcPts val="0"/>
                </a:spcBef>
                <a:spcAft>
                  <a:spcPts val="1200"/>
                </a:spcAft>
                <a:buNone/>
              </a:pPr>
              <a:r>
                <a:rPr lang="en" sz="550">
                  <a:solidFill>
                    <a:schemeClr val="lt1"/>
                  </a:solidFill>
                  <a:latin typeface="Space Mono"/>
                  <a:ea typeface="Space Mono"/>
                  <a:cs typeface="Space Mono"/>
                  <a:sym typeface="Space Mono"/>
                </a:rPr>
                <a:t>Powered by Netlab (https://netlab.tools/)</a:t>
              </a:r>
              <a:endParaRPr sz="2800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endParaRPr>
            </a:p>
          </p:txBody>
        </p:sp>
        <p:sp>
          <p:nvSpPr>
            <p:cNvPr id="433" name="Google Shape;433;p26"/>
            <p:cNvSpPr txBox="1"/>
            <p:nvPr/>
          </p:nvSpPr>
          <p:spPr>
            <a:xfrm>
              <a:off x="-761100" y="4901400"/>
              <a:ext cx="487200" cy="242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500">
                  <a:solidFill>
                    <a:schemeClr val="dk2"/>
                  </a:solidFill>
                  <a:latin typeface="Space Mono"/>
                  <a:ea typeface="Space Mono"/>
                  <a:cs typeface="Space Mono"/>
                  <a:sym typeface="Space Mono"/>
                </a:rPr>
                <a:t>L/III</a:t>
              </a:r>
              <a:endParaRPr sz="500">
                <a:solidFill>
                  <a:schemeClr val="dk2"/>
                </a:solidFill>
                <a:latin typeface="Space Mono"/>
                <a:ea typeface="Space Mono"/>
                <a:cs typeface="Space Mono"/>
                <a:sym typeface="Space Mono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27"/>
          <p:cNvSpPr txBox="1">
            <a:spLocks noGrp="1"/>
          </p:cNvSpPr>
          <p:nvPr>
            <p:ph type="title"/>
          </p:nvPr>
        </p:nvSpPr>
        <p:spPr>
          <a:xfrm>
            <a:off x="311700" y="29906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ct val="26190"/>
              <a:buNone/>
            </a:pPr>
            <a:r>
              <a:rPr lang="en"/>
              <a:t>Future-Proofing — Safe Agentic AI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Paradigms for safe Agentic AI</a:t>
            </a:r>
            <a:endParaRPr/>
          </a:p>
        </p:txBody>
      </p:sp>
      <p:sp>
        <p:nvSpPr>
          <p:cNvPr id="444" name="Google Shape;444;p28"/>
          <p:cNvSpPr/>
          <p:nvPr/>
        </p:nvSpPr>
        <p:spPr>
          <a:xfrm>
            <a:off x="311700" y="1471899"/>
            <a:ext cx="4082100" cy="1316700"/>
          </a:xfrm>
          <a:prstGeom prst="roundRect">
            <a:avLst>
              <a:gd name="adj" fmla="val 6000"/>
            </a:avLst>
          </a:prstGeom>
          <a:solidFill>
            <a:srgbClr val="E6F7F5"/>
          </a:solidFill>
          <a:ln w="10075" cap="flat" cmpd="sng">
            <a:solidFill>
              <a:srgbClr val="0D948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72600" rIns="45700" bIns="7260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35" b="1">
              <a:solidFill>
                <a:srgbClr val="1A1A1A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35" b="1">
                <a:solidFill>
                  <a:srgbClr val="1A1A1A"/>
                </a:solidFill>
                <a:latin typeface="Space Mono"/>
                <a:ea typeface="Space Mono"/>
                <a:cs typeface="Space Mono"/>
                <a:sym typeface="Space Mono"/>
              </a:rPr>
              <a:t>Investigate freely</a:t>
            </a:r>
            <a:endParaRPr sz="1235" b="1">
              <a:solidFill>
                <a:srgbClr val="1A1A1A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35">
                <a:solidFill>
                  <a:srgbClr val="1A1A1A"/>
                </a:solidFill>
                <a:highlight>
                  <a:schemeClr val="accent4"/>
                </a:highlight>
                <a:latin typeface="Space Mono"/>
                <a:ea typeface="Space Mono"/>
                <a:cs typeface="Space Mono"/>
                <a:sym typeface="Space Mono"/>
              </a:rPr>
              <a:t>only</a:t>
            </a:r>
            <a:r>
              <a:rPr lang="en" sz="835">
                <a:solidFill>
                  <a:srgbClr val="1A1A1A"/>
                </a:solidFill>
                <a:latin typeface="Space Mono"/>
                <a:ea typeface="Space Mono"/>
                <a:cs typeface="Space Mono"/>
                <a:sym typeface="Space Mono"/>
              </a:rPr>
              <a:t> function blocks </a:t>
            </a:r>
            <a:r>
              <a:rPr lang="en" sz="835">
                <a:solidFill>
                  <a:srgbClr val="1A1A1A"/>
                </a:solidFill>
                <a:highlight>
                  <a:schemeClr val="accent4"/>
                </a:highlight>
                <a:latin typeface="Space Mono"/>
                <a:ea typeface="Space Mono"/>
                <a:cs typeface="Space Mono"/>
                <a:sym typeface="Space Mono"/>
              </a:rPr>
              <a:t>without side-effects</a:t>
            </a:r>
            <a:r>
              <a:rPr lang="en" sz="835">
                <a:solidFill>
                  <a:srgbClr val="1A1A1A"/>
                </a:solidFill>
                <a:latin typeface="Space Mono"/>
                <a:ea typeface="Space Mono"/>
                <a:cs typeface="Space Mono"/>
                <a:sym typeface="Space Mono"/>
              </a:rPr>
              <a:t> (“pure”)</a:t>
            </a:r>
            <a:endParaRPr sz="835">
              <a:solidFill>
                <a:srgbClr val="1A1A1A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35">
              <a:solidFill>
                <a:srgbClr val="1A1A1A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35">
                <a:solidFill>
                  <a:srgbClr val="1A1A1A"/>
                </a:solidFill>
                <a:latin typeface="Space Mono"/>
                <a:ea typeface="Space Mono"/>
                <a:cs typeface="Space Mono"/>
                <a:sym typeface="Space Mono"/>
              </a:rPr>
              <a:t>“Read state, gather context, propose a hypothesis. The agent cannot change anything by design.”</a:t>
            </a:r>
            <a:endParaRPr sz="835">
              <a:solidFill>
                <a:srgbClr val="1A1A1A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35" b="1">
              <a:solidFill>
                <a:srgbClr val="1A1A1A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445" name="Google Shape;445;p28"/>
          <p:cNvSpPr/>
          <p:nvPr/>
        </p:nvSpPr>
        <p:spPr>
          <a:xfrm>
            <a:off x="1433425" y="1373375"/>
            <a:ext cx="2071500" cy="161100"/>
          </a:xfrm>
          <a:prstGeom prst="roundRect">
            <a:avLst>
              <a:gd name="adj" fmla="val 50000"/>
            </a:avLst>
          </a:prstGeom>
          <a:solidFill>
            <a:srgbClr val="0D9488"/>
          </a:solidFill>
          <a:ln>
            <a:noFill/>
          </a:ln>
        </p:spPr>
        <p:txBody>
          <a:bodyPr spcFirstLastPara="1" wrap="square" lIns="42875" tIns="7150" rIns="42875" bIns="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6"/>
              <a:buFont typeface="Arial"/>
              <a:buNone/>
            </a:pPr>
            <a:r>
              <a:rPr lang="en" sz="800" b="1">
                <a:solidFill>
                  <a:srgbClr val="FFFFFF"/>
                </a:solidFill>
              </a:rPr>
              <a:t>Tier 1 - Autonomous (no risk)</a:t>
            </a:r>
            <a:endParaRPr sz="800"/>
          </a:p>
        </p:txBody>
      </p:sp>
      <p:sp>
        <p:nvSpPr>
          <p:cNvPr id="446" name="Google Shape;446;p28"/>
          <p:cNvSpPr/>
          <p:nvPr/>
        </p:nvSpPr>
        <p:spPr>
          <a:xfrm>
            <a:off x="4711425" y="1471887"/>
            <a:ext cx="4082100" cy="1316700"/>
          </a:xfrm>
          <a:prstGeom prst="roundRect">
            <a:avLst>
              <a:gd name="adj" fmla="val 6000"/>
            </a:avLst>
          </a:prstGeom>
          <a:solidFill>
            <a:srgbClr val="E6F7F5"/>
          </a:solidFill>
          <a:ln w="10075" cap="flat" cmpd="sng">
            <a:solidFill>
              <a:srgbClr val="0D948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72600" rIns="45700" bIns="7260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35" b="1">
              <a:solidFill>
                <a:srgbClr val="1A1A1A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35" b="1">
                <a:solidFill>
                  <a:srgbClr val="1A1A1A"/>
                </a:solidFill>
                <a:latin typeface="Space Mono"/>
                <a:ea typeface="Space Mono"/>
                <a:cs typeface="Space Mono"/>
                <a:sym typeface="Space Mono"/>
              </a:rPr>
              <a:t>Act within an allow-list</a:t>
            </a:r>
            <a:endParaRPr sz="1235" b="1">
              <a:solidFill>
                <a:srgbClr val="1A1A1A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35">
                <a:solidFill>
                  <a:srgbClr val="1A1A1A"/>
                </a:solidFill>
                <a:highlight>
                  <a:schemeClr val="accent4"/>
                </a:highlight>
                <a:latin typeface="Space Mono"/>
                <a:ea typeface="Space Mono"/>
                <a:cs typeface="Space Mono"/>
                <a:sym typeface="Space Mono"/>
              </a:rPr>
              <a:t>pre-approved</a:t>
            </a:r>
            <a:r>
              <a:rPr lang="en" sz="835">
                <a:solidFill>
                  <a:srgbClr val="1A1A1A"/>
                </a:solidFill>
                <a:latin typeface="Space Mono"/>
                <a:ea typeface="Space Mono"/>
                <a:cs typeface="Space Mono"/>
                <a:sym typeface="Space Mono"/>
              </a:rPr>
              <a:t> function blocks (pref. </a:t>
            </a:r>
            <a:r>
              <a:rPr lang="en" sz="835">
                <a:solidFill>
                  <a:srgbClr val="1A1A1A"/>
                </a:solidFill>
                <a:highlight>
                  <a:schemeClr val="accent4"/>
                </a:highlight>
                <a:latin typeface="Space Mono"/>
                <a:ea typeface="Space Mono"/>
                <a:cs typeface="Space Mono"/>
                <a:sym typeface="Space Mono"/>
              </a:rPr>
              <a:t>idempotent, reversible</a:t>
            </a:r>
            <a:r>
              <a:rPr lang="en" sz="835">
                <a:solidFill>
                  <a:srgbClr val="1A1A1A"/>
                </a:solidFill>
                <a:latin typeface="Space Mono"/>
                <a:ea typeface="Space Mono"/>
                <a:cs typeface="Space Mono"/>
                <a:sym typeface="Space Mono"/>
              </a:rPr>
              <a:t>)</a:t>
            </a:r>
            <a:endParaRPr sz="835">
              <a:solidFill>
                <a:srgbClr val="1A1A1A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35">
              <a:solidFill>
                <a:srgbClr val="1A1A1A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35">
                <a:solidFill>
                  <a:srgbClr val="1A1A1A"/>
                </a:solidFill>
                <a:latin typeface="Space Mono"/>
                <a:ea typeface="Space Mono"/>
                <a:cs typeface="Space Mono"/>
                <a:sym typeface="Space Mono"/>
              </a:rPr>
              <a:t>“A narrow set of operations the team marks auto-runnable. Locked context. Transactional rollback if anything goes sideways”</a:t>
            </a:r>
            <a:endParaRPr sz="835">
              <a:solidFill>
                <a:srgbClr val="1A1A1A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35" b="1">
              <a:solidFill>
                <a:srgbClr val="1A1A1A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447" name="Google Shape;447;p28"/>
          <p:cNvSpPr/>
          <p:nvPr/>
        </p:nvSpPr>
        <p:spPr>
          <a:xfrm>
            <a:off x="5777600" y="1373375"/>
            <a:ext cx="2040900" cy="161100"/>
          </a:xfrm>
          <a:prstGeom prst="roundRect">
            <a:avLst>
              <a:gd name="adj" fmla="val 50000"/>
            </a:avLst>
          </a:prstGeom>
          <a:solidFill>
            <a:srgbClr val="0D9488"/>
          </a:solidFill>
          <a:ln>
            <a:noFill/>
          </a:ln>
        </p:spPr>
        <p:txBody>
          <a:bodyPr spcFirstLastPara="1" wrap="square" lIns="42875" tIns="7150" rIns="42875" bIns="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6"/>
              <a:buFont typeface="Arial"/>
              <a:buNone/>
            </a:pPr>
            <a:r>
              <a:rPr lang="en" sz="800" b="1">
                <a:solidFill>
                  <a:srgbClr val="FFFFFF"/>
                </a:solidFill>
              </a:rPr>
              <a:t>Tier 2 - Autonomous (pre-approved)</a:t>
            </a:r>
            <a:endParaRPr sz="800"/>
          </a:p>
        </p:txBody>
      </p:sp>
      <p:sp>
        <p:nvSpPr>
          <p:cNvPr id="448" name="Google Shape;448;p28"/>
          <p:cNvSpPr/>
          <p:nvPr/>
        </p:nvSpPr>
        <p:spPr>
          <a:xfrm>
            <a:off x="311700" y="3057815"/>
            <a:ext cx="4082100" cy="1316700"/>
          </a:xfrm>
          <a:prstGeom prst="roundRect">
            <a:avLst>
              <a:gd name="adj" fmla="val 6000"/>
            </a:avLst>
          </a:prstGeom>
          <a:solidFill>
            <a:srgbClr val="FFF1CD"/>
          </a:solidFill>
          <a:ln w="10075" cap="flat" cmpd="sng">
            <a:solidFill>
              <a:srgbClr val="C2410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72600" rIns="45700" bIns="7260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35" b="1">
              <a:solidFill>
                <a:srgbClr val="1A1A1A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35" b="1">
                <a:solidFill>
                  <a:srgbClr val="1A1A1A"/>
                </a:solidFill>
                <a:latin typeface="Space Mono"/>
                <a:ea typeface="Space Mono"/>
                <a:cs typeface="Space Mono"/>
                <a:sym typeface="Space Mono"/>
              </a:rPr>
              <a:t>Propose, Engineer accepts</a:t>
            </a:r>
            <a:endParaRPr sz="1235" b="1">
              <a:solidFill>
                <a:srgbClr val="1A1A1A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35">
                <a:solidFill>
                  <a:srgbClr val="1A1A1A"/>
                </a:solidFill>
                <a:highlight>
                  <a:schemeClr val="accent4"/>
                </a:highlight>
                <a:latin typeface="Space Mono"/>
                <a:ea typeface="Space Mono"/>
                <a:cs typeface="Space Mono"/>
                <a:sym typeface="Space Mono"/>
              </a:rPr>
              <a:t>Any avilable </a:t>
            </a:r>
            <a:r>
              <a:rPr lang="en" sz="835">
                <a:solidFill>
                  <a:srgbClr val="1A1A1A"/>
                </a:solidFill>
                <a:latin typeface="Space Mono"/>
                <a:ea typeface="Space Mono"/>
                <a:cs typeface="Space Mono"/>
                <a:sym typeface="Space Mono"/>
              </a:rPr>
              <a:t>function block </a:t>
            </a:r>
            <a:endParaRPr sz="835">
              <a:solidFill>
                <a:srgbClr val="1A1A1A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35">
              <a:solidFill>
                <a:srgbClr val="1A1A1A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35">
                <a:solidFill>
                  <a:srgbClr val="1A1A1A"/>
                </a:solidFill>
                <a:latin typeface="Space Mono"/>
                <a:ea typeface="Space Mono"/>
                <a:cs typeface="Space Mono"/>
                <a:sym typeface="Space Mono"/>
              </a:rPr>
              <a:t>“The agent drafts the workflow. A human reviews the declared properties and the locked context, then presses run.”</a:t>
            </a:r>
            <a:endParaRPr sz="835">
              <a:solidFill>
                <a:srgbClr val="1A1A1A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35" b="1">
              <a:solidFill>
                <a:srgbClr val="1A1A1A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449" name="Google Shape;449;p28"/>
          <p:cNvSpPr/>
          <p:nvPr/>
        </p:nvSpPr>
        <p:spPr>
          <a:xfrm>
            <a:off x="1377875" y="2959303"/>
            <a:ext cx="2040900" cy="16110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42875" tIns="7150" rIns="42875" bIns="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6"/>
              <a:buFont typeface="Arial"/>
              <a:buNone/>
            </a:pPr>
            <a:r>
              <a:rPr lang="en" sz="800" b="1">
                <a:solidFill>
                  <a:srgbClr val="FFFFFF"/>
                </a:solidFill>
              </a:rPr>
              <a:t>Tier 3 - Supervised</a:t>
            </a:r>
            <a:endParaRPr sz="800"/>
          </a:p>
        </p:txBody>
      </p:sp>
      <p:sp>
        <p:nvSpPr>
          <p:cNvPr id="450" name="Google Shape;450;p28"/>
          <p:cNvSpPr/>
          <p:nvPr/>
        </p:nvSpPr>
        <p:spPr>
          <a:xfrm>
            <a:off x="4711425" y="3057815"/>
            <a:ext cx="4082100" cy="1316700"/>
          </a:xfrm>
          <a:prstGeom prst="roundRect">
            <a:avLst>
              <a:gd name="adj" fmla="val 6000"/>
            </a:avLst>
          </a:prstGeom>
          <a:solidFill>
            <a:srgbClr val="9CDCFE"/>
          </a:solidFill>
          <a:ln w="100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72600" rIns="45700" bIns="7260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35" b="1">
              <a:solidFill>
                <a:srgbClr val="1A1A1A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35" b="1">
                <a:solidFill>
                  <a:srgbClr val="1A1A1A"/>
                </a:solidFill>
                <a:latin typeface="Space Mono"/>
                <a:ea typeface="Space Mono"/>
                <a:cs typeface="Space Mono"/>
                <a:sym typeface="Space Mono"/>
              </a:rPr>
              <a:t>No raw operations</a:t>
            </a:r>
            <a:endParaRPr sz="1235" b="1">
              <a:solidFill>
                <a:srgbClr val="1A1A1A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35">
                <a:solidFill>
                  <a:srgbClr val="1A1A1A"/>
                </a:solidFill>
                <a:highlight>
                  <a:schemeClr val="accent4"/>
                </a:highlight>
                <a:latin typeface="Space Mono"/>
                <a:ea typeface="Space Mono"/>
                <a:cs typeface="Space Mono"/>
                <a:sym typeface="Space Mono"/>
              </a:rPr>
              <a:t>Every operation</a:t>
            </a:r>
            <a:r>
              <a:rPr lang="en" sz="835">
                <a:solidFill>
                  <a:srgbClr val="1A1A1A"/>
                </a:solidFill>
                <a:latin typeface="Space Mono"/>
                <a:ea typeface="Space Mono"/>
                <a:cs typeface="Space Mono"/>
                <a:sym typeface="Space Mono"/>
              </a:rPr>
              <a:t> remains structured and auditable</a:t>
            </a:r>
            <a:endParaRPr sz="835">
              <a:solidFill>
                <a:srgbClr val="1A1A1A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35">
              <a:solidFill>
                <a:srgbClr val="1A1A1A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35">
                <a:solidFill>
                  <a:srgbClr val="1A1A1A"/>
                </a:solidFill>
                <a:latin typeface="Space Mono"/>
                <a:ea typeface="Space Mono"/>
                <a:cs typeface="Space Mono"/>
                <a:sym typeface="Space Mono"/>
              </a:rPr>
              <a:t>“Agents call function blocks, cannot bypass auditability, logging. Agents are never in contact with device credentials. Clear safety boundaries”</a:t>
            </a:r>
            <a:endParaRPr sz="835">
              <a:solidFill>
                <a:srgbClr val="1A1A1A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35" b="1">
              <a:solidFill>
                <a:srgbClr val="1A1A1A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451" name="Google Shape;451;p28"/>
          <p:cNvSpPr/>
          <p:nvPr/>
        </p:nvSpPr>
        <p:spPr>
          <a:xfrm>
            <a:off x="5777600" y="2959303"/>
            <a:ext cx="2040900" cy="1611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42875" tIns="7150" rIns="42875" bIns="7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6"/>
              <a:buFont typeface="Arial"/>
              <a:buNone/>
            </a:pPr>
            <a:r>
              <a:rPr lang="en" sz="800" b="1">
                <a:solidFill>
                  <a:srgbClr val="FFFFFF"/>
                </a:solidFill>
              </a:rPr>
              <a:t>Safety benefits</a:t>
            </a:r>
            <a:endParaRPr sz="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Take-Aways</a:t>
            </a:r>
            <a:endParaRPr/>
          </a:p>
        </p:txBody>
      </p:sp>
      <p:sp>
        <p:nvSpPr>
          <p:cNvPr id="457" name="Google Shape;457;p29"/>
          <p:cNvSpPr/>
          <p:nvPr/>
        </p:nvSpPr>
        <p:spPr>
          <a:xfrm>
            <a:off x="454200" y="1259150"/>
            <a:ext cx="8235600" cy="1140900"/>
          </a:xfrm>
          <a:prstGeom prst="rect">
            <a:avLst/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accent6"/>
                </a:solidFill>
                <a:latin typeface="Space Mono"/>
                <a:ea typeface="Space Mono"/>
                <a:cs typeface="Space Mono"/>
                <a:sym typeface="Space Mono"/>
              </a:rPr>
              <a:t>1</a:t>
            </a:r>
            <a:r>
              <a:rPr lang="en" sz="1600">
                <a:solidFill>
                  <a:schemeClr val="lt2"/>
                </a:solidFill>
                <a:latin typeface="Space Mono"/>
                <a:ea typeface="Space Mono"/>
                <a:cs typeface="Space Mono"/>
                <a:sym typeface="Space Mono"/>
              </a:rPr>
              <a:t> </a:t>
            </a:r>
            <a:r>
              <a:rPr lang="en" sz="1600">
                <a:solidFill>
                  <a:schemeClr val="dk2"/>
                </a:solidFill>
                <a:highlight>
                  <a:schemeClr val="accent6"/>
                </a:highlight>
                <a:latin typeface="Space Mono"/>
                <a:ea typeface="Space Mono"/>
                <a:cs typeface="Space Mono"/>
                <a:sym typeface="Space Mono"/>
              </a:rPr>
              <a:t>Trust is layered</a:t>
            </a:r>
            <a:r>
              <a:rPr lang="en" sz="1600">
                <a:solidFill>
                  <a:schemeClr val="lt2"/>
                </a:solidFill>
                <a:latin typeface="Space Mono"/>
                <a:ea typeface="Space Mono"/>
                <a:cs typeface="Space Mono"/>
                <a:sym typeface="Space Mono"/>
              </a:rPr>
              <a:t>. Name the layers, so you can build them.</a:t>
            </a:r>
            <a:endParaRPr sz="1600">
              <a:solidFill>
                <a:schemeClr val="lt2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2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2"/>
                </a:solidFill>
                <a:latin typeface="Space Mono"/>
                <a:ea typeface="Space Mono"/>
                <a:cs typeface="Space Mono"/>
                <a:sym typeface="Space Mono"/>
              </a:rPr>
              <a:t>Transactional · Implementation · Framework · Future. Each one is something a script cannot give you on its own.</a:t>
            </a:r>
            <a:endParaRPr sz="1200">
              <a:solidFill>
                <a:schemeClr val="lt2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458" name="Google Shape;458;p29"/>
          <p:cNvSpPr/>
          <p:nvPr/>
        </p:nvSpPr>
        <p:spPr>
          <a:xfrm>
            <a:off x="454200" y="2400051"/>
            <a:ext cx="8235600" cy="1140900"/>
          </a:xfrm>
          <a:prstGeom prst="rect">
            <a:avLst/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accent6"/>
                </a:solidFill>
                <a:latin typeface="Space Mono"/>
                <a:ea typeface="Space Mono"/>
                <a:cs typeface="Space Mono"/>
                <a:sym typeface="Space Mono"/>
              </a:rPr>
              <a:t>2</a:t>
            </a:r>
            <a:r>
              <a:rPr lang="en" sz="1600">
                <a:solidFill>
                  <a:schemeClr val="lt2"/>
                </a:solidFill>
                <a:latin typeface="Space Mono"/>
                <a:ea typeface="Space Mono"/>
                <a:cs typeface="Space Mono"/>
                <a:sym typeface="Space Mono"/>
              </a:rPr>
              <a:t> Evaluate </a:t>
            </a:r>
            <a:r>
              <a:rPr lang="en" sz="1600">
                <a:solidFill>
                  <a:schemeClr val="dk2"/>
                </a:solidFill>
                <a:highlight>
                  <a:schemeClr val="accent6"/>
                </a:highlight>
                <a:latin typeface="Space Mono"/>
                <a:ea typeface="Space Mono"/>
                <a:cs typeface="Space Mono"/>
                <a:sym typeface="Space Mono"/>
              </a:rPr>
              <a:t>paradigms</a:t>
            </a:r>
            <a:r>
              <a:rPr lang="en" sz="1600">
                <a:solidFill>
                  <a:schemeClr val="lt2"/>
                </a:solidFill>
                <a:latin typeface="Space Mono"/>
                <a:ea typeface="Space Mono"/>
                <a:cs typeface="Space Mono"/>
                <a:sym typeface="Space Mono"/>
              </a:rPr>
              <a:t>, not products.</a:t>
            </a:r>
            <a:endParaRPr sz="1600">
              <a:solidFill>
                <a:schemeClr val="lt2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2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2"/>
                </a:solidFill>
                <a:latin typeface="Space Mono"/>
                <a:ea typeface="Space Mono"/>
                <a:cs typeface="Space Mono"/>
                <a:sym typeface="Space Mono"/>
              </a:rPr>
              <a:t>Transactional · Implementation · Framework · Future. Each one is something a script cannot give you on its own.</a:t>
            </a:r>
            <a:endParaRPr sz="1200">
              <a:solidFill>
                <a:schemeClr val="lt2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459" name="Google Shape;459;p29"/>
          <p:cNvSpPr/>
          <p:nvPr/>
        </p:nvSpPr>
        <p:spPr>
          <a:xfrm>
            <a:off x="454200" y="3540949"/>
            <a:ext cx="8235600" cy="1140900"/>
          </a:xfrm>
          <a:prstGeom prst="rect">
            <a:avLst/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0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accent6"/>
                </a:solidFill>
                <a:latin typeface="Space Mono"/>
                <a:ea typeface="Space Mono"/>
                <a:cs typeface="Space Mono"/>
                <a:sym typeface="Space Mono"/>
              </a:rPr>
              <a:t>3</a:t>
            </a:r>
            <a:r>
              <a:rPr lang="en" sz="1600">
                <a:solidFill>
                  <a:schemeClr val="lt2"/>
                </a:solidFill>
                <a:latin typeface="Space Mono"/>
                <a:ea typeface="Space Mono"/>
                <a:cs typeface="Space Mono"/>
                <a:sym typeface="Space Mono"/>
              </a:rPr>
              <a:t> Well-defined paradigms </a:t>
            </a:r>
            <a:r>
              <a:rPr lang="en" sz="1600">
                <a:solidFill>
                  <a:schemeClr val="dk2"/>
                </a:solidFill>
                <a:highlight>
                  <a:schemeClr val="accent6"/>
                </a:highlight>
                <a:latin typeface="Space Mono"/>
                <a:ea typeface="Space Mono"/>
                <a:cs typeface="Space Mono"/>
                <a:sym typeface="Space Mono"/>
              </a:rPr>
              <a:t>build the foundation</a:t>
            </a:r>
            <a:r>
              <a:rPr lang="en" sz="1600">
                <a:solidFill>
                  <a:schemeClr val="lt2"/>
                </a:solidFill>
                <a:latin typeface="Space Mono"/>
                <a:ea typeface="Space Mono"/>
                <a:cs typeface="Space Mono"/>
                <a:sym typeface="Space Mono"/>
              </a:rPr>
              <a:t> for agents.</a:t>
            </a:r>
            <a:endParaRPr sz="1600">
              <a:solidFill>
                <a:schemeClr val="lt2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2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2"/>
                </a:solidFill>
                <a:latin typeface="Space Mono"/>
                <a:ea typeface="Space Mono"/>
                <a:cs typeface="Space Mono"/>
                <a:sym typeface="Space Mono"/>
              </a:rPr>
              <a:t>Purity, idempotency, locked context, strict schemas. The work compounds. The same boundary protects both.</a:t>
            </a:r>
            <a:endParaRPr sz="1200">
              <a:solidFill>
                <a:schemeClr val="lt2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30"/>
          <p:cNvSpPr txBox="1">
            <a:spLocks noGrp="1"/>
          </p:cNvSpPr>
          <p:nvPr>
            <p:ph type="title"/>
          </p:nvPr>
        </p:nvSpPr>
        <p:spPr>
          <a:xfrm>
            <a:off x="311700" y="392400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Questions?</a:t>
            </a:r>
            <a:endParaRPr/>
          </a:p>
        </p:txBody>
      </p:sp>
      <p:sp>
        <p:nvSpPr>
          <p:cNvPr id="465" name="Google Shape;465;p30"/>
          <p:cNvSpPr/>
          <p:nvPr/>
        </p:nvSpPr>
        <p:spPr>
          <a:xfrm>
            <a:off x="311700" y="1276650"/>
            <a:ext cx="6033000" cy="2590200"/>
          </a:xfrm>
          <a:prstGeom prst="rect">
            <a:avLst/>
          </a:prstGeom>
          <a:solidFill>
            <a:srgbClr val="000000">
              <a:alpha val="8500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rPr>
              <a:t>Remote Lab - Developer Preview:</a:t>
            </a:r>
            <a:endParaRPr b="1">
              <a:solidFill>
                <a:schemeClr val="lt1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https://github.com/zebbra/remote-lab</a:t>
            </a:r>
            <a:endParaRPr>
              <a:solidFill>
                <a:schemeClr val="lt1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Space Mono"/>
              <a:buChar char="●"/>
            </a:pPr>
            <a:r>
              <a:rPr lang="en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rPr>
              <a:t>Integrate Netlab directly into your tests via easy-to-use </a:t>
            </a:r>
            <a:r>
              <a:rPr lang="en">
                <a:solidFill>
                  <a:schemeClr val="dk2"/>
                </a:solidFill>
                <a:highlight>
                  <a:schemeClr val="accent6"/>
                </a:highlight>
                <a:latin typeface="Space Mono"/>
                <a:ea typeface="Space Mono"/>
                <a:cs typeface="Space Mono"/>
                <a:sym typeface="Space Mono"/>
              </a:rPr>
              <a:t>pytest fixtures</a:t>
            </a:r>
            <a:endParaRPr>
              <a:solidFill>
                <a:schemeClr val="dk2"/>
              </a:solidFill>
              <a:highlight>
                <a:schemeClr val="accent6"/>
              </a:highlight>
              <a:latin typeface="Space Mono"/>
              <a:ea typeface="Space Mono"/>
              <a:cs typeface="Space Mono"/>
              <a:sym typeface="Space Mon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Space Mono"/>
              <a:buChar char="●"/>
            </a:pPr>
            <a:r>
              <a:rPr lang="en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rPr>
              <a:t>Maintain one lab for multiple </a:t>
            </a:r>
            <a:r>
              <a:rPr lang="en">
                <a:solidFill>
                  <a:schemeClr val="dk2"/>
                </a:solidFill>
                <a:highlight>
                  <a:schemeClr val="accent6"/>
                </a:highlight>
                <a:latin typeface="Space Mono"/>
                <a:ea typeface="Space Mono"/>
                <a:cs typeface="Space Mono"/>
                <a:sym typeface="Space Mono"/>
              </a:rPr>
              <a:t>engineers</a:t>
            </a:r>
            <a:r>
              <a:rPr lang="en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rPr>
              <a:t> and the </a:t>
            </a:r>
            <a:r>
              <a:rPr lang="en">
                <a:solidFill>
                  <a:schemeClr val="dk2"/>
                </a:solidFill>
                <a:highlight>
                  <a:schemeClr val="accent6"/>
                </a:highlight>
                <a:latin typeface="Space Mono"/>
                <a:ea typeface="Space Mono"/>
                <a:cs typeface="Space Mono"/>
                <a:sym typeface="Space Mono"/>
              </a:rPr>
              <a:t>CI/CD pipeline</a:t>
            </a:r>
            <a:r>
              <a:rPr lang="en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rPr>
              <a:t>.</a:t>
            </a:r>
            <a:endParaRPr>
              <a:solidFill>
                <a:schemeClr val="lt1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rPr>
              <a:t>"That last percent for fully automated realistic</a:t>
            </a:r>
            <a:br>
              <a:rPr lang="en" i="1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rPr>
            </a:br>
            <a:r>
              <a:rPr lang="en" i="1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rPr>
              <a:t> e2e testing"</a:t>
            </a:r>
            <a:endParaRPr i="1">
              <a:solidFill>
                <a:schemeClr val="lt1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i="1">
              <a:solidFill>
                <a:schemeClr val="lt1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pic>
        <p:nvPicPr>
          <p:cNvPr id="466" name="Google Shape;466;p30" descr="A qr code with a white background&#10;&#10;AI-generated content may be incorrect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13372" y="1276647"/>
            <a:ext cx="1633300" cy="1632999"/>
          </a:xfrm>
          <a:prstGeom prst="rect">
            <a:avLst/>
          </a:prstGeom>
          <a:noFill/>
          <a:ln>
            <a:noFill/>
          </a:ln>
        </p:spPr>
      </p:pic>
      <p:sp>
        <p:nvSpPr>
          <p:cNvPr id="467" name="Google Shape;467;p30"/>
          <p:cNvSpPr/>
          <p:nvPr/>
        </p:nvSpPr>
        <p:spPr>
          <a:xfrm>
            <a:off x="393000" y="1346350"/>
            <a:ext cx="450108" cy="538015"/>
          </a:xfrm>
          <a:custGeom>
            <a:avLst/>
            <a:gdLst/>
            <a:ahLst/>
            <a:cxnLst/>
            <a:rect l="l" t="t" r="r" b="b"/>
            <a:pathLst>
              <a:path w="243961" h="291607" extrusionOk="0">
                <a:moveTo>
                  <a:pt x="4848" y="291608"/>
                </a:moveTo>
                <a:lnTo>
                  <a:pt x="0" y="286750"/>
                </a:lnTo>
                <a:lnTo>
                  <a:pt x="27794" y="259042"/>
                </a:lnTo>
                <a:cubicBezTo>
                  <a:pt x="29823" y="231181"/>
                  <a:pt x="52978" y="209550"/>
                  <a:pt x="81086" y="209550"/>
                </a:cubicBezTo>
                <a:lnTo>
                  <a:pt x="154829" y="209550"/>
                </a:lnTo>
                <a:cubicBezTo>
                  <a:pt x="161696" y="209550"/>
                  <a:pt x="167335" y="214922"/>
                  <a:pt x="167754" y="221685"/>
                </a:cubicBezTo>
                <a:cubicBezTo>
                  <a:pt x="167831" y="221952"/>
                  <a:pt x="167869" y="222237"/>
                  <a:pt x="167869" y="222523"/>
                </a:cubicBezTo>
                <a:cubicBezTo>
                  <a:pt x="167869" y="223142"/>
                  <a:pt x="167840" y="223761"/>
                  <a:pt x="167783" y="224371"/>
                </a:cubicBezTo>
                <a:lnTo>
                  <a:pt x="215398" y="185680"/>
                </a:lnTo>
                <a:cubicBezTo>
                  <a:pt x="221713" y="179337"/>
                  <a:pt x="232448" y="179327"/>
                  <a:pt x="239020" y="185909"/>
                </a:cubicBezTo>
                <a:cubicBezTo>
                  <a:pt x="245612" y="192500"/>
                  <a:pt x="245602" y="203225"/>
                  <a:pt x="239030" y="209817"/>
                </a:cubicBezTo>
                <a:lnTo>
                  <a:pt x="180908" y="267938"/>
                </a:lnTo>
                <a:cubicBezTo>
                  <a:pt x="177394" y="271453"/>
                  <a:pt x="172745" y="273720"/>
                  <a:pt x="167811" y="274339"/>
                </a:cubicBezTo>
                <a:lnTo>
                  <a:pt x="99260" y="282902"/>
                </a:lnTo>
                <a:lnTo>
                  <a:pt x="90564" y="291598"/>
                </a:lnTo>
                <a:lnTo>
                  <a:pt x="85715" y="286741"/>
                </a:lnTo>
                <a:lnTo>
                  <a:pt x="95240" y="277216"/>
                </a:lnTo>
                <a:cubicBezTo>
                  <a:pt x="95783" y="276673"/>
                  <a:pt x="96479" y="276330"/>
                  <a:pt x="97241" y="276235"/>
                </a:cubicBezTo>
                <a:lnTo>
                  <a:pt x="166964" y="267519"/>
                </a:lnTo>
                <a:cubicBezTo>
                  <a:pt x="170383" y="267100"/>
                  <a:pt x="173612" y="265519"/>
                  <a:pt x="176051" y="263071"/>
                </a:cubicBezTo>
                <a:lnTo>
                  <a:pt x="234172" y="204949"/>
                </a:lnTo>
                <a:cubicBezTo>
                  <a:pt x="238087" y="201044"/>
                  <a:pt x="238087" y="194672"/>
                  <a:pt x="234172" y="190748"/>
                </a:cubicBezTo>
                <a:cubicBezTo>
                  <a:pt x="230257" y="186833"/>
                  <a:pt x="223876" y="186842"/>
                  <a:pt x="219980" y="190757"/>
                </a:cubicBezTo>
                <a:lnTo>
                  <a:pt x="160239" y="239325"/>
                </a:lnTo>
                <a:cubicBezTo>
                  <a:pt x="156258" y="242849"/>
                  <a:pt x="151028" y="244983"/>
                  <a:pt x="145304" y="244983"/>
                </a:cubicBezTo>
                <a:lnTo>
                  <a:pt x="97679" y="244983"/>
                </a:lnTo>
                <a:lnTo>
                  <a:pt x="97679" y="238125"/>
                </a:lnTo>
                <a:lnTo>
                  <a:pt x="145304" y="238125"/>
                </a:lnTo>
                <a:cubicBezTo>
                  <a:pt x="149076" y="238125"/>
                  <a:pt x="152543" y="236792"/>
                  <a:pt x="155258" y="234591"/>
                </a:cubicBezTo>
                <a:lnTo>
                  <a:pt x="155248" y="234572"/>
                </a:lnTo>
                <a:lnTo>
                  <a:pt x="155839" y="234077"/>
                </a:lnTo>
                <a:cubicBezTo>
                  <a:pt x="158858" y="231362"/>
                  <a:pt x="160811" y="227495"/>
                  <a:pt x="160992" y="223171"/>
                </a:cubicBezTo>
                <a:cubicBezTo>
                  <a:pt x="160944" y="222961"/>
                  <a:pt x="160915" y="222733"/>
                  <a:pt x="160915" y="222504"/>
                </a:cubicBezTo>
                <a:cubicBezTo>
                  <a:pt x="160915" y="219142"/>
                  <a:pt x="158182" y="216408"/>
                  <a:pt x="154819" y="216408"/>
                </a:cubicBezTo>
                <a:lnTo>
                  <a:pt x="81086" y="216408"/>
                </a:lnTo>
                <a:cubicBezTo>
                  <a:pt x="56188" y="216408"/>
                  <a:pt x="35757" y="235868"/>
                  <a:pt x="34557" y="260709"/>
                </a:cubicBezTo>
                <a:cubicBezTo>
                  <a:pt x="34519" y="261557"/>
                  <a:pt x="34157" y="262366"/>
                  <a:pt x="33557" y="262966"/>
                </a:cubicBezTo>
                <a:lnTo>
                  <a:pt x="4848" y="291608"/>
                </a:lnTo>
                <a:close/>
                <a:moveTo>
                  <a:pt x="120158" y="102108"/>
                </a:moveTo>
                <a:lnTo>
                  <a:pt x="145304" y="102108"/>
                </a:lnTo>
                <a:cubicBezTo>
                  <a:pt x="184614" y="102108"/>
                  <a:pt x="215408" y="71314"/>
                  <a:pt x="215408" y="32004"/>
                </a:cubicBezTo>
                <a:lnTo>
                  <a:pt x="215408" y="3429"/>
                </a:lnTo>
                <a:cubicBezTo>
                  <a:pt x="215408" y="1534"/>
                  <a:pt x="213874" y="0"/>
                  <a:pt x="211979" y="0"/>
                </a:cubicBezTo>
                <a:lnTo>
                  <a:pt x="183404" y="0"/>
                </a:lnTo>
                <a:cubicBezTo>
                  <a:pt x="144799" y="0"/>
                  <a:pt x="114405" y="29689"/>
                  <a:pt x="113328" y="67989"/>
                </a:cubicBezTo>
                <a:cubicBezTo>
                  <a:pt x="102137" y="44472"/>
                  <a:pt x="78296" y="28575"/>
                  <a:pt x="50054" y="28575"/>
                </a:cubicBezTo>
                <a:lnTo>
                  <a:pt x="21479" y="28575"/>
                </a:lnTo>
                <a:cubicBezTo>
                  <a:pt x="19583" y="28575"/>
                  <a:pt x="18050" y="30109"/>
                  <a:pt x="18050" y="32004"/>
                </a:cubicBezTo>
                <a:lnTo>
                  <a:pt x="18050" y="60579"/>
                </a:lnTo>
                <a:cubicBezTo>
                  <a:pt x="18050" y="99889"/>
                  <a:pt x="48844" y="130683"/>
                  <a:pt x="88154" y="130683"/>
                </a:cubicBezTo>
                <a:lnTo>
                  <a:pt x="113300" y="130683"/>
                </a:lnTo>
                <a:lnTo>
                  <a:pt x="113300" y="193929"/>
                </a:lnTo>
                <a:lnTo>
                  <a:pt x="120158" y="193929"/>
                </a:lnTo>
                <a:lnTo>
                  <a:pt x="120158" y="102108"/>
                </a:lnTo>
                <a:close/>
                <a:moveTo>
                  <a:pt x="50054" y="35433"/>
                </a:moveTo>
                <a:cubicBezTo>
                  <a:pt x="85515" y="35433"/>
                  <a:pt x="113300" y="63217"/>
                  <a:pt x="113300" y="98679"/>
                </a:cubicBezTo>
                <a:lnTo>
                  <a:pt x="113300" y="118977"/>
                </a:lnTo>
                <a:lnTo>
                  <a:pt x="61998" y="67685"/>
                </a:lnTo>
                <a:lnTo>
                  <a:pt x="57160" y="72523"/>
                </a:lnTo>
                <a:lnTo>
                  <a:pt x="108452" y="123825"/>
                </a:lnTo>
                <a:lnTo>
                  <a:pt x="88154" y="123825"/>
                </a:lnTo>
                <a:cubicBezTo>
                  <a:pt x="52692" y="123825"/>
                  <a:pt x="24908" y="96041"/>
                  <a:pt x="24908" y="60579"/>
                </a:cubicBezTo>
                <a:lnTo>
                  <a:pt x="24908" y="35433"/>
                </a:lnTo>
                <a:lnTo>
                  <a:pt x="50054" y="35433"/>
                </a:lnTo>
                <a:close/>
                <a:moveTo>
                  <a:pt x="176308" y="43948"/>
                </a:moveTo>
                <a:lnTo>
                  <a:pt x="171450" y="39100"/>
                </a:lnTo>
                <a:lnTo>
                  <a:pt x="120158" y="90392"/>
                </a:lnTo>
                <a:lnTo>
                  <a:pt x="120158" y="70104"/>
                </a:lnTo>
                <a:cubicBezTo>
                  <a:pt x="120158" y="34642"/>
                  <a:pt x="147942" y="6858"/>
                  <a:pt x="183404" y="6858"/>
                </a:cubicBezTo>
                <a:lnTo>
                  <a:pt x="208550" y="6858"/>
                </a:lnTo>
                <a:lnTo>
                  <a:pt x="208550" y="32004"/>
                </a:lnTo>
                <a:cubicBezTo>
                  <a:pt x="208550" y="67466"/>
                  <a:pt x="180775" y="95250"/>
                  <a:pt x="145304" y="95250"/>
                </a:cubicBezTo>
                <a:lnTo>
                  <a:pt x="125006" y="95250"/>
                </a:lnTo>
                <a:lnTo>
                  <a:pt x="176308" y="4394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77"/>
              <a:buFont typeface="Arial"/>
              <a:buNone/>
            </a:pPr>
            <a:endParaRPr sz="1177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8" name="Google Shape;468;p30"/>
          <p:cNvSpPr/>
          <p:nvPr/>
        </p:nvSpPr>
        <p:spPr>
          <a:xfrm rot="5400000">
            <a:off x="6253225" y="1559350"/>
            <a:ext cx="729000" cy="303000"/>
          </a:xfrm>
          <a:prstGeom prst="triangle">
            <a:avLst>
              <a:gd name="adj" fmla="val 50000"/>
            </a:avLst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469" name="Google Shape;469;p30"/>
          <p:cNvSpPr txBox="1"/>
          <p:nvPr/>
        </p:nvSpPr>
        <p:spPr>
          <a:xfrm>
            <a:off x="6813375" y="3121706"/>
            <a:ext cx="1633200" cy="7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rPr>
              <a:t>engineered</a:t>
            </a:r>
            <a:br>
              <a:rPr lang="en" sz="1500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rPr>
            </a:br>
            <a:r>
              <a:rPr lang="en" sz="1500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rPr>
              <a:t>for </a:t>
            </a:r>
            <a:r>
              <a:rPr lang="en" sz="1500" u="sng">
                <a:solidFill>
                  <a:schemeClr val="hlink"/>
                </a:solidFill>
                <a:latin typeface="Space Mono"/>
                <a:ea typeface="Space Mono"/>
                <a:cs typeface="Space Mono"/>
                <a:sym typeface="Space Mono"/>
                <a:hlinkClick r:id="rId5"/>
              </a:rPr>
              <a:t>neops.io</a:t>
            </a:r>
            <a:endParaRPr sz="1500">
              <a:solidFill>
                <a:schemeClr val="lt1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rPr>
              <a:t>at </a:t>
            </a:r>
            <a:r>
              <a:rPr lang="en" sz="1500" u="sng">
                <a:solidFill>
                  <a:schemeClr val="hlink"/>
                </a:solidFill>
                <a:latin typeface="Space Mono"/>
                <a:ea typeface="Space Mono"/>
                <a:cs typeface="Space Mono"/>
                <a:sym typeface="Space Mono"/>
                <a:hlinkClick r:id="rId6"/>
              </a:rPr>
              <a:t>zebbra.ch</a:t>
            </a:r>
            <a:endParaRPr sz="1500">
              <a:solidFill>
                <a:schemeClr val="lt1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500" b="1">
              <a:solidFill>
                <a:schemeClr val="lt1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AF AC0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3658</Words>
  <Application>Microsoft Office PowerPoint</Application>
  <PresentationFormat>On-screen Show (16:9)</PresentationFormat>
  <Paragraphs>520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5" baseType="lpstr">
      <vt:lpstr>Source Code Pro SemiBold</vt:lpstr>
      <vt:lpstr>Source Code Pro Medium</vt:lpstr>
      <vt:lpstr>Source Code Pro</vt:lpstr>
      <vt:lpstr>Source Code Pro Black</vt:lpstr>
      <vt:lpstr>IBM Plex Sans</vt:lpstr>
      <vt:lpstr>Arial</vt:lpstr>
      <vt:lpstr>IBM Plex Sans Light</vt:lpstr>
      <vt:lpstr>Calibri</vt:lpstr>
      <vt:lpstr>Space Mono</vt:lpstr>
      <vt:lpstr>NAF AC0</vt:lpstr>
      <vt:lpstr>Paradigms of Trust</vt:lpstr>
      <vt:lpstr>The issue with scripts</vt:lpstr>
      <vt:lpstr>The issue with scripts</vt:lpstr>
      <vt:lpstr>Transactional Trust</vt:lpstr>
      <vt:lpstr>Transactional Trust: Motivation</vt:lpstr>
      <vt:lpstr>Transactional Trust: Race condition</vt:lpstr>
      <vt:lpstr>Workflow as a Transaction</vt:lpstr>
      <vt:lpstr>Implementation &amp; Framework Trust </vt:lpstr>
      <vt:lpstr>Framework Trust</vt:lpstr>
      <vt:lpstr>Framework Trust</vt:lpstr>
      <vt:lpstr>Implementation Trust</vt:lpstr>
      <vt:lpstr>Future-Proofing — Safe Agentic AI</vt:lpstr>
      <vt:lpstr>Paradigms for safe Agentic AI</vt:lpstr>
      <vt:lpstr>Take-Aways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Leandro P. K. Lerena</cp:lastModifiedBy>
  <cp:revision>3</cp:revision>
  <dcterms:modified xsi:type="dcterms:W3CDTF">2026-05-29T19:06:42Z</dcterms:modified>
</cp:coreProperties>
</file>