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12"/>
  </p:notesMasterIdLst>
  <p:sldIdLst>
    <p:sldId id="256" r:id="rId2"/>
    <p:sldId id="257" r:id="rId3"/>
    <p:sldId id="266" r:id="rId4"/>
    <p:sldId id="267" r:id="rId5"/>
    <p:sldId id="270" r:id="rId6"/>
    <p:sldId id="268" r:id="rId7"/>
    <p:sldId id="271" r:id="rId8"/>
    <p:sldId id="261" r:id="rId9"/>
    <p:sldId id="264" r:id="rId10"/>
    <p:sldId id="1686" r:id="rId11"/>
  </p:sldIdLst>
  <p:sldSz cx="9144000" cy="5143500" type="screen16x9"/>
  <p:notesSz cx="6858000" cy="9144000"/>
  <p:embeddedFontLst>
    <p:embeddedFont>
      <p:font typeface="Space Mono" panose="020B060402020202020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86892" autoAdjust="0"/>
  </p:normalViewPr>
  <p:slideViewPr>
    <p:cSldViewPr snapToGrid="0">
      <p:cViewPr varScale="1">
        <p:scale>
          <a:sx n="145" d="100"/>
          <a:sy n="145" d="100"/>
        </p:scale>
        <p:origin x="222" y="120"/>
      </p:cViewPr>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150"/>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150"/>
          </a:p>
        </p:txBody>
      </p:sp>
      <p:sp>
        <p:nvSpPr>
          <p:cNvPr id="68" name="Google Shape;6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150"/>
          </a:p>
        </p:txBody>
      </p:sp>
      <p:sp>
        <p:nvSpPr>
          <p:cNvPr id="75" name="Google Shape;7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1" u="none" strike="noStrike" cap="none" dirty="0">
                <a:solidFill>
                  <a:srgbClr val="000000"/>
                </a:solidFill>
                <a:effectLst/>
                <a:latin typeface="Arial"/>
                <a:ea typeface="Arial"/>
                <a:cs typeface="Arial"/>
                <a:sym typeface="Arial"/>
              </a:rPr>
              <a:t>This was a real production DC migration for CRA. Dual-DC Arista EVPN/VXLAN fabric, around 40 switches, automated from day one. The story is not about the fabric. It is about turning what existed only in people and running configs into an explicit service model.</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150"/>
          </a:p>
        </p:txBody>
      </p:sp>
      <p:sp>
        <p:nvSpPr>
          <p:cNvPr id="3" name="Notes Placeholder 2"/>
          <p:cNvSpPr>
            <a:spLocks noGrp="1"/>
          </p:cNvSpPr>
          <p:nvPr>
            <p:ph type="body" idx="1"/>
          </p:nvPr>
        </p:nvSpPr>
        <p:spPr/>
        <p:txBody>
          <a:bodyPr/>
          <a:lstStyle/>
          <a:p>
            <a:r>
              <a:rPr lang="en-US" sz="1100" b="0" i="1" u="none" strike="noStrike" cap="none" dirty="0">
                <a:solidFill>
                  <a:srgbClr val="000000"/>
                </a:solidFill>
                <a:effectLst/>
                <a:latin typeface="Arial"/>
                <a:ea typeface="Arial"/>
                <a:cs typeface="Arial"/>
                <a:sym typeface="Arial"/>
              </a:rPr>
              <a:t>Hardware lead time was close to one year. That gave us a rare luxury — we could build the network before the network existed. AVD and Containerlab gave us a working dual-DC fabric in a few days. That is the moment where the title started to matter. The fabric was the easy part. The services were not.</a:t>
            </a:r>
            <a:endParaRPr lang="en-150" dirty="0"/>
          </a:p>
        </p:txBody>
      </p:sp>
    </p:spTree>
    <p:extLst>
      <p:ext uri="{BB962C8B-B14F-4D97-AF65-F5344CB8AC3E}">
        <p14:creationId xmlns:p14="http://schemas.microsoft.com/office/powerpoint/2010/main" val="3488302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150"/>
          </a:p>
        </p:txBody>
      </p:sp>
      <p:sp>
        <p:nvSpPr>
          <p:cNvPr id="3" name="Notes Placeholder 2"/>
          <p:cNvSpPr>
            <a:spLocks noGrp="1"/>
          </p:cNvSpPr>
          <p:nvPr>
            <p:ph type="body" idx="1"/>
          </p:nvPr>
        </p:nvSpPr>
        <p:spPr/>
        <p:txBody>
          <a:bodyPr/>
          <a:lstStyle/>
          <a:p>
            <a:r>
              <a:rPr lang="en-US" sz="1100" b="0" i="1" u="none" strike="noStrike" cap="none" dirty="0">
                <a:solidFill>
                  <a:srgbClr val="000000"/>
                </a:solidFill>
                <a:effectLst/>
                <a:latin typeface="Arial"/>
                <a:ea typeface="Arial"/>
                <a:cs typeface="Arial"/>
                <a:sym typeface="Arial"/>
              </a:rPr>
              <a:t>The first step was not writing Python. It was agreeing with CRA what a service actually is — what counts as one service, what its variables are, where its boundaries run. There was no catalog to import. The knowledge lived in people, running configs, and CLI practice. Only after we built the catalog with the CRA team did the spreadsheet and migrator make sense. The spreadsheet was not the source of truth. It was a migration workbench.</a:t>
            </a:r>
            <a:endParaRPr lang="en-150" dirty="0"/>
          </a:p>
        </p:txBody>
      </p:sp>
    </p:spTree>
    <p:extLst>
      <p:ext uri="{BB962C8B-B14F-4D97-AF65-F5344CB8AC3E}">
        <p14:creationId xmlns:p14="http://schemas.microsoft.com/office/powerpoint/2010/main" val="3900885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150"/>
          </a:p>
        </p:txBody>
      </p:sp>
      <p:sp>
        <p:nvSpPr>
          <p:cNvPr id="3" name="Notes Placeholder 2"/>
          <p:cNvSpPr>
            <a:spLocks noGrp="1"/>
          </p:cNvSpPr>
          <p:nvPr>
            <p:ph type="body" idx="1"/>
          </p:nvPr>
        </p:nvSpPr>
        <p:spPr/>
        <p:txBody>
          <a:bodyPr/>
          <a:lstStyle/>
          <a:p>
            <a:r>
              <a:rPr lang="en-US" sz="1100" b="0" i="1" u="none" strike="noStrike" cap="none" dirty="0">
                <a:solidFill>
                  <a:srgbClr val="000000"/>
                </a:solidFill>
                <a:effectLst/>
                <a:latin typeface="Arial"/>
                <a:ea typeface="Arial"/>
                <a:cs typeface="Arial"/>
                <a:sym typeface="Arial"/>
              </a:rPr>
              <a:t>AVD handled the generic fabric well. But the real services had a brownfield twist: one service has a global identity, while its VLAN-to-VNI mapping is POD-local. The standard input shape did not carry that cleanly. So we put a CRA service intent above AVD and translated. AVD stayed AVD. We just stopped pretending it was the human interface.</a:t>
            </a:r>
            <a:endParaRPr lang="en-150" dirty="0"/>
          </a:p>
        </p:txBody>
      </p:sp>
    </p:spTree>
    <p:extLst>
      <p:ext uri="{BB962C8B-B14F-4D97-AF65-F5344CB8AC3E}">
        <p14:creationId xmlns:p14="http://schemas.microsoft.com/office/powerpoint/2010/main" val="4270515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150"/>
          </a:p>
        </p:txBody>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Two phases.</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Phase 1 was the bootstrap — fill the workbench from what existed, run migrator.py, </a:t>
            </a:r>
          </a:p>
          <a:p>
            <a:r>
              <a:rPr lang="en-US" sz="1100" b="0" i="0" u="none" strike="noStrike" cap="none" dirty="0">
                <a:solidFill>
                  <a:srgbClr val="000000"/>
                </a:solidFill>
                <a:effectLst/>
                <a:latin typeface="Arial"/>
                <a:ea typeface="Arial"/>
                <a:cs typeface="Arial"/>
                <a:sym typeface="Arial"/>
              </a:rPr>
              <a:t>get the first CRA SOT. One-time.</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Phase 2 is how it operates today — humans edit CRA SOT, push to git, open MR. </a:t>
            </a:r>
          </a:p>
          <a:p>
            <a:r>
              <a:rPr lang="en-US" sz="1100" b="0" i="0" u="none" strike="noStrike" cap="none" dirty="0">
                <a:solidFill>
                  <a:srgbClr val="000000"/>
                </a:solidFill>
                <a:effectLst/>
                <a:latin typeface="Arial"/>
                <a:ea typeface="Arial"/>
                <a:cs typeface="Arial"/>
                <a:sym typeface="Arial"/>
              </a:rPr>
              <a:t>CI does the rest: validates the intent, runs translator.py, builds configs, deploys.</a:t>
            </a:r>
          </a:p>
          <a:p>
            <a:r>
              <a:rPr lang="en-US" sz="1100" b="0" i="0" u="none" strike="noStrike" cap="none" dirty="0">
                <a:solidFill>
                  <a:srgbClr val="000000"/>
                </a:solidFill>
                <a:effectLst/>
                <a:latin typeface="Arial"/>
                <a:ea typeface="Arial"/>
                <a:cs typeface="Arial"/>
                <a:sym typeface="Arial"/>
              </a:rPr>
              <a:t>Around the SOT sit Day 2 tools: editor, validator, finder.</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The boundary that matters: operators work with CRA service intent. </a:t>
            </a:r>
          </a:p>
          <a:p>
            <a:r>
              <a:rPr lang="en-US" sz="1100" b="0" i="0" u="none" strike="noStrike" cap="none" dirty="0">
                <a:solidFill>
                  <a:srgbClr val="000000"/>
                </a:solidFill>
                <a:effectLst/>
                <a:latin typeface="Arial"/>
                <a:ea typeface="Arial"/>
                <a:cs typeface="Arial"/>
                <a:sym typeface="Arial"/>
              </a:rPr>
              <a:t>Not with generated AVD data. Validation became the interface.</a:t>
            </a:r>
          </a:p>
        </p:txBody>
      </p:sp>
    </p:spTree>
    <p:extLst>
      <p:ext uri="{BB962C8B-B14F-4D97-AF65-F5344CB8AC3E}">
        <p14:creationId xmlns:p14="http://schemas.microsoft.com/office/powerpoint/2010/main" val="1818479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150"/>
          </a:p>
        </p:txBody>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We thought the editor would be the main interface.</a:t>
            </a:r>
          </a:p>
          <a:p>
            <a:r>
              <a:rPr lang="en-US" sz="1100" b="0" i="0" u="none" strike="noStrike" cap="none" dirty="0">
                <a:solidFill>
                  <a:srgbClr val="000000"/>
                </a:solidFill>
                <a:effectLst/>
                <a:latin typeface="Arial"/>
                <a:ea typeface="Arial"/>
                <a:cs typeface="Arial"/>
                <a:sym typeface="Arial"/>
              </a:rPr>
              <a:t>In practice, operators trusted the workflow around the SOT —</a:t>
            </a:r>
          </a:p>
          <a:p>
            <a:r>
              <a:rPr lang="en-US" sz="1100" b="0" i="0" u="none" strike="noStrike" cap="none" dirty="0">
                <a:solidFill>
                  <a:srgbClr val="000000"/>
                </a:solidFill>
                <a:effectLst/>
                <a:latin typeface="Arial"/>
                <a:ea typeface="Arial"/>
                <a:cs typeface="Arial"/>
                <a:sym typeface="Arial"/>
              </a:rPr>
              <a:t>finder, merge requests, and especially validation.</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The editor helped. The validator mattered.</a:t>
            </a:r>
          </a:p>
          <a:p>
            <a:r>
              <a:rPr lang="en-US" sz="1100" b="0" i="0" u="none" strike="noStrike" cap="none" dirty="0">
                <a:solidFill>
                  <a:srgbClr val="000000"/>
                </a:solidFill>
                <a:effectLst/>
                <a:latin typeface="Arial"/>
                <a:ea typeface="Arial"/>
                <a:cs typeface="Arial"/>
                <a:sym typeface="Arial"/>
              </a:rPr>
              <a:t>Validation became the interface.</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After more than a year in production, operators run Day 2 operations daily.</a:t>
            </a:r>
          </a:p>
          <a:p>
            <a:r>
              <a:rPr lang="en-US" sz="1100" b="0" i="0" u="none" strike="noStrike" cap="none" dirty="0">
                <a:solidFill>
                  <a:srgbClr val="000000"/>
                </a:solidFill>
                <a:effectLst/>
                <a:latin typeface="Arial"/>
                <a:ea typeface="Arial"/>
                <a:cs typeface="Arial"/>
                <a:sym typeface="Arial"/>
              </a:rPr>
              <a:t>L1/L2 engineers — not just senior automation people.</a:t>
            </a:r>
          </a:p>
          <a:p>
            <a:r>
              <a:rPr lang="en-US" sz="1100" b="0" i="0" u="none" strike="noStrike" cap="none" dirty="0">
                <a:solidFill>
                  <a:srgbClr val="000000"/>
                </a:solidFill>
                <a:effectLst/>
                <a:latin typeface="Arial"/>
                <a:ea typeface="Arial"/>
                <a:cs typeface="Arial"/>
                <a:sym typeface="Arial"/>
              </a:rPr>
              <a:t>They often prefer YAML directly because validation gives them confidence</a:t>
            </a:r>
          </a:p>
          <a:p>
            <a:r>
              <a:rPr lang="en-US" sz="1100" b="0" i="0" u="none" strike="noStrike" cap="none" dirty="0">
                <a:solidFill>
                  <a:srgbClr val="000000"/>
                </a:solidFill>
                <a:effectLst/>
                <a:latin typeface="Arial"/>
                <a:ea typeface="Arial"/>
                <a:cs typeface="Arial"/>
                <a:sym typeface="Arial"/>
              </a:rPr>
              <a:t>the change is sound before they push.</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err="1">
                <a:solidFill>
                  <a:srgbClr val="000000"/>
                </a:solidFill>
                <a:effectLst/>
                <a:latin typeface="Arial"/>
                <a:ea typeface="Arial"/>
                <a:cs typeface="Arial"/>
                <a:sym typeface="Arial"/>
              </a:rPr>
              <a:t>avd</a:t>
            </a:r>
            <a:r>
              <a:rPr lang="en-US" sz="1100" b="0" i="0" u="none" strike="noStrike" cap="none" dirty="0">
                <a:solidFill>
                  <a:srgbClr val="000000"/>
                </a:solidFill>
                <a:effectLst/>
                <a:latin typeface="Arial"/>
                <a:ea typeface="Arial"/>
                <a:cs typeface="Arial"/>
                <a:sym typeface="Arial"/>
              </a:rPr>
              <a:t>-finder became essential — operators need to know where a service lives </a:t>
            </a:r>
          </a:p>
          <a:p>
            <a:r>
              <a:rPr lang="en-US" sz="1100" b="0" i="0" u="none" strike="noStrike" cap="none" dirty="0">
                <a:solidFill>
                  <a:srgbClr val="000000"/>
                </a:solidFill>
                <a:effectLst/>
                <a:latin typeface="Arial"/>
                <a:ea typeface="Arial"/>
                <a:cs typeface="Arial"/>
                <a:sym typeface="Arial"/>
              </a:rPr>
              <a:t>across the fabric. Without it, they couldn't safely change anything.</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The biggest reported benefit was not speed.</a:t>
            </a:r>
          </a:p>
          <a:p>
            <a:r>
              <a:rPr lang="en-US" sz="1100" b="0" i="0" u="none" strike="noStrike" cap="none" dirty="0">
                <a:solidFill>
                  <a:srgbClr val="000000"/>
                </a:solidFill>
                <a:effectLst/>
                <a:latin typeface="Arial"/>
                <a:ea typeface="Arial"/>
                <a:cs typeface="Arial"/>
                <a:sym typeface="Arial"/>
              </a:rPr>
              <a:t>It was cleaner data and a different way of thinking about configuration.</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In one year, only one bad change made it past validation —</a:t>
            </a:r>
          </a:p>
          <a:p>
            <a:r>
              <a:rPr lang="en-US" sz="1100" b="0" i="0" u="none" strike="noStrike" cap="none" dirty="0">
                <a:solidFill>
                  <a:srgbClr val="000000"/>
                </a:solidFill>
                <a:effectLst/>
                <a:latin typeface="Arial"/>
                <a:ea typeface="Arial"/>
                <a:cs typeface="Arial"/>
                <a:sym typeface="Arial"/>
              </a:rPr>
              <a:t>an extra whitespace in a description field.</a:t>
            </a:r>
          </a:p>
          <a:p>
            <a:r>
              <a:rPr lang="en-US" sz="1100" b="0" i="0" u="none" strike="noStrike" cap="none" dirty="0">
                <a:solidFill>
                  <a:srgbClr val="000000"/>
                </a:solidFill>
                <a:effectLst/>
                <a:latin typeface="Arial"/>
                <a:ea typeface="Arial"/>
                <a:cs typeface="Arial"/>
                <a:sym typeface="Arial"/>
              </a:rPr>
              <a:t>That tells you what the validator was actually catching.</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We designed an interface. Operators adopted a workflow.</a:t>
            </a:r>
          </a:p>
        </p:txBody>
      </p:sp>
    </p:spTree>
    <p:extLst>
      <p:ext uri="{BB962C8B-B14F-4D97-AF65-F5344CB8AC3E}">
        <p14:creationId xmlns:p14="http://schemas.microsoft.com/office/powerpoint/2010/main" val="3793721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150"/>
          </a:p>
        </p:txBody>
      </p:sp>
      <p:sp>
        <p:nvSpPr>
          <p:cNvPr id="98" name="Google Shape;9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sz="1100" b="0" i="0" u="none" strike="noStrike" cap="none" dirty="0">
                <a:solidFill>
                  <a:srgbClr val="000000"/>
                </a:solidFill>
                <a:effectLst/>
                <a:latin typeface="Arial"/>
                <a:ea typeface="Arial"/>
                <a:cs typeface="Arial"/>
                <a:sym typeface="Arial"/>
              </a:rPr>
              <a:t>We designed an interface. Operators adopted a workflow.</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Three levels of understanding. Not three rewrites.</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First lesson — the fabric was the easy part.</a:t>
            </a:r>
          </a:p>
          <a:p>
            <a:r>
              <a:rPr lang="en-US" sz="1100" b="0" i="0" u="none" strike="noStrike" cap="none" dirty="0">
                <a:solidFill>
                  <a:srgbClr val="000000"/>
                </a:solidFill>
                <a:effectLst/>
                <a:latin typeface="Arial"/>
                <a:ea typeface="Arial"/>
                <a:cs typeface="Arial"/>
                <a:sym typeface="Arial"/>
              </a:rPr>
              <a:t>AVD and Containerlab gave us a working dual-DC fabric in days.</a:t>
            </a:r>
          </a:p>
          <a:p>
            <a:r>
              <a:rPr lang="en-US" sz="1100" b="0" i="0" u="none" strike="noStrike" cap="none" dirty="0">
                <a:solidFill>
                  <a:srgbClr val="000000"/>
                </a:solidFill>
                <a:effectLst/>
                <a:latin typeface="Arial"/>
                <a:ea typeface="Arial"/>
                <a:cs typeface="Arial"/>
                <a:sym typeface="Arial"/>
              </a:rPr>
              <a:t>Virtual-first works. But legacy services are where the real modeling work lives.</a:t>
            </a:r>
          </a:p>
          <a:p>
            <a:r>
              <a:rPr lang="en-US" sz="1100" b="0" i="0" u="none" strike="noStrike" cap="none" dirty="0">
                <a:solidFill>
                  <a:srgbClr val="000000"/>
                </a:solidFill>
                <a:effectLst/>
                <a:latin typeface="Arial"/>
                <a:ea typeface="Arial"/>
                <a:cs typeface="Arial"/>
                <a:sym typeface="Arial"/>
              </a:rPr>
              <a:t>No framework discovers them for you.</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Second lesson — service intent needs its own abstraction.</a:t>
            </a:r>
          </a:p>
          <a:p>
            <a:r>
              <a:rPr lang="en-US" sz="1100" b="0" i="0" u="none" strike="noStrike" cap="none" dirty="0">
                <a:solidFill>
                  <a:srgbClr val="000000"/>
                </a:solidFill>
                <a:effectLst/>
                <a:latin typeface="Arial"/>
                <a:ea typeface="Arial"/>
                <a:cs typeface="Arial"/>
                <a:sym typeface="Arial"/>
              </a:rPr>
              <a:t>The vendor data model fit the generic case. It did not fit our brownfield reality.</a:t>
            </a:r>
          </a:p>
          <a:p>
            <a:r>
              <a:rPr lang="en-US" sz="1100" b="0" i="0" u="none" strike="noStrike" cap="none" dirty="0">
                <a:solidFill>
                  <a:srgbClr val="000000"/>
                </a:solidFill>
                <a:effectLst/>
                <a:latin typeface="Arial"/>
                <a:ea typeface="Arial"/>
                <a:cs typeface="Arial"/>
                <a:sym typeface="Arial"/>
              </a:rPr>
              <a:t>The CRA SOT was the layer where operators could describe service intent —</a:t>
            </a:r>
          </a:p>
          <a:p>
            <a:r>
              <a:rPr lang="en-US" sz="1100" b="0" i="0" u="none" strike="noStrike" cap="none" dirty="0">
                <a:solidFill>
                  <a:srgbClr val="000000"/>
                </a:solidFill>
                <a:effectLst/>
                <a:latin typeface="Arial"/>
                <a:ea typeface="Arial"/>
                <a:cs typeface="Arial"/>
                <a:sym typeface="Arial"/>
              </a:rPr>
              <a:t>and translator.py was the bridge to the framework data model.</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Third lesson — a production SOT is more than data.</a:t>
            </a:r>
          </a:p>
          <a:p>
            <a:r>
              <a:rPr lang="en-US" sz="1100" b="0" i="0" u="none" strike="noStrike" cap="none" dirty="0">
                <a:solidFill>
                  <a:srgbClr val="000000"/>
                </a:solidFill>
                <a:effectLst/>
                <a:latin typeface="Arial"/>
                <a:ea typeface="Arial"/>
                <a:cs typeface="Arial"/>
                <a:sym typeface="Arial"/>
              </a:rPr>
              <a:t>It is SOT plus validation plus workflow.</a:t>
            </a:r>
          </a:p>
          <a:p>
            <a:r>
              <a:rPr lang="en-US" sz="1100" b="0" i="0" u="none" strike="noStrike" cap="none" dirty="0">
                <a:solidFill>
                  <a:srgbClr val="000000"/>
                </a:solidFill>
                <a:effectLst/>
                <a:latin typeface="Arial"/>
                <a:ea typeface="Arial"/>
                <a:cs typeface="Arial"/>
                <a:sym typeface="Arial"/>
              </a:rPr>
              <a:t>Operators trusted the validator more than the editor.</a:t>
            </a:r>
          </a:p>
          <a:p>
            <a:r>
              <a:rPr lang="en-US" sz="1100" b="0" i="0" u="none" strike="noStrike" cap="none" dirty="0">
                <a:solidFill>
                  <a:srgbClr val="000000"/>
                </a:solidFill>
                <a:effectLst/>
                <a:latin typeface="Arial"/>
                <a:ea typeface="Arial"/>
                <a:cs typeface="Arial"/>
                <a:sym typeface="Arial"/>
              </a:rPr>
              <a:t>The change in thinking was the biggest reported benefit.</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Looking back, the three rebuilds were not the failure.</a:t>
            </a:r>
          </a:p>
          <a:p>
            <a:r>
              <a:rPr lang="en-US" sz="1100" b="0" i="0" u="none" strike="noStrike" cap="none" dirty="0">
                <a:solidFill>
                  <a:srgbClr val="000000"/>
                </a:solidFill>
                <a:effectLst/>
                <a:latin typeface="Arial"/>
                <a:ea typeface="Arial"/>
                <a:cs typeface="Arial"/>
                <a:sym typeface="Arial"/>
              </a:rPr>
              <a:t>They were the learning process.</a:t>
            </a:r>
          </a:p>
          <a:p>
            <a:r>
              <a:rPr lang="en-US" sz="1100" b="0" i="0" u="none" strike="noStrike" cap="none" dirty="0">
                <a:solidFill>
                  <a:srgbClr val="000000"/>
                </a:solidFill>
                <a:effectLst/>
                <a:latin typeface="Arial"/>
                <a:ea typeface="Arial"/>
                <a:cs typeface="Arial"/>
                <a:sym typeface="Arial"/>
              </a:rPr>
              <a:t>We thought we were building a Source of Truth for a fabric.</a:t>
            </a:r>
          </a:p>
          <a:p>
            <a:r>
              <a:rPr lang="en-US" sz="1100" b="0" i="0" u="none" strike="noStrike" cap="none" dirty="0">
                <a:solidFill>
                  <a:srgbClr val="000000"/>
                </a:solidFill>
                <a:effectLst/>
                <a:latin typeface="Arial"/>
                <a:ea typeface="Arial"/>
                <a:cs typeface="Arial"/>
                <a:sym typeface="Arial"/>
              </a:rPr>
              <a:t>After three rebuilds, we realized we were building </a:t>
            </a:r>
          </a:p>
          <a:p>
            <a:r>
              <a:rPr lang="en-US" sz="1100" b="0" i="0" u="none" strike="noStrike" cap="none" dirty="0">
                <a:solidFill>
                  <a:srgbClr val="000000"/>
                </a:solidFill>
                <a:effectLst/>
                <a:latin typeface="Arial"/>
                <a:ea typeface="Arial"/>
                <a:cs typeface="Arial"/>
                <a:sym typeface="Arial"/>
              </a:rPr>
              <a:t>an operating model for production services.</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AVD made the generic fabric simple.</a:t>
            </a:r>
          </a:p>
          <a:p>
            <a:r>
              <a:rPr lang="en-US" sz="1100" b="0" i="0" u="none" strike="noStrike" cap="none" dirty="0">
                <a:solidFill>
                  <a:srgbClr val="000000"/>
                </a:solidFill>
                <a:effectLst/>
                <a:latin typeface="Arial"/>
                <a:ea typeface="Arial"/>
                <a:cs typeface="Arial"/>
                <a:sym typeface="Arial"/>
              </a:rPr>
              <a:t>The hard work was discovering, translating, and operating </a:t>
            </a:r>
          </a:p>
          <a:p>
            <a:r>
              <a:rPr lang="en-US" sz="1100" b="0" i="0" u="none" strike="noStrike" cap="none" dirty="0">
                <a:solidFill>
                  <a:srgbClr val="000000"/>
                </a:solidFill>
                <a:effectLst/>
                <a:latin typeface="Arial"/>
                <a:ea typeface="Arial"/>
                <a:cs typeface="Arial"/>
                <a:sym typeface="Arial"/>
              </a:rPr>
              <a:t>the production service model.</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Thank you.</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150"/>
          </a:p>
        </p:txBody>
      </p:sp>
      <p:sp>
        <p:nvSpPr>
          <p:cNvPr id="115" name="Google Shape;11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CA273-16D5-5F44-4AC5-8127A09911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B1E29A-CA48-D178-E1E4-CC3580EEEAA3}"/>
              </a:ext>
            </a:extLst>
          </p:cNvPr>
          <p:cNvSpPr>
            <a:spLocks noGrp="1" noRot="1" noChangeAspect="1"/>
          </p:cNvSpPr>
          <p:nvPr>
            <p:ph type="sldImg"/>
          </p:nvPr>
        </p:nvSpPr>
        <p:spPr>
          <a:xfrm>
            <a:off x="381000" y="685800"/>
            <a:ext cx="6096000" cy="3429000"/>
          </a:xfrm>
        </p:spPr>
        <p:txBody>
          <a:bodyPr/>
          <a:lstStyle/>
          <a:p>
            <a:endParaRPr lang="en-150"/>
          </a:p>
        </p:txBody>
      </p:sp>
      <p:sp>
        <p:nvSpPr>
          <p:cNvPr id="3" name="Notes Placeholder 2">
            <a:extLst>
              <a:ext uri="{FF2B5EF4-FFF2-40B4-BE49-F238E27FC236}">
                <a16:creationId xmlns:a16="http://schemas.microsoft.com/office/drawing/2014/main" id="{1376FF03-FEFD-75D2-C9E5-341DF0B64573}"/>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We thought the editor would be the main interface.</a:t>
            </a:r>
          </a:p>
          <a:p>
            <a:r>
              <a:rPr lang="en-US" sz="1100" b="0" i="0" u="none" strike="noStrike" cap="none" dirty="0">
                <a:solidFill>
                  <a:srgbClr val="000000"/>
                </a:solidFill>
                <a:effectLst/>
                <a:latin typeface="Arial"/>
                <a:ea typeface="Arial"/>
                <a:cs typeface="Arial"/>
                <a:sym typeface="Arial"/>
              </a:rPr>
              <a:t>In practice, operators trusted the workflow around the SOT —</a:t>
            </a:r>
          </a:p>
          <a:p>
            <a:r>
              <a:rPr lang="en-US" sz="1100" b="0" i="0" u="none" strike="noStrike" cap="none" dirty="0">
                <a:solidFill>
                  <a:srgbClr val="000000"/>
                </a:solidFill>
                <a:effectLst/>
                <a:latin typeface="Arial"/>
                <a:ea typeface="Arial"/>
                <a:cs typeface="Arial"/>
                <a:sym typeface="Arial"/>
              </a:rPr>
              <a:t>finder, merge requests, and especially validation.</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The editor helped. The validator mattered.</a:t>
            </a:r>
          </a:p>
          <a:p>
            <a:r>
              <a:rPr lang="en-US" sz="1100" b="0" i="0" u="none" strike="noStrike" cap="none" dirty="0">
                <a:solidFill>
                  <a:srgbClr val="000000"/>
                </a:solidFill>
                <a:effectLst/>
                <a:latin typeface="Arial"/>
                <a:ea typeface="Arial"/>
                <a:cs typeface="Arial"/>
                <a:sym typeface="Arial"/>
              </a:rPr>
              <a:t>Validation became the interface.</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After more than a year in production, operators run Day 2 operations daily.</a:t>
            </a:r>
          </a:p>
          <a:p>
            <a:r>
              <a:rPr lang="en-US" sz="1100" b="0" i="0" u="none" strike="noStrike" cap="none" dirty="0">
                <a:solidFill>
                  <a:srgbClr val="000000"/>
                </a:solidFill>
                <a:effectLst/>
                <a:latin typeface="Arial"/>
                <a:ea typeface="Arial"/>
                <a:cs typeface="Arial"/>
                <a:sym typeface="Arial"/>
              </a:rPr>
              <a:t>L1/L2 engineers — not just senior automation people.</a:t>
            </a:r>
          </a:p>
          <a:p>
            <a:r>
              <a:rPr lang="en-US" sz="1100" b="0" i="0" u="none" strike="noStrike" cap="none" dirty="0">
                <a:solidFill>
                  <a:srgbClr val="000000"/>
                </a:solidFill>
                <a:effectLst/>
                <a:latin typeface="Arial"/>
                <a:ea typeface="Arial"/>
                <a:cs typeface="Arial"/>
                <a:sym typeface="Arial"/>
              </a:rPr>
              <a:t>They often prefer YAML directly because validation gives them confidence</a:t>
            </a:r>
          </a:p>
          <a:p>
            <a:r>
              <a:rPr lang="en-US" sz="1100" b="0" i="0" u="none" strike="noStrike" cap="none" dirty="0">
                <a:solidFill>
                  <a:srgbClr val="000000"/>
                </a:solidFill>
                <a:effectLst/>
                <a:latin typeface="Arial"/>
                <a:ea typeface="Arial"/>
                <a:cs typeface="Arial"/>
                <a:sym typeface="Arial"/>
              </a:rPr>
              <a:t>the change is sound before they push.</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err="1">
                <a:solidFill>
                  <a:srgbClr val="000000"/>
                </a:solidFill>
                <a:effectLst/>
                <a:latin typeface="Arial"/>
                <a:ea typeface="Arial"/>
                <a:cs typeface="Arial"/>
                <a:sym typeface="Arial"/>
              </a:rPr>
              <a:t>avd</a:t>
            </a:r>
            <a:r>
              <a:rPr lang="en-US" sz="1100" b="0" i="0" u="none" strike="noStrike" cap="none" dirty="0">
                <a:solidFill>
                  <a:srgbClr val="000000"/>
                </a:solidFill>
                <a:effectLst/>
                <a:latin typeface="Arial"/>
                <a:ea typeface="Arial"/>
                <a:cs typeface="Arial"/>
                <a:sym typeface="Arial"/>
              </a:rPr>
              <a:t>-finder became essential — operators need to know where a service lives </a:t>
            </a:r>
          </a:p>
          <a:p>
            <a:r>
              <a:rPr lang="en-US" sz="1100" b="0" i="0" u="none" strike="noStrike" cap="none" dirty="0">
                <a:solidFill>
                  <a:srgbClr val="000000"/>
                </a:solidFill>
                <a:effectLst/>
                <a:latin typeface="Arial"/>
                <a:ea typeface="Arial"/>
                <a:cs typeface="Arial"/>
                <a:sym typeface="Arial"/>
              </a:rPr>
              <a:t>across the fabric. Without it, they couldn't safely change anything.</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The biggest reported benefit was not speed.</a:t>
            </a:r>
          </a:p>
          <a:p>
            <a:r>
              <a:rPr lang="en-US" sz="1100" b="0" i="0" u="none" strike="noStrike" cap="none" dirty="0">
                <a:solidFill>
                  <a:srgbClr val="000000"/>
                </a:solidFill>
                <a:effectLst/>
                <a:latin typeface="Arial"/>
                <a:ea typeface="Arial"/>
                <a:cs typeface="Arial"/>
                <a:sym typeface="Arial"/>
              </a:rPr>
              <a:t>It was cleaner data and a different way of thinking about configuration.</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In one year, only one bad change made it past validation —</a:t>
            </a:r>
          </a:p>
          <a:p>
            <a:r>
              <a:rPr lang="en-US" sz="1100" b="0" i="0" u="none" strike="noStrike" cap="none" dirty="0">
                <a:solidFill>
                  <a:srgbClr val="000000"/>
                </a:solidFill>
                <a:effectLst/>
                <a:latin typeface="Arial"/>
                <a:ea typeface="Arial"/>
                <a:cs typeface="Arial"/>
                <a:sym typeface="Arial"/>
              </a:rPr>
              <a:t>an extra whitespace in a description field.</a:t>
            </a:r>
          </a:p>
          <a:p>
            <a:r>
              <a:rPr lang="en-US" sz="1100" b="0" i="0" u="none" strike="noStrike" cap="none" dirty="0">
                <a:solidFill>
                  <a:srgbClr val="000000"/>
                </a:solidFill>
                <a:effectLst/>
                <a:latin typeface="Arial"/>
                <a:ea typeface="Arial"/>
                <a:cs typeface="Arial"/>
                <a:sym typeface="Arial"/>
              </a:rPr>
              <a:t>That tells you what the validator was actually catching.</a:t>
            </a:r>
          </a:p>
          <a:p>
            <a:endParaRPr lang="en-US" sz="1100" b="0"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We designed an interface. Operators adopted a workflow.</a:t>
            </a:r>
          </a:p>
        </p:txBody>
      </p:sp>
    </p:spTree>
    <p:extLst>
      <p:ext uri="{BB962C8B-B14F-4D97-AF65-F5344CB8AC3E}">
        <p14:creationId xmlns:p14="http://schemas.microsoft.com/office/powerpoint/2010/main" val="1342468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889300"/>
            <a:ext cx="8520600" cy="1920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44115"/>
            <a:ext cx="8520600" cy="741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3" name="Google Shape;13;p2"/>
          <p:cNvPicPr preferRelativeResize="0"/>
          <p:nvPr/>
        </p:nvPicPr>
        <p:blipFill rotWithShape="1">
          <a:blip r:embed="rId2">
            <a:alphaModFix/>
          </a:blip>
          <a:srcRect/>
          <a:stretch/>
        </p:blipFill>
        <p:spPr>
          <a:xfrm>
            <a:off x="169400" y="249325"/>
            <a:ext cx="2125249" cy="423550"/>
          </a:xfrm>
          <a:prstGeom prst="rect">
            <a:avLst/>
          </a:prstGeom>
          <a:noFill/>
          <a:ln>
            <a:noFill/>
          </a:ln>
        </p:spPr>
      </p:pic>
      <p:pic>
        <p:nvPicPr>
          <p:cNvPr id="14" name="Google Shape;14;p2" title="AC5 dark-bg tagline.png"/>
          <p:cNvPicPr preferRelativeResize="0"/>
          <p:nvPr/>
        </p:nvPicPr>
        <p:blipFill rotWithShape="1">
          <a:blip r:embed="rId3">
            <a:alphaModFix/>
          </a:blip>
          <a:srcRect l="5583" t="31029" r="6350" b="34541"/>
          <a:stretch/>
        </p:blipFill>
        <p:spPr>
          <a:xfrm>
            <a:off x="124100" y="3665900"/>
            <a:ext cx="8897050" cy="139092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17" name="Google Shape;17;p3"/>
          <p:cNvSpPr txBox="1">
            <a:spLocks noGrp="1"/>
          </p:cNvSpPr>
          <p:nvPr>
            <p:ph type="body" idx="1"/>
          </p:nvPr>
        </p:nvSpPr>
        <p:spPr>
          <a:xfrm>
            <a:off x="311700" y="1132275"/>
            <a:ext cx="8520600" cy="3416400"/>
          </a:xfrm>
          <a:prstGeom prst="rect">
            <a:avLst/>
          </a:prstGeom>
          <a:noFill/>
          <a:ln>
            <a:noFill/>
          </a:ln>
        </p:spPr>
        <p:txBody>
          <a:bodyPr spcFirstLastPara="1" wrap="square" lIns="91425" tIns="91425" rIns="91425" bIns="91425" anchor="t" anchorCtr="0">
            <a:normAutofit/>
          </a:bodyPr>
          <a:lstStyle>
            <a:lvl1pPr marL="457200" lvl="0" indent="-406400" algn="l">
              <a:lnSpc>
                <a:spcPct val="115000"/>
              </a:lnSpc>
              <a:spcBef>
                <a:spcPts val="0"/>
              </a:spcBef>
              <a:spcAft>
                <a:spcPts val="0"/>
              </a:spcAft>
              <a:buSzPts val="2800"/>
              <a:buChar char="●"/>
              <a:defRPr/>
            </a:lvl1pPr>
            <a:lvl2pPr marL="914400" lvl="1" indent="-381000" algn="l">
              <a:lnSpc>
                <a:spcPct val="115000"/>
              </a:lnSpc>
              <a:spcBef>
                <a:spcPts val="0"/>
              </a:spcBef>
              <a:spcAft>
                <a:spcPts val="0"/>
              </a:spcAft>
              <a:buSzPts val="2400"/>
              <a:buChar char="○"/>
              <a:defRPr/>
            </a:lvl2pPr>
            <a:lvl3pPr marL="1371600" lvl="2" indent="-368300" algn="l">
              <a:lnSpc>
                <a:spcPct val="115000"/>
              </a:lnSpc>
              <a:spcBef>
                <a:spcPts val="0"/>
              </a:spcBef>
              <a:spcAft>
                <a:spcPts val="0"/>
              </a:spcAft>
              <a:buSzPts val="2200"/>
              <a:buChar char="■"/>
              <a:defRPr/>
            </a:lvl3pPr>
            <a:lvl4pPr marL="1828800" lvl="3" indent="-355600" algn="l">
              <a:lnSpc>
                <a:spcPct val="115000"/>
              </a:lnSpc>
              <a:spcBef>
                <a:spcPts val="0"/>
              </a:spcBef>
              <a:spcAft>
                <a:spcPts val="0"/>
              </a:spcAft>
              <a:buSzPts val="2000"/>
              <a:buChar char="●"/>
              <a:defRPr/>
            </a:lvl4pPr>
            <a:lvl5pPr marL="2286000" lvl="4" indent="-355600" algn="l">
              <a:lnSpc>
                <a:spcPct val="115000"/>
              </a:lnSpc>
              <a:spcBef>
                <a:spcPts val="0"/>
              </a:spcBef>
              <a:spcAft>
                <a:spcPts val="0"/>
              </a:spcAft>
              <a:buSzPts val="2000"/>
              <a:buChar char="○"/>
              <a:defRPr/>
            </a:lvl5pPr>
            <a:lvl6pPr marL="2743200" lvl="5" indent="-355600" algn="l">
              <a:lnSpc>
                <a:spcPct val="115000"/>
              </a:lnSpc>
              <a:spcBef>
                <a:spcPts val="0"/>
              </a:spcBef>
              <a:spcAft>
                <a:spcPts val="0"/>
              </a:spcAft>
              <a:buSzPts val="2000"/>
              <a:buChar char="■"/>
              <a:defRPr/>
            </a:lvl6pPr>
            <a:lvl7pPr marL="3200400" lvl="6" indent="-355600" algn="l">
              <a:lnSpc>
                <a:spcPct val="115000"/>
              </a:lnSpc>
              <a:spcBef>
                <a:spcPts val="0"/>
              </a:spcBef>
              <a:spcAft>
                <a:spcPts val="0"/>
              </a:spcAft>
              <a:buSzPts val="2000"/>
              <a:buChar char="●"/>
              <a:defRPr/>
            </a:lvl7pPr>
            <a:lvl8pPr marL="3657600" lvl="7" indent="-355600" algn="l">
              <a:lnSpc>
                <a:spcPct val="115000"/>
              </a:lnSpc>
              <a:spcBef>
                <a:spcPts val="0"/>
              </a:spcBef>
              <a:spcAft>
                <a:spcPts val="0"/>
              </a:spcAft>
              <a:buSzPts val="2000"/>
              <a:buChar char="○"/>
              <a:defRPr/>
            </a:lvl8pPr>
            <a:lvl9pPr marL="4114800" lvl="8" indent="-355600" algn="l">
              <a:lnSpc>
                <a:spcPct val="115000"/>
              </a:lnSpc>
              <a:spcBef>
                <a:spcPts val="0"/>
              </a:spcBef>
              <a:spcAft>
                <a:spcPts val="0"/>
              </a:spcAft>
              <a:buSzPts val="2000"/>
              <a:buChar char="■"/>
              <a:defRPr/>
            </a:lvl9pPr>
          </a:lstStyle>
          <a:p>
            <a:endParaRPr/>
          </a:p>
        </p:txBody>
      </p:sp>
      <p:sp>
        <p:nvSpPr>
          <p:cNvPr id="18" name="Google Shape;1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406400" algn="l">
              <a:lnSpc>
                <a:spcPct val="115000"/>
              </a:lnSpc>
              <a:spcBef>
                <a:spcPts val="0"/>
              </a:spcBef>
              <a:spcAft>
                <a:spcPts val="0"/>
              </a:spcAft>
              <a:buSzPts val="2800"/>
              <a:buChar char="●"/>
              <a:defRPr/>
            </a:lvl1pPr>
            <a:lvl2pPr marL="914400" lvl="1" indent="-381000" algn="l">
              <a:lnSpc>
                <a:spcPct val="115000"/>
              </a:lnSpc>
              <a:spcBef>
                <a:spcPts val="0"/>
              </a:spcBef>
              <a:spcAft>
                <a:spcPts val="0"/>
              </a:spcAft>
              <a:buSzPts val="2400"/>
              <a:buChar char="○"/>
              <a:defRPr/>
            </a:lvl2pPr>
            <a:lvl3pPr marL="1371600" lvl="2" indent="-368300" algn="l">
              <a:lnSpc>
                <a:spcPct val="115000"/>
              </a:lnSpc>
              <a:spcBef>
                <a:spcPts val="0"/>
              </a:spcBef>
              <a:spcAft>
                <a:spcPts val="0"/>
              </a:spcAft>
              <a:buSzPts val="2200"/>
              <a:buChar char="■"/>
              <a:defRPr/>
            </a:lvl3pPr>
            <a:lvl4pPr marL="1828800" lvl="3" indent="-355600" algn="l">
              <a:lnSpc>
                <a:spcPct val="115000"/>
              </a:lnSpc>
              <a:spcBef>
                <a:spcPts val="0"/>
              </a:spcBef>
              <a:spcAft>
                <a:spcPts val="0"/>
              </a:spcAft>
              <a:buSzPts val="2000"/>
              <a:buChar char="●"/>
              <a:defRPr/>
            </a:lvl4pPr>
            <a:lvl5pPr marL="2286000" lvl="4" indent="-355600" algn="l">
              <a:lnSpc>
                <a:spcPct val="115000"/>
              </a:lnSpc>
              <a:spcBef>
                <a:spcPts val="0"/>
              </a:spcBef>
              <a:spcAft>
                <a:spcPts val="0"/>
              </a:spcAft>
              <a:buSzPts val="2000"/>
              <a:buChar char="○"/>
              <a:defRPr/>
            </a:lvl5pPr>
            <a:lvl6pPr marL="2743200" lvl="5" indent="-355600" algn="l">
              <a:lnSpc>
                <a:spcPct val="115000"/>
              </a:lnSpc>
              <a:spcBef>
                <a:spcPts val="0"/>
              </a:spcBef>
              <a:spcAft>
                <a:spcPts val="0"/>
              </a:spcAft>
              <a:buSzPts val="2000"/>
              <a:buChar char="■"/>
              <a:defRPr/>
            </a:lvl6pPr>
            <a:lvl7pPr marL="3200400" lvl="6" indent="-355600" algn="l">
              <a:lnSpc>
                <a:spcPct val="115000"/>
              </a:lnSpc>
              <a:spcBef>
                <a:spcPts val="0"/>
              </a:spcBef>
              <a:spcAft>
                <a:spcPts val="0"/>
              </a:spcAft>
              <a:buSzPts val="2000"/>
              <a:buChar char="●"/>
              <a:defRPr/>
            </a:lvl7pPr>
            <a:lvl8pPr marL="3657600" lvl="7" indent="-355600" algn="l">
              <a:lnSpc>
                <a:spcPct val="115000"/>
              </a:lnSpc>
              <a:spcBef>
                <a:spcPts val="0"/>
              </a:spcBef>
              <a:spcAft>
                <a:spcPts val="0"/>
              </a:spcAft>
              <a:buSzPts val="2000"/>
              <a:buChar char="○"/>
              <a:defRPr/>
            </a:lvl8pPr>
            <a:lvl9pPr marL="4114800" lvl="8" indent="-355600" algn="l">
              <a:lnSpc>
                <a:spcPct val="115000"/>
              </a:lnSpc>
              <a:spcBef>
                <a:spcPts val="0"/>
              </a:spcBef>
              <a:spcAft>
                <a:spcPts val="0"/>
              </a:spcAft>
              <a:buSzPts val="2000"/>
              <a:buChar char="■"/>
              <a:defRPr/>
            </a:lvl9pPr>
          </a:lstStyle>
          <a:p>
            <a:endParaRPr/>
          </a:p>
        </p:txBody>
      </p:sp>
      <p:sp>
        <p:nvSpPr>
          <p:cNvPr id="26" name="Google Shape;26;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406400" algn="l">
              <a:lnSpc>
                <a:spcPct val="115000"/>
              </a:lnSpc>
              <a:spcBef>
                <a:spcPts val="0"/>
              </a:spcBef>
              <a:spcAft>
                <a:spcPts val="0"/>
              </a:spcAft>
              <a:buSzPts val="2800"/>
              <a:buChar char="●"/>
              <a:defRPr/>
            </a:lvl1pPr>
            <a:lvl2pPr marL="914400" lvl="1" indent="-381000" algn="l">
              <a:lnSpc>
                <a:spcPct val="115000"/>
              </a:lnSpc>
              <a:spcBef>
                <a:spcPts val="0"/>
              </a:spcBef>
              <a:spcAft>
                <a:spcPts val="0"/>
              </a:spcAft>
              <a:buSzPts val="2400"/>
              <a:buChar char="○"/>
              <a:defRPr/>
            </a:lvl2pPr>
            <a:lvl3pPr marL="1371600" lvl="2" indent="-368300" algn="l">
              <a:lnSpc>
                <a:spcPct val="115000"/>
              </a:lnSpc>
              <a:spcBef>
                <a:spcPts val="0"/>
              </a:spcBef>
              <a:spcAft>
                <a:spcPts val="0"/>
              </a:spcAft>
              <a:buSzPts val="2200"/>
              <a:buChar char="■"/>
              <a:defRPr/>
            </a:lvl3pPr>
            <a:lvl4pPr marL="1828800" lvl="3" indent="-355600" algn="l">
              <a:lnSpc>
                <a:spcPct val="115000"/>
              </a:lnSpc>
              <a:spcBef>
                <a:spcPts val="0"/>
              </a:spcBef>
              <a:spcAft>
                <a:spcPts val="0"/>
              </a:spcAft>
              <a:buSzPts val="2000"/>
              <a:buChar char="●"/>
              <a:defRPr/>
            </a:lvl4pPr>
            <a:lvl5pPr marL="2286000" lvl="4" indent="-355600" algn="l">
              <a:lnSpc>
                <a:spcPct val="115000"/>
              </a:lnSpc>
              <a:spcBef>
                <a:spcPts val="0"/>
              </a:spcBef>
              <a:spcAft>
                <a:spcPts val="0"/>
              </a:spcAft>
              <a:buSzPts val="2000"/>
              <a:buChar char="○"/>
              <a:defRPr/>
            </a:lvl5pPr>
            <a:lvl6pPr marL="2743200" lvl="5" indent="-355600" algn="l">
              <a:lnSpc>
                <a:spcPct val="115000"/>
              </a:lnSpc>
              <a:spcBef>
                <a:spcPts val="0"/>
              </a:spcBef>
              <a:spcAft>
                <a:spcPts val="0"/>
              </a:spcAft>
              <a:buSzPts val="2000"/>
              <a:buChar char="■"/>
              <a:defRPr/>
            </a:lvl6pPr>
            <a:lvl7pPr marL="3200400" lvl="6" indent="-355600" algn="l">
              <a:lnSpc>
                <a:spcPct val="115000"/>
              </a:lnSpc>
              <a:spcBef>
                <a:spcPts val="0"/>
              </a:spcBef>
              <a:spcAft>
                <a:spcPts val="0"/>
              </a:spcAft>
              <a:buSzPts val="2000"/>
              <a:buChar char="●"/>
              <a:defRPr/>
            </a:lvl7pPr>
            <a:lvl8pPr marL="3657600" lvl="7" indent="-355600" algn="l">
              <a:lnSpc>
                <a:spcPct val="115000"/>
              </a:lnSpc>
              <a:spcBef>
                <a:spcPts val="0"/>
              </a:spcBef>
              <a:spcAft>
                <a:spcPts val="0"/>
              </a:spcAft>
              <a:buSzPts val="2000"/>
              <a:buChar char="○"/>
              <a:defRPr/>
            </a:lvl8pPr>
            <a:lvl9pPr marL="4114800" lvl="8" indent="-355600" algn="l">
              <a:lnSpc>
                <a:spcPct val="115000"/>
              </a:lnSpc>
              <a:spcBef>
                <a:spcPts val="0"/>
              </a:spcBef>
              <a:spcAft>
                <a:spcPts val="0"/>
              </a:spcAft>
              <a:buSzPts val="2000"/>
              <a:buChar char="■"/>
              <a:defRPr/>
            </a:lvl9pPr>
          </a:lstStyle>
          <a:p>
            <a:endParaRPr/>
          </a:p>
        </p:txBody>
      </p:sp>
      <p:sp>
        <p:nvSpPr>
          <p:cNvPr id="27" name="Google Shape;27;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estions">
  <p:cSld name="SECTION_HEADER_1">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p9"/>
          <p:cNvSpPr txBox="1">
            <a:spLocks noGrp="1"/>
          </p:cNvSpPr>
          <p:nvPr>
            <p:ph type="title"/>
          </p:nvPr>
        </p:nvSpPr>
        <p:spPr>
          <a:xfrm>
            <a:off x="311700" y="392400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FFFF00"/>
              </a:buClr>
              <a:buSzPts val="4800"/>
              <a:buNone/>
              <a:defRPr sz="4800">
                <a:solidFill>
                  <a:srgbClr val="FFFF00"/>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42" name="Google Shape;42;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43" name="Google Shape;43;p9"/>
          <p:cNvPicPr preferRelativeResize="0"/>
          <p:nvPr/>
        </p:nvPicPr>
        <p:blipFill rotWithShape="1">
          <a:blip r:embed="rId3">
            <a:alphaModFix/>
          </a:blip>
          <a:srcRect/>
          <a:stretch/>
        </p:blipFill>
        <p:spPr>
          <a:xfrm>
            <a:off x="169400" y="249325"/>
            <a:ext cx="2125249" cy="4235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4"/>
        <p:cNvGrpSpPr/>
        <p:nvPr/>
      </p:nvGrpSpPr>
      <p:grpSpPr>
        <a:xfrm>
          <a:off x="0" y="0"/>
          <a:ext cx="0" cy="0"/>
          <a:chOff x="0" y="0"/>
          <a:chExt cx="0" cy="0"/>
        </a:xfrm>
      </p:grpSpPr>
      <p:sp>
        <p:nvSpPr>
          <p:cNvPr id="45" name="Google Shape;45;p1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46" name="Google Shape;46;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47" name="Google Shape;47;p10"/>
          <p:cNvPicPr preferRelativeResize="0"/>
          <p:nvPr/>
        </p:nvPicPr>
        <p:blipFill rotWithShape="1">
          <a:blip r:embed="rId2">
            <a:alphaModFix/>
          </a:blip>
          <a:srcRect/>
          <a:stretch/>
        </p:blipFill>
        <p:spPr>
          <a:xfrm>
            <a:off x="136375" y="4828424"/>
            <a:ext cx="1374125" cy="2284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8"/>
        <p:cNvGrpSpPr/>
        <p:nvPr/>
      </p:nvGrpSpPr>
      <p:grpSpPr>
        <a:xfrm>
          <a:off x="0" y="0"/>
          <a:ext cx="0" cy="0"/>
          <a:chOff x="0" y="0"/>
          <a:chExt cx="0" cy="0"/>
        </a:xfrm>
      </p:grpSpPr>
      <p:sp>
        <p:nvSpPr>
          <p:cNvPr id="49" name="Google Shape;49;p11"/>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50" name="Google Shape;50;p11"/>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68300" algn="l">
              <a:lnSpc>
                <a:spcPct val="115000"/>
              </a:lnSpc>
              <a:spcBef>
                <a:spcPts val="0"/>
              </a:spcBef>
              <a:spcAft>
                <a:spcPts val="0"/>
              </a:spcAft>
              <a:buSzPts val="2200"/>
              <a:buChar char="●"/>
              <a:defRPr sz="2200"/>
            </a:lvl1pPr>
            <a:lvl2pPr marL="914400" lvl="1" indent="-355600" algn="l">
              <a:lnSpc>
                <a:spcPct val="115000"/>
              </a:lnSpc>
              <a:spcBef>
                <a:spcPts val="0"/>
              </a:spcBef>
              <a:spcAft>
                <a:spcPts val="0"/>
              </a:spcAft>
              <a:buSzPts val="2000"/>
              <a:buChar char="○"/>
              <a:defRPr sz="2000"/>
            </a:lvl2pPr>
            <a:lvl3pPr marL="1371600" lvl="2" indent="-342900" algn="l">
              <a:lnSpc>
                <a:spcPct val="115000"/>
              </a:lnSpc>
              <a:spcBef>
                <a:spcPts val="0"/>
              </a:spcBef>
              <a:spcAft>
                <a:spcPts val="0"/>
              </a:spcAft>
              <a:buSzPts val="1800"/>
              <a:buChar char="■"/>
              <a:defRPr sz="1800"/>
            </a:lvl3pPr>
            <a:lvl4pPr marL="1828800" lvl="3" indent="-342900" algn="l">
              <a:lnSpc>
                <a:spcPct val="115000"/>
              </a:lnSpc>
              <a:spcBef>
                <a:spcPts val="0"/>
              </a:spcBef>
              <a:spcAft>
                <a:spcPts val="0"/>
              </a:spcAft>
              <a:buSzPts val="1800"/>
              <a:buChar char="●"/>
              <a:defRPr sz="1800"/>
            </a:lvl4pPr>
            <a:lvl5pPr marL="2286000" lvl="4" indent="-342900" algn="l">
              <a:lnSpc>
                <a:spcPct val="115000"/>
              </a:lnSpc>
              <a:spcBef>
                <a:spcPts val="0"/>
              </a:spcBef>
              <a:spcAft>
                <a:spcPts val="0"/>
              </a:spcAft>
              <a:buSzPts val="1800"/>
              <a:buChar char="○"/>
              <a:defRPr sz="1800"/>
            </a:lvl5pPr>
            <a:lvl6pPr marL="2743200" lvl="5" indent="-342900" algn="l">
              <a:lnSpc>
                <a:spcPct val="115000"/>
              </a:lnSpc>
              <a:spcBef>
                <a:spcPts val="0"/>
              </a:spcBef>
              <a:spcAft>
                <a:spcPts val="0"/>
              </a:spcAft>
              <a:buSzPts val="1800"/>
              <a:buChar char="■"/>
              <a:defRPr sz="1800"/>
            </a:lvl6pPr>
            <a:lvl7pPr marL="3200400" lvl="6" indent="-342900" algn="l">
              <a:lnSpc>
                <a:spcPct val="115000"/>
              </a:lnSpc>
              <a:spcBef>
                <a:spcPts val="0"/>
              </a:spcBef>
              <a:spcAft>
                <a:spcPts val="0"/>
              </a:spcAft>
              <a:buSzPts val="1800"/>
              <a:buChar char="●"/>
              <a:defRPr sz="1800"/>
            </a:lvl7pPr>
            <a:lvl8pPr marL="3657600" lvl="7" indent="-342900" algn="l">
              <a:lnSpc>
                <a:spcPct val="115000"/>
              </a:lnSpc>
              <a:spcBef>
                <a:spcPts val="0"/>
              </a:spcBef>
              <a:spcAft>
                <a:spcPts val="0"/>
              </a:spcAft>
              <a:buSzPts val="1800"/>
              <a:buChar char="○"/>
              <a:defRPr sz="1800"/>
            </a:lvl8pPr>
            <a:lvl9pPr marL="4114800" lvl="8" indent="-342900" algn="l">
              <a:lnSpc>
                <a:spcPct val="115000"/>
              </a:lnSpc>
              <a:spcBef>
                <a:spcPts val="0"/>
              </a:spcBef>
              <a:spcAft>
                <a:spcPts val="0"/>
              </a:spcAft>
              <a:buSzPts val="1800"/>
              <a:buChar char="■"/>
              <a:defRPr sz="1800"/>
            </a:lvl9pPr>
          </a:lstStyle>
          <a:p>
            <a:endParaRPr/>
          </a:p>
        </p:txBody>
      </p:sp>
      <p:sp>
        <p:nvSpPr>
          <p:cNvPr id="51" name="Google Shape;51;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2"/>
        <p:cNvGrpSpPr/>
        <p:nvPr/>
      </p:nvGrpSpPr>
      <p:grpSpPr>
        <a:xfrm>
          <a:off x="0" y="0"/>
          <a:ext cx="0" cy="0"/>
          <a:chOff x="0" y="0"/>
          <a:chExt cx="0" cy="0"/>
        </a:xfrm>
      </p:grpSpPr>
      <p:sp>
        <p:nvSpPr>
          <p:cNvPr id="53" name="Google Shape;53;p12"/>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54" name="Google Shape;54;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5"/>
        <p:cNvGrpSpPr/>
        <p:nvPr/>
      </p:nvGrpSpPr>
      <p:grpSpPr>
        <a:xfrm>
          <a:off x="0" y="0"/>
          <a:ext cx="0" cy="0"/>
          <a:chOff x="0" y="0"/>
          <a:chExt cx="0" cy="0"/>
        </a:xfrm>
      </p:grpSpPr>
      <p:sp>
        <p:nvSpPr>
          <p:cNvPr id="56" name="Google Shape;56;p13"/>
          <p:cNvSpPr/>
          <p:nvPr/>
        </p:nvSpPr>
        <p:spPr>
          <a:xfrm>
            <a:off x="4572000" y="-3285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13"/>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58" name="Google Shape;58;p13"/>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9" name="Google Shape;59;p13"/>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406400" algn="l">
              <a:lnSpc>
                <a:spcPct val="115000"/>
              </a:lnSpc>
              <a:spcBef>
                <a:spcPts val="0"/>
              </a:spcBef>
              <a:spcAft>
                <a:spcPts val="0"/>
              </a:spcAft>
              <a:buClr>
                <a:schemeClr val="dk1"/>
              </a:buClr>
              <a:buSzPts val="2800"/>
              <a:buChar char="●"/>
              <a:defRPr>
                <a:solidFill>
                  <a:schemeClr val="dk1"/>
                </a:solidFill>
              </a:defRPr>
            </a:lvl1pPr>
            <a:lvl2pPr marL="914400" lvl="1" indent="-381000" algn="l">
              <a:lnSpc>
                <a:spcPct val="115000"/>
              </a:lnSpc>
              <a:spcBef>
                <a:spcPts val="0"/>
              </a:spcBef>
              <a:spcAft>
                <a:spcPts val="0"/>
              </a:spcAft>
              <a:buClr>
                <a:schemeClr val="dk1"/>
              </a:buClr>
              <a:buSzPts val="2400"/>
              <a:buChar char="○"/>
              <a:defRPr>
                <a:solidFill>
                  <a:schemeClr val="dk1"/>
                </a:solidFill>
              </a:defRPr>
            </a:lvl2pPr>
            <a:lvl3pPr marL="1371600" lvl="2" indent="-368300" algn="l">
              <a:lnSpc>
                <a:spcPct val="115000"/>
              </a:lnSpc>
              <a:spcBef>
                <a:spcPts val="0"/>
              </a:spcBef>
              <a:spcAft>
                <a:spcPts val="0"/>
              </a:spcAft>
              <a:buClr>
                <a:schemeClr val="dk1"/>
              </a:buClr>
              <a:buSzPts val="2200"/>
              <a:buChar char="■"/>
              <a:defRPr>
                <a:solidFill>
                  <a:schemeClr val="dk1"/>
                </a:solidFill>
              </a:defRPr>
            </a:lvl3pPr>
            <a:lvl4pPr marL="1828800" lvl="3" indent="-355600" algn="l">
              <a:lnSpc>
                <a:spcPct val="115000"/>
              </a:lnSpc>
              <a:spcBef>
                <a:spcPts val="0"/>
              </a:spcBef>
              <a:spcAft>
                <a:spcPts val="0"/>
              </a:spcAft>
              <a:buClr>
                <a:schemeClr val="dk1"/>
              </a:buClr>
              <a:buSzPts val="2000"/>
              <a:buChar char="●"/>
              <a:defRPr>
                <a:solidFill>
                  <a:schemeClr val="dk1"/>
                </a:solidFill>
              </a:defRPr>
            </a:lvl4pPr>
            <a:lvl5pPr marL="2286000" lvl="4" indent="-355600" algn="l">
              <a:lnSpc>
                <a:spcPct val="115000"/>
              </a:lnSpc>
              <a:spcBef>
                <a:spcPts val="0"/>
              </a:spcBef>
              <a:spcAft>
                <a:spcPts val="0"/>
              </a:spcAft>
              <a:buClr>
                <a:schemeClr val="dk1"/>
              </a:buClr>
              <a:buSzPts val="2000"/>
              <a:buChar char="○"/>
              <a:defRPr>
                <a:solidFill>
                  <a:schemeClr val="dk1"/>
                </a:solidFill>
              </a:defRPr>
            </a:lvl5pPr>
            <a:lvl6pPr marL="2743200" lvl="5" indent="-355600" algn="l">
              <a:lnSpc>
                <a:spcPct val="115000"/>
              </a:lnSpc>
              <a:spcBef>
                <a:spcPts val="0"/>
              </a:spcBef>
              <a:spcAft>
                <a:spcPts val="0"/>
              </a:spcAft>
              <a:buClr>
                <a:schemeClr val="dk1"/>
              </a:buClr>
              <a:buSzPts val="2000"/>
              <a:buChar char="■"/>
              <a:defRPr>
                <a:solidFill>
                  <a:schemeClr val="dk1"/>
                </a:solidFill>
              </a:defRPr>
            </a:lvl6pPr>
            <a:lvl7pPr marL="3200400" lvl="6" indent="-355600" algn="l">
              <a:lnSpc>
                <a:spcPct val="115000"/>
              </a:lnSpc>
              <a:spcBef>
                <a:spcPts val="0"/>
              </a:spcBef>
              <a:spcAft>
                <a:spcPts val="0"/>
              </a:spcAft>
              <a:buClr>
                <a:schemeClr val="dk1"/>
              </a:buClr>
              <a:buSzPts val="2000"/>
              <a:buChar char="●"/>
              <a:defRPr>
                <a:solidFill>
                  <a:schemeClr val="dk1"/>
                </a:solidFill>
              </a:defRPr>
            </a:lvl7pPr>
            <a:lvl8pPr marL="3657600" lvl="7" indent="-355600" algn="l">
              <a:lnSpc>
                <a:spcPct val="115000"/>
              </a:lnSpc>
              <a:spcBef>
                <a:spcPts val="0"/>
              </a:spcBef>
              <a:spcAft>
                <a:spcPts val="0"/>
              </a:spcAft>
              <a:buClr>
                <a:schemeClr val="dk1"/>
              </a:buClr>
              <a:buSzPts val="2000"/>
              <a:buChar char="○"/>
              <a:defRPr>
                <a:solidFill>
                  <a:schemeClr val="dk1"/>
                </a:solidFill>
              </a:defRPr>
            </a:lvl8pPr>
            <a:lvl9pPr marL="4114800" lvl="8" indent="-355600" algn="l">
              <a:lnSpc>
                <a:spcPct val="115000"/>
              </a:lnSpc>
              <a:spcBef>
                <a:spcPts val="0"/>
              </a:spcBef>
              <a:spcAft>
                <a:spcPts val="0"/>
              </a:spcAft>
              <a:buClr>
                <a:schemeClr val="dk1"/>
              </a:buClr>
              <a:buSzPts val="2000"/>
              <a:buChar char="■"/>
              <a:defRPr>
                <a:solidFill>
                  <a:schemeClr val="dk1"/>
                </a:solidFill>
              </a:defRPr>
            </a:lvl9pPr>
          </a:lstStyle>
          <a:p>
            <a:endParaRPr/>
          </a:p>
        </p:txBody>
      </p:sp>
      <p:sp>
        <p:nvSpPr>
          <p:cNvPr id="60" name="Google Shape;60;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1"/>
        <p:cNvGrpSpPr/>
        <p:nvPr/>
      </p:nvGrpSpPr>
      <p:grpSpPr>
        <a:xfrm>
          <a:off x="0" y="0"/>
          <a:ext cx="0" cy="0"/>
          <a:chOff x="0" y="0"/>
          <a:chExt cx="0" cy="0"/>
        </a:xfrm>
      </p:grpSpPr>
      <p:sp>
        <p:nvSpPr>
          <p:cNvPr id="62" name="Google Shape;62;p14"/>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3200"/>
              <a:buNone/>
              <a:defRPr sz="3200"/>
            </a:lvl1pPr>
          </a:lstStyle>
          <a:p>
            <a:endParaRPr/>
          </a:p>
        </p:txBody>
      </p:sp>
      <p:sp>
        <p:nvSpPr>
          <p:cNvPr id="63" name="Google Shape;63;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4"/>
        <p:cNvGrpSpPr/>
        <p:nvPr/>
      </p:nvGrpSpPr>
      <p:grpSpPr>
        <a:xfrm>
          <a:off x="0" y="0"/>
          <a:ext cx="0" cy="0"/>
          <a:chOff x="0" y="0"/>
          <a:chExt cx="0" cy="0"/>
        </a:xfrm>
      </p:grpSpPr>
      <p:sp>
        <p:nvSpPr>
          <p:cNvPr id="65" name="Google Shape;65;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1pPr>
            <a:lvl2pPr marR="0" lvl="1"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2pPr>
            <a:lvl3pPr marR="0" lvl="2"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3pPr>
            <a:lvl4pPr marR="0" lvl="3"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4pPr>
            <a:lvl5pPr marR="0" lvl="4"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5pPr>
            <a:lvl6pPr marR="0" lvl="5"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6pPr>
            <a:lvl7pPr marR="0" lvl="6"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7pPr>
            <a:lvl8pPr marR="0" lvl="7"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8pPr>
            <a:lvl9pPr marR="0" lvl="8"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9pPr>
          </a:lstStyle>
          <a:p>
            <a:endParaRPr/>
          </a:p>
        </p:txBody>
      </p:sp>
      <p:sp>
        <p:nvSpPr>
          <p:cNvPr id="7" name="Google Shape;7;p1"/>
          <p:cNvSpPr txBox="1">
            <a:spLocks noGrp="1"/>
          </p:cNvSpPr>
          <p:nvPr>
            <p:ph type="body" idx="1"/>
          </p:nvPr>
        </p:nvSpPr>
        <p:spPr>
          <a:xfrm>
            <a:off x="311700" y="1132275"/>
            <a:ext cx="8520600" cy="3416400"/>
          </a:xfrm>
          <a:prstGeom prst="rect">
            <a:avLst/>
          </a:prstGeom>
          <a:noFill/>
          <a:ln>
            <a:noFill/>
          </a:ln>
        </p:spPr>
        <p:txBody>
          <a:bodyPr spcFirstLastPara="1" wrap="square" lIns="91425" tIns="91425" rIns="91425" bIns="91425" anchor="t" anchorCtr="0">
            <a:normAutofit/>
          </a:bodyPr>
          <a:lstStyle>
            <a:lvl1pPr marL="457200" marR="0" lvl="0" indent="-406400" algn="l" rtl="0">
              <a:lnSpc>
                <a:spcPct val="115000"/>
              </a:lnSpc>
              <a:spcBef>
                <a:spcPts val="0"/>
              </a:spcBef>
              <a:spcAft>
                <a:spcPts val="0"/>
              </a:spcAft>
              <a:buClr>
                <a:schemeClr val="lt1"/>
              </a:buClr>
              <a:buSzPts val="2800"/>
              <a:buFont typeface="Space Mono"/>
              <a:buChar char="●"/>
              <a:defRPr sz="2800" b="0" i="0" u="none" strike="noStrike" cap="none">
                <a:solidFill>
                  <a:schemeClr val="lt1"/>
                </a:solidFill>
                <a:latin typeface="Space Mono"/>
                <a:ea typeface="Space Mono"/>
                <a:cs typeface="Space Mono"/>
                <a:sym typeface="Space Mono"/>
              </a:defRPr>
            </a:lvl1pPr>
            <a:lvl2pPr marL="914400" marR="0" lvl="1" indent="-381000" algn="l" rtl="0">
              <a:lnSpc>
                <a:spcPct val="115000"/>
              </a:lnSpc>
              <a:spcBef>
                <a:spcPts val="0"/>
              </a:spcBef>
              <a:spcAft>
                <a:spcPts val="0"/>
              </a:spcAft>
              <a:buClr>
                <a:schemeClr val="lt1"/>
              </a:buClr>
              <a:buSzPts val="2400"/>
              <a:buFont typeface="Space Mono"/>
              <a:buChar char="○"/>
              <a:defRPr sz="2400" b="0" i="0" u="none" strike="noStrike" cap="none">
                <a:solidFill>
                  <a:schemeClr val="lt1"/>
                </a:solidFill>
                <a:latin typeface="Space Mono"/>
                <a:ea typeface="Space Mono"/>
                <a:cs typeface="Space Mono"/>
                <a:sym typeface="Space Mono"/>
              </a:defRPr>
            </a:lvl2pPr>
            <a:lvl3pPr marL="1371600" marR="0" lvl="2" indent="-368300" algn="l" rtl="0">
              <a:lnSpc>
                <a:spcPct val="115000"/>
              </a:lnSpc>
              <a:spcBef>
                <a:spcPts val="0"/>
              </a:spcBef>
              <a:spcAft>
                <a:spcPts val="0"/>
              </a:spcAft>
              <a:buClr>
                <a:schemeClr val="lt1"/>
              </a:buClr>
              <a:buSzPts val="2200"/>
              <a:buFont typeface="Space Mono"/>
              <a:buChar char="■"/>
              <a:defRPr sz="2200" b="0" i="0" u="none" strike="noStrike" cap="none">
                <a:solidFill>
                  <a:schemeClr val="lt1"/>
                </a:solidFill>
                <a:latin typeface="Space Mono"/>
                <a:ea typeface="Space Mono"/>
                <a:cs typeface="Space Mono"/>
                <a:sym typeface="Space Mono"/>
              </a:defRPr>
            </a:lvl3pPr>
            <a:lvl4pPr marL="1828800" marR="0" lvl="3"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4pPr>
            <a:lvl5pPr marL="2286000" marR="0" lvl="4"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5pPr>
            <a:lvl6pPr marL="2743200" marR="0" lvl="5"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6pPr>
            <a:lvl7pPr marL="3200400" marR="0" lvl="6"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7pPr>
            <a:lvl8pPr marL="3657600" marR="0" lvl="7"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8pPr>
            <a:lvl9pPr marL="4114800" marR="0" lvl="8"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5" r:id="rId4"/>
    <p:sldLayoutId id="2147483656" r:id="rId5"/>
    <p:sldLayoutId id="2147483657" r:id="rId6"/>
    <p:sldLayoutId id="2147483658" r:id="rId7"/>
    <p:sldLayoutId id="2147483659" r:id="rId8"/>
    <p:sldLayoutId id="2147483660" r:id="rId9"/>
    <p:sldLayoutId id="2147483661"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6"/>
          <p:cNvSpPr txBox="1">
            <a:spLocks noGrp="1"/>
          </p:cNvSpPr>
          <p:nvPr>
            <p:ph type="ctrTitle"/>
          </p:nvPr>
        </p:nvSpPr>
        <p:spPr>
          <a:xfrm>
            <a:off x="311700" y="805415"/>
            <a:ext cx="8520600" cy="1351283"/>
          </a:xfrm>
          <a:prstGeom prst="rect">
            <a:avLst/>
          </a:prstGeom>
          <a:noFill/>
          <a:ln>
            <a:noFill/>
          </a:ln>
        </p:spPr>
        <p:txBody>
          <a:bodyPr spcFirstLastPara="1" wrap="square" lIns="91425" tIns="91425" rIns="91425" bIns="91425" anchor="b" anchorCtr="0">
            <a:normAutofit/>
          </a:bodyPr>
          <a:lstStyle/>
          <a:p>
            <a:pPr lvl="0"/>
            <a:r>
              <a:rPr lang="en-US" dirty="0"/>
              <a:t>GitOps the Hard Way</a:t>
            </a:r>
            <a:endParaRPr dirty="0"/>
          </a:p>
        </p:txBody>
      </p:sp>
      <p:sp>
        <p:nvSpPr>
          <p:cNvPr id="71" name="Google Shape;71;p16"/>
          <p:cNvSpPr txBox="1">
            <a:spLocks noGrp="1"/>
          </p:cNvSpPr>
          <p:nvPr>
            <p:ph type="subTitle" idx="1"/>
          </p:nvPr>
        </p:nvSpPr>
        <p:spPr>
          <a:xfrm>
            <a:off x="311700" y="2200950"/>
            <a:ext cx="8520600" cy="741600"/>
          </a:xfrm>
          <a:prstGeom prst="rect">
            <a:avLst/>
          </a:prstGeom>
          <a:noFill/>
          <a:ln>
            <a:noFill/>
          </a:ln>
        </p:spPr>
        <p:txBody>
          <a:bodyPr spcFirstLastPara="1" wrap="square" lIns="91425" tIns="91425" rIns="91425" bIns="91425" anchor="t" anchorCtr="0">
            <a:normAutofit fontScale="77500" lnSpcReduction="20000"/>
          </a:bodyPr>
          <a:lstStyle/>
          <a:p>
            <a:pPr marL="0" indent="0"/>
            <a:r>
              <a:rPr lang="en-US" dirty="0"/>
              <a:t>Rebuilding a Source of Truth for an EVPN Fabric (Three Times)</a:t>
            </a:r>
          </a:p>
          <a:p>
            <a:pPr marL="0" lvl="0" indent="0" algn="ctr" rtl="0">
              <a:lnSpc>
                <a:spcPct val="100000"/>
              </a:lnSpc>
              <a:spcBef>
                <a:spcPts val="0"/>
              </a:spcBef>
              <a:spcAft>
                <a:spcPts val="0"/>
              </a:spcAft>
              <a:buSzPts val="2800"/>
              <a:buNone/>
            </a:pPr>
            <a:endParaRPr dirty="0"/>
          </a:p>
        </p:txBody>
      </p:sp>
      <p:sp>
        <p:nvSpPr>
          <p:cNvPr id="2" name="TextBox 1">
            <a:extLst>
              <a:ext uri="{FF2B5EF4-FFF2-40B4-BE49-F238E27FC236}">
                <a16:creationId xmlns:a16="http://schemas.microsoft.com/office/drawing/2014/main" id="{9D74A160-1B37-BABA-5679-61F3D86DAF8B}"/>
              </a:ext>
            </a:extLst>
          </p:cNvPr>
          <p:cNvSpPr txBox="1"/>
          <p:nvPr/>
        </p:nvSpPr>
        <p:spPr>
          <a:xfrm>
            <a:off x="444031" y="3257649"/>
            <a:ext cx="4060727" cy="338554"/>
          </a:xfrm>
          <a:prstGeom prst="rect">
            <a:avLst/>
          </a:prstGeom>
          <a:noFill/>
        </p:spPr>
        <p:txBody>
          <a:bodyPr wrap="none" rtlCol="0">
            <a:spAutoFit/>
          </a:bodyPr>
          <a:lstStyle/>
          <a:p>
            <a:r>
              <a:rPr lang="en-US" sz="1600" dirty="0">
                <a:solidFill>
                  <a:schemeClr val="bg1"/>
                </a:solidFill>
                <a:latin typeface="Space Mono" panose="020B0604020202020204" charset="0"/>
                <a:cs typeface="Sabon Next LT" panose="020B0502040204020203" pitchFamily="2" charset="0"/>
              </a:rPr>
              <a:t>Radim Ro</a:t>
            </a:r>
            <a:r>
              <a:rPr lang="cs-CZ" sz="1600" dirty="0">
                <a:solidFill>
                  <a:schemeClr val="bg1"/>
                </a:solidFill>
                <a:latin typeface="Space Mono" panose="020B0604020202020204" charset="0"/>
                <a:cs typeface="Sabon Next LT" panose="020B0502040204020203" pitchFamily="2" charset="0"/>
              </a:rPr>
              <a:t>š</a:t>
            </a:r>
            <a:r>
              <a:rPr lang="en-US" sz="1600" dirty="0">
                <a:solidFill>
                  <a:schemeClr val="bg1"/>
                </a:solidFill>
                <a:latin typeface="Space Mono" panose="020B0604020202020204" charset="0"/>
                <a:cs typeface="Sabon Next LT" panose="020B0502040204020203" pitchFamily="2" charset="0"/>
              </a:rPr>
              <a:t>ka · ALTEPRO solutions</a:t>
            </a:r>
            <a:endParaRPr lang="en-150" sz="1600" i="1" dirty="0">
              <a:solidFill>
                <a:schemeClr val="bg1"/>
              </a:solidFill>
              <a:latin typeface="Space Mono" panose="020B0604020202020204" charset="0"/>
              <a:cs typeface="Sabon Next LT" panose="020B0502040204020203" pitchFamily="2" charset="0"/>
            </a:endParaRPr>
          </a:p>
        </p:txBody>
      </p:sp>
      <p:pic>
        <p:nvPicPr>
          <p:cNvPr id="4" name="Picture 3">
            <a:extLst>
              <a:ext uri="{FF2B5EF4-FFF2-40B4-BE49-F238E27FC236}">
                <a16:creationId xmlns:a16="http://schemas.microsoft.com/office/drawing/2014/main" id="{0AE00711-97E9-0768-85BE-B309A0D96906}"/>
              </a:ext>
            </a:extLst>
          </p:cNvPr>
          <p:cNvPicPr>
            <a:picLocks noChangeAspect="1"/>
          </p:cNvPicPr>
          <p:nvPr/>
        </p:nvPicPr>
        <p:blipFill>
          <a:blip r:embed="rId3"/>
          <a:stretch>
            <a:fillRect/>
          </a:stretch>
        </p:blipFill>
        <p:spPr>
          <a:xfrm>
            <a:off x="7058642" y="188871"/>
            <a:ext cx="1860650" cy="35166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prstGeom prst="rect">
            <a:avLst/>
          </a:prstGeom>
          <a:noFill/>
          <a:ln>
            <a:noFill/>
          </a:ln>
        </p:spPr>
        <p:txBody>
          <a:bodyPr spcFirstLastPara="1" wrap="square" lIns="91425" tIns="91425" rIns="91425" bIns="91425" anchor="t" anchorCtr="0">
            <a:normAutofit fontScale="90000"/>
          </a:bodyPr>
          <a:lstStyle/>
          <a:p>
            <a:pPr lvl="0">
              <a:buSzPct val="111111"/>
            </a:pPr>
            <a:r>
              <a:rPr lang="en-US" dirty="0"/>
              <a:t>CRA DC Migration</a:t>
            </a:r>
            <a:endParaRPr dirty="0"/>
          </a:p>
        </p:txBody>
      </p:sp>
      <p:sp>
        <p:nvSpPr>
          <p:cNvPr id="78" name="Google Shape;78;p17"/>
          <p:cNvSpPr txBox="1">
            <a:spLocks noGrp="1"/>
          </p:cNvSpPr>
          <p:nvPr>
            <p:ph type="body" idx="1"/>
          </p:nvPr>
        </p:nvSpPr>
        <p:spPr>
          <a:xfrm>
            <a:off x="311700" y="1381883"/>
            <a:ext cx="4937877" cy="3416400"/>
          </a:xfrm>
          <a:prstGeom prst="rect">
            <a:avLst/>
          </a:prstGeom>
          <a:noFill/>
          <a:ln>
            <a:noFill/>
          </a:ln>
        </p:spPr>
        <p:txBody>
          <a:bodyPr spcFirstLastPara="1" wrap="square" lIns="91425" tIns="91425" rIns="91425" bIns="91425" anchor="t" anchorCtr="0">
            <a:normAutofit/>
          </a:bodyPr>
          <a:lstStyle/>
          <a:p>
            <a:pPr marL="50800" indent="0">
              <a:buNone/>
            </a:pPr>
            <a:r>
              <a:rPr lang="en-US" sz="2000" dirty="0"/>
              <a:t>BEFORE:</a:t>
            </a:r>
          </a:p>
          <a:p>
            <a:r>
              <a:rPr lang="en-US" sz="2000" dirty="0"/>
              <a:t>Legacy DC services</a:t>
            </a:r>
          </a:p>
          <a:p>
            <a:r>
              <a:rPr lang="en-US" sz="2000" dirty="0"/>
              <a:t>Unicast + multicast variants</a:t>
            </a:r>
          </a:p>
          <a:p>
            <a:r>
              <a:rPr lang="en-US" sz="2000" dirty="0"/>
              <a:t>No service catalog</a:t>
            </a:r>
          </a:p>
          <a:p>
            <a:r>
              <a:rPr lang="en-US" sz="2000" dirty="0"/>
              <a:t>Knowledge in people and configs</a:t>
            </a:r>
          </a:p>
          <a:p>
            <a:endParaRPr sz="2400" dirty="0"/>
          </a:p>
        </p:txBody>
      </p:sp>
      <p:sp>
        <p:nvSpPr>
          <p:cNvPr id="7" name="Text Placeholder 6">
            <a:extLst>
              <a:ext uri="{FF2B5EF4-FFF2-40B4-BE49-F238E27FC236}">
                <a16:creationId xmlns:a16="http://schemas.microsoft.com/office/drawing/2014/main" id="{E56B48ED-9A6F-5B60-1A9B-FF01CD950A91}"/>
              </a:ext>
            </a:extLst>
          </p:cNvPr>
          <p:cNvSpPr>
            <a:spLocks noGrp="1"/>
          </p:cNvSpPr>
          <p:nvPr>
            <p:ph type="body" idx="2"/>
          </p:nvPr>
        </p:nvSpPr>
        <p:spPr>
          <a:xfrm>
            <a:off x="4723302" y="1381883"/>
            <a:ext cx="4223345" cy="3416400"/>
          </a:xfrm>
        </p:spPr>
        <p:txBody>
          <a:bodyPr>
            <a:normAutofit/>
          </a:bodyPr>
          <a:lstStyle/>
          <a:p>
            <a:pPr marL="50800" indent="0">
              <a:buNone/>
            </a:pPr>
            <a:r>
              <a:rPr lang="en-US" sz="2000" dirty="0"/>
              <a:t>AFTER:</a:t>
            </a:r>
          </a:p>
          <a:p>
            <a:r>
              <a:rPr lang="en-US" sz="2000" dirty="0"/>
              <a:t>EVPN/VXLAN fabric</a:t>
            </a:r>
          </a:p>
          <a:p>
            <a:r>
              <a:rPr lang="en-US" sz="2000" dirty="0"/>
              <a:t>Explicit service model</a:t>
            </a:r>
          </a:p>
          <a:p>
            <a:r>
              <a:rPr lang="en-US" sz="2000" dirty="0"/>
              <a:t>Fabric &amp; Service SOT </a:t>
            </a:r>
          </a:p>
          <a:p>
            <a:r>
              <a:rPr lang="en-US" sz="2000" dirty="0"/>
              <a:t>CI driven changes</a:t>
            </a:r>
          </a:p>
          <a:p>
            <a:endParaRPr lang="en-150" sz="1600" dirty="0"/>
          </a:p>
        </p:txBody>
      </p:sp>
      <p:pic>
        <p:nvPicPr>
          <p:cNvPr id="1026" name="Picture 2" descr="České Radiokomunikace">
            <a:extLst>
              <a:ext uri="{FF2B5EF4-FFF2-40B4-BE49-F238E27FC236}">
                <a16:creationId xmlns:a16="http://schemas.microsoft.com/office/drawing/2014/main" id="{8CDD63C7-C88E-E236-F8F8-C84067298A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7382" y="172240"/>
            <a:ext cx="1529866" cy="99606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13BF158-D53D-90E1-5527-5EC8009CCD8B}"/>
              </a:ext>
            </a:extLst>
          </p:cNvPr>
          <p:cNvSpPr txBox="1"/>
          <p:nvPr/>
        </p:nvSpPr>
        <p:spPr>
          <a:xfrm>
            <a:off x="395358" y="4197262"/>
            <a:ext cx="8050682" cy="338554"/>
          </a:xfrm>
          <a:prstGeom prst="rect">
            <a:avLst/>
          </a:prstGeom>
          <a:noFill/>
        </p:spPr>
        <p:txBody>
          <a:bodyPr wrap="square">
            <a:spAutoFit/>
          </a:bodyPr>
          <a:lstStyle/>
          <a:p>
            <a:r>
              <a:rPr lang="en-150" sz="1600" dirty="0">
                <a:solidFill>
                  <a:schemeClr val="bg1"/>
                </a:solidFill>
                <a:latin typeface="Space Mono" panose="020B0604020202020204" charset="0"/>
              </a:rPr>
              <a:t>· 2 </a:t>
            </a:r>
            <a:r>
              <a:rPr lang="en-US" sz="1600" dirty="0">
                <a:solidFill>
                  <a:schemeClr val="bg1"/>
                </a:solidFill>
                <a:latin typeface="Space Mono" panose="020B0604020202020204" charset="0"/>
              </a:rPr>
              <a:t>DCs </a:t>
            </a:r>
            <a:r>
              <a:rPr lang="en-150" sz="1600" dirty="0">
                <a:solidFill>
                  <a:schemeClr val="bg1"/>
                </a:solidFill>
                <a:latin typeface="Space Mono" panose="020B0604020202020204" charset="0"/>
              </a:rPr>
              <a:t>· ~40 </a:t>
            </a:r>
            <a:r>
              <a:rPr lang="en-US" sz="1600" dirty="0">
                <a:solidFill>
                  <a:schemeClr val="bg1"/>
                </a:solidFill>
                <a:latin typeface="Space Mono" panose="020B0604020202020204" charset="0"/>
              </a:rPr>
              <a:t>ARISTA </a:t>
            </a:r>
            <a:r>
              <a:rPr lang="en-150" sz="1600" dirty="0">
                <a:solidFill>
                  <a:schemeClr val="bg1"/>
                </a:solidFill>
                <a:latin typeface="Space Mono" panose="020B0604020202020204" charset="0"/>
              </a:rPr>
              <a:t>switches</a:t>
            </a:r>
            <a:r>
              <a:rPr lang="en-US" sz="1600" dirty="0">
                <a:solidFill>
                  <a:schemeClr val="bg1"/>
                </a:solidFill>
                <a:latin typeface="Space Mono" panose="020B0604020202020204" charset="0"/>
              </a:rPr>
              <a:t> </a:t>
            </a:r>
            <a:r>
              <a:rPr lang="en-150" sz="1600" dirty="0">
                <a:solidFill>
                  <a:schemeClr val="bg1"/>
                </a:solidFill>
                <a:latin typeface="Space Mono" panose="020B0604020202020204" charset="0"/>
              </a:rPr>
              <a:t>· automated from day 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7EBDE0A-1284-4E77-17B6-F74A4CB8AF82}"/>
              </a:ext>
            </a:extLst>
          </p:cNvPr>
          <p:cNvSpPr>
            <a:spLocks noGrp="1"/>
          </p:cNvSpPr>
          <p:nvPr>
            <p:ph type="title"/>
          </p:nvPr>
        </p:nvSpPr>
        <p:spPr/>
        <p:txBody>
          <a:bodyPr>
            <a:normAutofit fontScale="90000"/>
          </a:bodyPr>
          <a:lstStyle/>
          <a:p>
            <a:r>
              <a:rPr lang="en-US" dirty="0"/>
              <a:t>False Confidence</a:t>
            </a:r>
            <a:br>
              <a:rPr lang="en-US" dirty="0"/>
            </a:br>
            <a:endParaRPr lang="en-150" dirty="0"/>
          </a:p>
        </p:txBody>
      </p:sp>
      <p:sp>
        <p:nvSpPr>
          <p:cNvPr id="6" name="Text Placeholder 5">
            <a:extLst>
              <a:ext uri="{FF2B5EF4-FFF2-40B4-BE49-F238E27FC236}">
                <a16:creationId xmlns:a16="http://schemas.microsoft.com/office/drawing/2014/main" id="{DE74CAEF-942C-32B4-BC02-C61A04DFDFC8}"/>
              </a:ext>
            </a:extLst>
          </p:cNvPr>
          <p:cNvSpPr>
            <a:spLocks noGrp="1"/>
          </p:cNvSpPr>
          <p:nvPr>
            <p:ph type="body" idx="1"/>
          </p:nvPr>
        </p:nvSpPr>
        <p:spPr/>
        <p:txBody>
          <a:bodyPr>
            <a:normAutofit fontScale="92500"/>
          </a:bodyPr>
          <a:lstStyle/>
          <a:p>
            <a:r>
              <a:rPr lang="en-US" dirty="0"/>
              <a:t>Dual-DC fabric in Containerlab:</a:t>
            </a:r>
            <a:br>
              <a:rPr lang="en-US" dirty="0"/>
            </a:br>
            <a:r>
              <a:rPr lang="en-US" dirty="0"/>
              <a:t>running after a few days</a:t>
            </a:r>
          </a:p>
          <a:p>
            <a:pPr lvl="1"/>
            <a:r>
              <a:rPr lang="en-US" dirty="0"/>
              <a:t>ARISTA AVD – ready to use YAML data model</a:t>
            </a:r>
          </a:p>
          <a:p>
            <a:endParaRPr lang="en-US" dirty="0"/>
          </a:p>
          <a:p>
            <a:endParaRPr lang="en-US" dirty="0"/>
          </a:p>
          <a:p>
            <a:pPr marL="50800" indent="0">
              <a:buNone/>
            </a:pPr>
            <a:endParaRPr lang="en-US" i="1" dirty="0"/>
          </a:p>
          <a:p>
            <a:pPr marL="50800" indent="0">
              <a:buNone/>
            </a:pPr>
            <a:r>
              <a:rPr lang="en-US" i="1" dirty="0"/>
              <a:t>“Maybe AVD will do all the work for us?”</a:t>
            </a:r>
          </a:p>
          <a:p>
            <a:endParaRPr lang="en-150" dirty="0"/>
          </a:p>
        </p:txBody>
      </p:sp>
      <p:pic>
        <p:nvPicPr>
          <p:cNvPr id="7" name="Picture 24" descr="First look into…. containerlab">
            <a:extLst>
              <a:ext uri="{FF2B5EF4-FFF2-40B4-BE49-F238E27FC236}">
                <a16:creationId xmlns:a16="http://schemas.microsoft.com/office/drawing/2014/main" id="{8B4C6E35-E8D7-1DB5-A7CF-FBCF1CB375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5107" y="2645044"/>
            <a:ext cx="918890" cy="70600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Arista AVD Overview">
            <a:extLst>
              <a:ext uri="{FF2B5EF4-FFF2-40B4-BE49-F238E27FC236}">
                <a16:creationId xmlns:a16="http://schemas.microsoft.com/office/drawing/2014/main" id="{3BAAEA22-9A2F-13C4-26EE-164C2EBC3E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1528" y="2571750"/>
            <a:ext cx="852590" cy="85259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A225189-52F4-6E03-419E-7E7D61D15482}"/>
              </a:ext>
            </a:extLst>
          </p:cNvPr>
          <p:cNvSpPr txBox="1"/>
          <p:nvPr/>
        </p:nvSpPr>
        <p:spPr>
          <a:xfrm>
            <a:off x="4492054" y="2705656"/>
            <a:ext cx="425116" cy="584775"/>
          </a:xfrm>
          <a:prstGeom prst="rect">
            <a:avLst/>
          </a:prstGeom>
          <a:noFill/>
        </p:spPr>
        <p:txBody>
          <a:bodyPr wrap="none" rtlCol="0">
            <a:spAutoFit/>
          </a:bodyPr>
          <a:lstStyle/>
          <a:p>
            <a:r>
              <a:rPr lang="en-US" sz="3200" b="1" dirty="0">
                <a:solidFill>
                  <a:schemeClr val="bg1"/>
                </a:solidFill>
              </a:rPr>
              <a:t>+</a:t>
            </a:r>
            <a:endParaRPr lang="en-150" sz="3200" b="1" dirty="0">
              <a:solidFill>
                <a:schemeClr val="bg1"/>
              </a:solidFill>
            </a:endParaRPr>
          </a:p>
        </p:txBody>
      </p:sp>
    </p:spTree>
    <p:extLst>
      <p:ext uri="{BB962C8B-B14F-4D97-AF65-F5344CB8AC3E}">
        <p14:creationId xmlns:p14="http://schemas.microsoft.com/office/powerpoint/2010/main" val="2380568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320BC-5E4B-5BCC-26D3-171C0FDF4F4C}"/>
              </a:ext>
            </a:extLst>
          </p:cNvPr>
          <p:cNvSpPr>
            <a:spLocks noGrp="1"/>
          </p:cNvSpPr>
          <p:nvPr>
            <p:ph type="title"/>
          </p:nvPr>
        </p:nvSpPr>
        <p:spPr/>
        <p:txBody>
          <a:bodyPr>
            <a:normAutofit fontScale="90000"/>
          </a:bodyPr>
          <a:lstStyle/>
          <a:p>
            <a:r>
              <a:rPr lang="en-US" sz="2700" dirty="0"/>
              <a:t>Before Migration: Define the Service Model</a:t>
            </a:r>
            <a:br>
              <a:rPr lang="en-US" sz="2700" dirty="0"/>
            </a:br>
            <a:r>
              <a:rPr lang="en-US" sz="1800" dirty="0"/>
              <a:t>There was no catalog to import. We built one with CRA.</a:t>
            </a:r>
            <a:br>
              <a:rPr lang="en-US" sz="1800" dirty="0"/>
            </a:br>
            <a:br>
              <a:rPr lang="en-US" dirty="0"/>
            </a:br>
            <a:br>
              <a:rPr lang="en-US" dirty="0"/>
            </a:br>
            <a:endParaRPr lang="en-150" dirty="0"/>
          </a:p>
        </p:txBody>
      </p:sp>
      <p:sp>
        <p:nvSpPr>
          <p:cNvPr id="3" name="Text Placeholder 2">
            <a:extLst>
              <a:ext uri="{FF2B5EF4-FFF2-40B4-BE49-F238E27FC236}">
                <a16:creationId xmlns:a16="http://schemas.microsoft.com/office/drawing/2014/main" id="{640CF910-3290-A996-828C-171B9C4BFDF7}"/>
              </a:ext>
            </a:extLst>
          </p:cNvPr>
          <p:cNvSpPr>
            <a:spLocks noGrp="1"/>
          </p:cNvSpPr>
          <p:nvPr>
            <p:ph type="body" idx="1"/>
          </p:nvPr>
        </p:nvSpPr>
        <p:spPr>
          <a:xfrm>
            <a:off x="311700" y="1282075"/>
            <a:ext cx="8520600" cy="3416400"/>
          </a:xfrm>
        </p:spPr>
        <p:txBody>
          <a:bodyPr>
            <a:normAutofit fontScale="92500" lnSpcReduction="20000"/>
          </a:bodyPr>
          <a:lstStyle/>
          <a:p>
            <a:r>
              <a:rPr lang="en-US" dirty="0"/>
              <a:t>1. Define service catalog</a:t>
            </a:r>
          </a:p>
          <a:p>
            <a:pPr lvl="1"/>
            <a:r>
              <a:rPr lang="en-US" dirty="0"/>
              <a:t>types / variables / model schema</a:t>
            </a:r>
          </a:p>
          <a:p>
            <a:endParaRPr lang="en-US" dirty="0"/>
          </a:p>
          <a:p>
            <a:r>
              <a:rPr lang="en-US" dirty="0"/>
              <a:t>2. Fill migration workbench</a:t>
            </a:r>
          </a:p>
          <a:p>
            <a:pPr lvl="1"/>
            <a:r>
              <a:rPr lang="en-US" dirty="0"/>
              <a:t>existing services -&gt; structured rows in xlsx</a:t>
            </a:r>
          </a:p>
          <a:p>
            <a:endParaRPr lang="en-US" dirty="0"/>
          </a:p>
          <a:p>
            <a:r>
              <a:rPr lang="en-US" dirty="0"/>
              <a:t>3. Design migrator.py</a:t>
            </a:r>
          </a:p>
          <a:p>
            <a:pPr lvl="1"/>
            <a:r>
              <a:rPr lang="en-US" dirty="0"/>
              <a:t>xlsx -&gt; CRA service YAML (service SOT)</a:t>
            </a:r>
          </a:p>
          <a:p>
            <a:pPr marL="50800" indent="0">
              <a:buNone/>
            </a:pPr>
            <a:endParaRPr lang="en-150" dirty="0"/>
          </a:p>
        </p:txBody>
      </p:sp>
    </p:spTree>
    <p:extLst>
      <p:ext uri="{BB962C8B-B14F-4D97-AF65-F5344CB8AC3E}">
        <p14:creationId xmlns:p14="http://schemas.microsoft.com/office/powerpoint/2010/main" val="1290667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528B6-DC04-3957-88D8-317F0C89468A}"/>
              </a:ext>
            </a:extLst>
          </p:cNvPr>
          <p:cNvSpPr>
            <a:spLocks noGrp="1"/>
          </p:cNvSpPr>
          <p:nvPr>
            <p:ph type="title"/>
          </p:nvPr>
        </p:nvSpPr>
        <p:spPr/>
        <p:txBody>
          <a:bodyPr>
            <a:normAutofit fontScale="90000"/>
          </a:bodyPr>
          <a:lstStyle/>
          <a:p>
            <a:r>
              <a:rPr lang="en-US" dirty="0"/>
              <a:t>The Model Fought Back</a:t>
            </a:r>
            <a:endParaRPr lang="en-150" dirty="0"/>
          </a:p>
        </p:txBody>
      </p:sp>
      <p:sp>
        <p:nvSpPr>
          <p:cNvPr id="3" name="Text Placeholder 2">
            <a:extLst>
              <a:ext uri="{FF2B5EF4-FFF2-40B4-BE49-F238E27FC236}">
                <a16:creationId xmlns:a16="http://schemas.microsoft.com/office/drawing/2014/main" id="{0129C36C-E9BC-F3F5-B5E6-A7081C7D9C83}"/>
              </a:ext>
            </a:extLst>
          </p:cNvPr>
          <p:cNvSpPr>
            <a:spLocks noGrp="1"/>
          </p:cNvSpPr>
          <p:nvPr>
            <p:ph type="body" idx="1"/>
          </p:nvPr>
        </p:nvSpPr>
        <p:spPr>
          <a:xfrm>
            <a:off x="311700" y="1132275"/>
            <a:ext cx="5128980" cy="3416400"/>
          </a:xfrm>
        </p:spPr>
        <p:txBody>
          <a:bodyPr>
            <a:normAutofit fontScale="77500" lnSpcReduction="20000"/>
          </a:bodyPr>
          <a:lstStyle/>
          <a:p>
            <a:r>
              <a:rPr lang="en-US" sz="2600" dirty="0"/>
              <a:t>service identity = global</a:t>
            </a:r>
          </a:p>
          <a:p>
            <a:endParaRPr lang="en-US" sz="2600" dirty="0"/>
          </a:p>
          <a:p>
            <a:r>
              <a:rPr lang="en-US" sz="2600" dirty="0"/>
              <a:t>VLAN/VNI mapping = POD-local</a:t>
            </a:r>
          </a:p>
          <a:p>
            <a:pPr marL="50800" indent="0">
              <a:buNone/>
            </a:pPr>
            <a:endParaRPr lang="en-US" sz="2000" dirty="0"/>
          </a:p>
          <a:p>
            <a:pPr marL="50800" indent="0">
              <a:buNone/>
            </a:pPr>
            <a:endParaRPr lang="en-US" sz="2000" dirty="0"/>
          </a:p>
          <a:p>
            <a:pPr marL="50800" indent="0">
              <a:buNone/>
            </a:pPr>
            <a:endParaRPr lang="en-US" dirty="0"/>
          </a:p>
          <a:p>
            <a:pPr marL="50800" indent="0">
              <a:buNone/>
            </a:pPr>
            <a:r>
              <a:rPr lang="en-150" dirty="0"/>
              <a:t>-&gt;</a:t>
            </a:r>
            <a:r>
              <a:rPr lang="en-US" sz="2600" dirty="0"/>
              <a:t> CRA SOT abstraction </a:t>
            </a:r>
          </a:p>
          <a:p>
            <a:pPr marL="50800" indent="0">
              <a:buNone/>
            </a:pPr>
            <a:r>
              <a:rPr lang="en-US" sz="2600" dirty="0"/>
              <a:t>	</a:t>
            </a:r>
            <a:r>
              <a:rPr lang="en-150" dirty="0"/>
              <a:t>-&gt;</a:t>
            </a:r>
            <a:r>
              <a:rPr lang="en-US" sz="2600" dirty="0"/>
              <a:t> translator.py </a:t>
            </a:r>
          </a:p>
          <a:p>
            <a:pPr marL="50800" indent="0">
              <a:buNone/>
            </a:pPr>
            <a:r>
              <a:rPr lang="en-US" sz="2600" dirty="0"/>
              <a:t>		</a:t>
            </a:r>
            <a:r>
              <a:rPr lang="en-150" dirty="0"/>
              <a:t>-&gt;</a:t>
            </a:r>
            <a:r>
              <a:rPr lang="en-US" sz="2600" dirty="0"/>
              <a:t> AVD data model</a:t>
            </a:r>
          </a:p>
          <a:p>
            <a:pPr marL="50800" indent="0">
              <a:buNone/>
            </a:pPr>
            <a:br>
              <a:rPr lang="en-US" sz="2000" dirty="0"/>
            </a:br>
            <a:endParaRPr lang="en-150" dirty="0"/>
          </a:p>
        </p:txBody>
      </p:sp>
      <p:pic>
        <p:nvPicPr>
          <p:cNvPr id="9" name="Picture 8">
            <a:extLst>
              <a:ext uri="{FF2B5EF4-FFF2-40B4-BE49-F238E27FC236}">
                <a16:creationId xmlns:a16="http://schemas.microsoft.com/office/drawing/2014/main" id="{9BADD758-3761-1273-CFAB-429D541D5089}"/>
              </a:ext>
            </a:extLst>
          </p:cNvPr>
          <p:cNvPicPr>
            <a:picLocks noChangeAspect="1"/>
          </p:cNvPicPr>
          <p:nvPr/>
        </p:nvPicPr>
        <p:blipFill>
          <a:blip r:embed="rId3"/>
          <a:stretch>
            <a:fillRect/>
          </a:stretch>
        </p:blipFill>
        <p:spPr>
          <a:xfrm>
            <a:off x="5564958" y="1017725"/>
            <a:ext cx="3686596" cy="3795626"/>
          </a:xfrm>
          <a:prstGeom prst="rect">
            <a:avLst/>
          </a:prstGeom>
        </p:spPr>
      </p:pic>
      <p:sp>
        <p:nvSpPr>
          <p:cNvPr id="11" name="Rectangle 10">
            <a:extLst>
              <a:ext uri="{FF2B5EF4-FFF2-40B4-BE49-F238E27FC236}">
                <a16:creationId xmlns:a16="http://schemas.microsoft.com/office/drawing/2014/main" id="{2C5B3C18-909C-4ADD-1CE8-77C33E60623B}"/>
              </a:ext>
            </a:extLst>
          </p:cNvPr>
          <p:cNvSpPr/>
          <p:nvPr/>
        </p:nvSpPr>
        <p:spPr>
          <a:xfrm>
            <a:off x="6288858" y="3246120"/>
            <a:ext cx="1242060" cy="220980"/>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2" name="Rectangle 11">
            <a:extLst>
              <a:ext uri="{FF2B5EF4-FFF2-40B4-BE49-F238E27FC236}">
                <a16:creationId xmlns:a16="http://schemas.microsoft.com/office/drawing/2014/main" id="{2E59527F-D461-C8EA-826D-DD77721B1EA1}"/>
              </a:ext>
            </a:extLst>
          </p:cNvPr>
          <p:cNvSpPr/>
          <p:nvPr/>
        </p:nvSpPr>
        <p:spPr>
          <a:xfrm>
            <a:off x="6700338" y="3619500"/>
            <a:ext cx="1318260" cy="220980"/>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3" name="Rectangle 12">
            <a:extLst>
              <a:ext uri="{FF2B5EF4-FFF2-40B4-BE49-F238E27FC236}">
                <a16:creationId xmlns:a16="http://schemas.microsoft.com/office/drawing/2014/main" id="{011529E3-1847-67EF-4205-32FFE7C11168}"/>
              </a:ext>
            </a:extLst>
          </p:cNvPr>
          <p:cNvSpPr/>
          <p:nvPr/>
        </p:nvSpPr>
        <p:spPr>
          <a:xfrm>
            <a:off x="6700338" y="4327694"/>
            <a:ext cx="1318260" cy="220981"/>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4246494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947D4-45C1-5C9A-91B5-4C60049736D7}"/>
              </a:ext>
            </a:extLst>
          </p:cNvPr>
          <p:cNvSpPr>
            <a:spLocks noGrp="1"/>
          </p:cNvSpPr>
          <p:nvPr>
            <p:ph type="title"/>
          </p:nvPr>
        </p:nvSpPr>
        <p:spPr>
          <a:xfrm>
            <a:off x="276072" y="196897"/>
            <a:ext cx="8520600" cy="572700"/>
          </a:xfrm>
        </p:spPr>
        <p:txBody>
          <a:bodyPr>
            <a:noAutofit/>
          </a:bodyPr>
          <a:lstStyle/>
          <a:p>
            <a:r>
              <a:rPr lang="en-US" sz="2400" dirty="0"/>
              <a:t>From Service Model to Config: Two Phases</a:t>
            </a:r>
          </a:p>
        </p:txBody>
      </p:sp>
      <p:sp>
        <p:nvSpPr>
          <p:cNvPr id="3" name="Text Placeholder 2">
            <a:extLst>
              <a:ext uri="{FF2B5EF4-FFF2-40B4-BE49-F238E27FC236}">
                <a16:creationId xmlns:a16="http://schemas.microsoft.com/office/drawing/2014/main" id="{6F41B930-5B99-16AB-C42A-A552DCFA7F2B}"/>
              </a:ext>
            </a:extLst>
          </p:cNvPr>
          <p:cNvSpPr>
            <a:spLocks noGrp="1"/>
          </p:cNvSpPr>
          <p:nvPr>
            <p:ph type="body" idx="1"/>
          </p:nvPr>
        </p:nvSpPr>
        <p:spPr>
          <a:xfrm>
            <a:off x="311699" y="757014"/>
            <a:ext cx="8488945" cy="569225"/>
          </a:xfrm>
        </p:spPr>
        <p:txBody>
          <a:bodyPr>
            <a:normAutofit lnSpcReduction="10000"/>
          </a:bodyPr>
          <a:lstStyle/>
          <a:p>
            <a:r>
              <a:rPr lang="en-US" sz="2400" dirty="0"/>
              <a:t>Phase 1: Migration  </a:t>
            </a:r>
            <a:r>
              <a:rPr lang="en-US" sz="1600" i="1" dirty="0"/>
              <a:t>(</a:t>
            </a:r>
            <a:r>
              <a:rPr lang="en-US" sz="1800" i="1" dirty="0"/>
              <a:t>make migration possible</a:t>
            </a:r>
            <a:r>
              <a:rPr lang="en-US" sz="1600" i="1" dirty="0"/>
              <a:t>)</a:t>
            </a:r>
            <a:endParaRPr lang="en-US" i="1" dirty="0"/>
          </a:p>
        </p:txBody>
      </p:sp>
      <p:pic>
        <p:nvPicPr>
          <p:cNvPr id="44" name="Picture 6" descr="Cloud Network Infrastructure - Data Center Switches - Arista">
            <a:extLst>
              <a:ext uri="{FF2B5EF4-FFF2-40B4-BE49-F238E27FC236}">
                <a16:creationId xmlns:a16="http://schemas.microsoft.com/office/drawing/2014/main" id="{8B55229F-495F-C8FE-0E8C-66E0C0AB2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7240" y="2764293"/>
            <a:ext cx="974956" cy="76751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Yaml Icons - Free SVG &amp; PNG Yaml Images ...">
            <a:extLst>
              <a:ext uri="{FF2B5EF4-FFF2-40B4-BE49-F238E27FC236}">
                <a16:creationId xmlns:a16="http://schemas.microsoft.com/office/drawing/2014/main" id="{9DB59EC5-FB82-215C-CC10-FDF3E1BAC3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9778" y="2984306"/>
            <a:ext cx="527465" cy="527465"/>
          </a:xfrm>
          <a:prstGeom prst="rect">
            <a:avLst/>
          </a:prstGeom>
          <a:noFill/>
          <a:extLst>
            <a:ext uri="{909E8E84-426E-40DD-AFC4-6F175D3DCCD1}">
              <a14:hiddenFill xmlns:a14="http://schemas.microsoft.com/office/drawing/2010/main">
                <a:solidFill>
                  <a:srgbClr val="FFFFFF"/>
                </a:solidFill>
              </a14:hiddenFill>
            </a:ext>
          </a:extLst>
        </p:spPr>
      </p:pic>
      <p:sp>
        <p:nvSpPr>
          <p:cNvPr id="50" name="Arrow: Right 49">
            <a:extLst>
              <a:ext uri="{FF2B5EF4-FFF2-40B4-BE49-F238E27FC236}">
                <a16:creationId xmlns:a16="http://schemas.microsoft.com/office/drawing/2014/main" id="{253F75C7-836E-0876-5BD2-7FAE59198574}"/>
              </a:ext>
            </a:extLst>
          </p:cNvPr>
          <p:cNvSpPr/>
          <p:nvPr/>
        </p:nvSpPr>
        <p:spPr>
          <a:xfrm>
            <a:off x="2291567" y="3133755"/>
            <a:ext cx="1054458" cy="320705"/>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53" name="Picture 8" descr="Git - Logo Downloads">
            <a:extLst>
              <a:ext uri="{FF2B5EF4-FFF2-40B4-BE49-F238E27FC236}">
                <a16:creationId xmlns:a16="http://schemas.microsoft.com/office/drawing/2014/main" id="{BB2D26C0-3E4E-40A1-0306-A885E59A32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9426" y="2913670"/>
            <a:ext cx="210310" cy="210310"/>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a:extLst>
              <a:ext uri="{FF2B5EF4-FFF2-40B4-BE49-F238E27FC236}">
                <a16:creationId xmlns:a16="http://schemas.microsoft.com/office/drawing/2014/main" id="{CF47B177-F33E-AE8A-A60C-254AC3AB9805}"/>
              </a:ext>
            </a:extLst>
          </p:cNvPr>
          <p:cNvSpPr txBox="1"/>
          <p:nvPr/>
        </p:nvSpPr>
        <p:spPr>
          <a:xfrm>
            <a:off x="977276" y="3586688"/>
            <a:ext cx="1364760" cy="523220"/>
          </a:xfrm>
          <a:prstGeom prst="rect">
            <a:avLst/>
          </a:prstGeom>
          <a:noFill/>
        </p:spPr>
        <p:txBody>
          <a:bodyPr wrap="square">
            <a:spAutoFit/>
          </a:bodyPr>
          <a:lstStyle/>
          <a:p>
            <a:pPr algn="ctr"/>
            <a:r>
              <a:rPr lang="en-US" dirty="0">
                <a:solidFill>
                  <a:schemeClr val="bg1"/>
                </a:solidFill>
              </a:rPr>
              <a:t>CRA </a:t>
            </a:r>
            <a:r>
              <a:rPr lang="en-US" b="1" dirty="0">
                <a:solidFill>
                  <a:schemeClr val="bg1"/>
                </a:solidFill>
              </a:rPr>
              <a:t>SOT</a:t>
            </a:r>
          </a:p>
          <a:p>
            <a:pPr algn="ctr"/>
            <a:r>
              <a:rPr lang="en-US" u="sng" dirty="0">
                <a:solidFill>
                  <a:schemeClr val="bg1"/>
                </a:solidFill>
              </a:rPr>
              <a:t>service intent</a:t>
            </a:r>
          </a:p>
        </p:txBody>
      </p:sp>
      <p:pic>
        <p:nvPicPr>
          <p:cNvPr id="56" name="Picture 2" descr="Yaml Icons - Free SVG &amp; PNG Yaml Images ...">
            <a:extLst>
              <a:ext uri="{FF2B5EF4-FFF2-40B4-BE49-F238E27FC236}">
                <a16:creationId xmlns:a16="http://schemas.microsoft.com/office/drawing/2014/main" id="{43B4A4DD-D9F9-9562-DC78-CF4027D5A8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6877" y="2983331"/>
            <a:ext cx="527465" cy="527465"/>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8" descr="Git - Logo Downloads">
            <a:extLst>
              <a:ext uri="{FF2B5EF4-FFF2-40B4-BE49-F238E27FC236}">
                <a16:creationId xmlns:a16="http://schemas.microsoft.com/office/drawing/2014/main" id="{3EB0EFD7-1623-8D59-E8A6-0840850AF5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6525" y="2912695"/>
            <a:ext cx="210310" cy="210310"/>
          </a:xfrm>
          <a:prstGeom prst="rect">
            <a:avLst/>
          </a:prstGeom>
          <a:noFill/>
          <a:extLst>
            <a:ext uri="{909E8E84-426E-40DD-AFC4-6F175D3DCCD1}">
              <a14:hiddenFill xmlns:a14="http://schemas.microsoft.com/office/drawing/2010/main">
                <a:solidFill>
                  <a:srgbClr val="FFFFFF"/>
                </a:solidFill>
              </a14:hiddenFill>
            </a:ext>
          </a:extLst>
        </p:spPr>
      </p:pic>
      <p:sp>
        <p:nvSpPr>
          <p:cNvPr id="58" name="TextBox 57">
            <a:extLst>
              <a:ext uri="{FF2B5EF4-FFF2-40B4-BE49-F238E27FC236}">
                <a16:creationId xmlns:a16="http://schemas.microsoft.com/office/drawing/2014/main" id="{B339A4C8-126D-2C0E-29C3-AFA31A8A1783}"/>
              </a:ext>
            </a:extLst>
          </p:cNvPr>
          <p:cNvSpPr txBox="1"/>
          <p:nvPr/>
        </p:nvSpPr>
        <p:spPr>
          <a:xfrm>
            <a:off x="3431834" y="3586688"/>
            <a:ext cx="1611475" cy="523220"/>
          </a:xfrm>
          <a:prstGeom prst="rect">
            <a:avLst/>
          </a:prstGeom>
          <a:noFill/>
        </p:spPr>
        <p:txBody>
          <a:bodyPr wrap="square">
            <a:spAutoFit/>
          </a:bodyPr>
          <a:lstStyle/>
          <a:p>
            <a:r>
              <a:rPr lang="en-US" dirty="0">
                <a:solidFill>
                  <a:schemeClr val="bg1"/>
                </a:solidFill>
              </a:rPr>
              <a:t>AVD data model</a:t>
            </a:r>
          </a:p>
          <a:p>
            <a:r>
              <a:rPr lang="en-US" dirty="0">
                <a:solidFill>
                  <a:schemeClr val="bg1"/>
                </a:solidFill>
              </a:rPr>
              <a:t>config data</a:t>
            </a:r>
          </a:p>
        </p:txBody>
      </p:sp>
      <p:pic>
        <p:nvPicPr>
          <p:cNvPr id="59" name="Picture 2" descr="Yaml Icons - Free SVG &amp; PNG Yaml Images ...">
            <a:extLst>
              <a:ext uri="{FF2B5EF4-FFF2-40B4-BE49-F238E27FC236}">
                <a16:creationId xmlns:a16="http://schemas.microsoft.com/office/drawing/2014/main" id="{A8D9CF25-81AD-4508-84DD-431E4E10A9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0842" y="2873812"/>
            <a:ext cx="527465" cy="527465"/>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8" descr="Git - Logo Downloads">
            <a:extLst>
              <a:ext uri="{FF2B5EF4-FFF2-40B4-BE49-F238E27FC236}">
                <a16:creationId xmlns:a16="http://schemas.microsoft.com/office/drawing/2014/main" id="{5715F0B1-DBEB-8A2F-EE75-BDF55D46F5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0490" y="2803176"/>
            <a:ext cx="210310" cy="210310"/>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Yaml Icons - Free SVG &amp; PNG Yaml Images ...">
            <a:extLst>
              <a:ext uri="{FF2B5EF4-FFF2-40B4-BE49-F238E27FC236}">
                <a16:creationId xmlns:a16="http://schemas.microsoft.com/office/drawing/2014/main" id="{880822B3-3CA9-AAFB-2FCC-F532277D4A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1979" y="2764293"/>
            <a:ext cx="527465" cy="52746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8" descr="Git - Logo Downloads">
            <a:extLst>
              <a:ext uri="{FF2B5EF4-FFF2-40B4-BE49-F238E27FC236}">
                <a16:creationId xmlns:a16="http://schemas.microsoft.com/office/drawing/2014/main" id="{BFA0749A-0AAB-CE0F-AA27-139F3051C0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1627" y="2693657"/>
            <a:ext cx="210310" cy="21031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Yaml Icons - Free SVG &amp; PNG Yaml Images ...">
            <a:extLst>
              <a:ext uri="{FF2B5EF4-FFF2-40B4-BE49-F238E27FC236}">
                <a16:creationId xmlns:a16="http://schemas.microsoft.com/office/drawing/2014/main" id="{FB6B1023-C0EE-9DBD-DB12-763AF48386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9110" y="2874093"/>
            <a:ext cx="527465" cy="52746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8" descr="Git - Logo Downloads">
            <a:extLst>
              <a:ext uri="{FF2B5EF4-FFF2-40B4-BE49-F238E27FC236}">
                <a16:creationId xmlns:a16="http://schemas.microsoft.com/office/drawing/2014/main" id="{FD9496D5-E587-6AA0-C649-1D670365C0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8758" y="2803457"/>
            <a:ext cx="210310" cy="210310"/>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4" descr="GitHub - aristanetworks/ansible-cvp ...">
            <a:extLst>
              <a:ext uri="{FF2B5EF4-FFF2-40B4-BE49-F238E27FC236}">
                <a16:creationId xmlns:a16="http://schemas.microsoft.com/office/drawing/2014/main" id="{1E7FA1E9-0460-F171-8244-A5705A486A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08872" y="3033863"/>
            <a:ext cx="842844" cy="501072"/>
          </a:xfrm>
          <a:prstGeom prst="rect">
            <a:avLst/>
          </a:prstGeom>
          <a:noFill/>
          <a:extLst>
            <a:ext uri="{909E8E84-426E-40DD-AFC4-6F175D3DCCD1}">
              <a14:hiddenFill xmlns:a14="http://schemas.microsoft.com/office/drawing/2010/main">
                <a:solidFill>
                  <a:srgbClr val="FFFFFF"/>
                </a:solidFill>
              </a14:hiddenFill>
            </a:ext>
          </a:extLst>
        </p:spPr>
      </p:pic>
      <p:sp>
        <p:nvSpPr>
          <p:cNvPr id="68" name="Arrow: Right 67">
            <a:extLst>
              <a:ext uri="{FF2B5EF4-FFF2-40B4-BE49-F238E27FC236}">
                <a16:creationId xmlns:a16="http://schemas.microsoft.com/office/drawing/2014/main" id="{93BA7079-2956-2830-5101-174D592ADEC5}"/>
              </a:ext>
            </a:extLst>
          </p:cNvPr>
          <p:cNvSpPr/>
          <p:nvPr/>
        </p:nvSpPr>
        <p:spPr>
          <a:xfrm>
            <a:off x="6873590" y="3142367"/>
            <a:ext cx="470829" cy="306243"/>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9" name="Text Placeholder 2">
            <a:extLst>
              <a:ext uri="{FF2B5EF4-FFF2-40B4-BE49-F238E27FC236}">
                <a16:creationId xmlns:a16="http://schemas.microsoft.com/office/drawing/2014/main" id="{CFF1D78C-E5E4-B6AF-779B-304C992DFE0E}"/>
              </a:ext>
            </a:extLst>
          </p:cNvPr>
          <p:cNvSpPr txBox="1">
            <a:spLocks/>
          </p:cNvSpPr>
          <p:nvPr/>
        </p:nvSpPr>
        <p:spPr>
          <a:xfrm>
            <a:off x="276072" y="2220119"/>
            <a:ext cx="8738387" cy="639632"/>
          </a:xfrm>
          <a:prstGeom prst="rect">
            <a:avLst/>
          </a:prstGeom>
          <a:noFill/>
          <a:ln>
            <a:noFill/>
          </a:ln>
        </p:spPr>
        <p:txBody>
          <a:bodyPr spcFirstLastPara="1" wrap="square" lIns="91425" tIns="91425" rIns="91425" bIns="91425" anchor="t" anchorCtr="0">
            <a:normAutofit fontScale="32500" lnSpcReduction="20000"/>
          </a:bodyPr>
          <a:lstStyle>
            <a:defPPr marR="0" lvl="0" algn="l" rtl="0">
              <a:lnSpc>
                <a:spcPct val="100000"/>
              </a:lnSpc>
              <a:spcBef>
                <a:spcPts val="0"/>
              </a:spcBef>
              <a:spcAft>
                <a:spcPts val="0"/>
              </a:spcAft>
            </a:defPPr>
            <a:lvl1pPr marL="457200" marR="0" lvl="0" indent="-406400" algn="l" rtl="0">
              <a:lnSpc>
                <a:spcPct val="115000"/>
              </a:lnSpc>
              <a:spcBef>
                <a:spcPts val="0"/>
              </a:spcBef>
              <a:spcAft>
                <a:spcPts val="0"/>
              </a:spcAft>
              <a:buClr>
                <a:schemeClr val="lt1"/>
              </a:buClr>
              <a:buSzPts val="2800"/>
              <a:buFont typeface="Space Mono"/>
              <a:buChar char="●"/>
              <a:defRPr sz="2800" b="0" i="0" u="none" strike="noStrike" cap="none">
                <a:solidFill>
                  <a:schemeClr val="lt1"/>
                </a:solidFill>
                <a:latin typeface="Space Mono"/>
                <a:ea typeface="Space Mono"/>
                <a:cs typeface="Space Mono"/>
                <a:sym typeface="Space Mono"/>
              </a:defRPr>
            </a:lvl1pPr>
            <a:lvl2pPr marL="914400" marR="0" lvl="1" indent="-381000" algn="l" rtl="0">
              <a:lnSpc>
                <a:spcPct val="115000"/>
              </a:lnSpc>
              <a:spcBef>
                <a:spcPts val="0"/>
              </a:spcBef>
              <a:spcAft>
                <a:spcPts val="0"/>
              </a:spcAft>
              <a:buClr>
                <a:schemeClr val="lt1"/>
              </a:buClr>
              <a:buSzPts val="2400"/>
              <a:buFont typeface="Space Mono"/>
              <a:buChar char="○"/>
              <a:defRPr sz="2400" b="0" i="0" u="none" strike="noStrike" cap="none">
                <a:solidFill>
                  <a:schemeClr val="lt1"/>
                </a:solidFill>
                <a:latin typeface="Space Mono"/>
                <a:ea typeface="Space Mono"/>
                <a:cs typeface="Space Mono"/>
                <a:sym typeface="Space Mono"/>
              </a:defRPr>
            </a:lvl2pPr>
            <a:lvl3pPr marL="1371600" marR="0" lvl="2" indent="-368300" algn="l" rtl="0">
              <a:lnSpc>
                <a:spcPct val="115000"/>
              </a:lnSpc>
              <a:spcBef>
                <a:spcPts val="0"/>
              </a:spcBef>
              <a:spcAft>
                <a:spcPts val="0"/>
              </a:spcAft>
              <a:buClr>
                <a:schemeClr val="lt1"/>
              </a:buClr>
              <a:buSzPts val="2200"/>
              <a:buFont typeface="Space Mono"/>
              <a:buChar char="■"/>
              <a:defRPr sz="2200" b="0" i="0" u="none" strike="noStrike" cap="none">
                <a:solidFill>
                  <a:schemeClr val="lt1"/>
                </a:solidFill>
                <a:latin typeface="Space Mono"/>
                <a:ea typeface="Space Mono"/>
                <a:cs typeface="Space Mono"/>
                <a:sym typeface="Space Mono"/>
              </a:defRPr>
            </a:lvl3pPr>
            <a:lvl4pPr marL="1828800" marR="0" lvl="3"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4pPr>
            <a:lvl5pPr marL="2286000" marR="0" lvl="4"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5pPr>
            <a:lvl6pPr marL="2743200" marR="0" lvl="5"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6pPr>
            <a:lvl7pPr marL="3200400" marR="0" lvl="6"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7pPr>
            <a:lvl8pPr marL="3657600" marR="0" lvl="7"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8pPr>
            <a:lvl9pPr marL="4114800" marR="0" lvl="8"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9pPr>
          </a:lstStyle>
          <a:p>
            <a:r>
              <a:rPr lang="en-US" sz="7400" dirty="0"/>
              <a:t>Phase 2: Day 2 Operations </a:t>
            </a:r>
            <a:r>
              <a:rPr lang="en-US" sz="5500" i="1" dirty="0"/>
              <a:t>(make operations safe) </a:t>
            </a:r>
          </a:p>
        </p:txBody>
      </p:sp>
      <p:pic>
        <p:nvPicPr>
          <p:cNvPr id="8" name="Picture 2" descr="Yaml Icons - Free SVG &amp; PNG Yaml Images ...">
            <a:extLst>
              <a:ext uri="{FF2B5EF4-FFF2-40B4-BE49-F238E27FC236}">
                <a16:creationId xmlns:a16="http://schemas.microsoft.com/office/drawing/2014/main" id="{95028A50-84BE-8593-64F3-F6DAEF84C8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4170" y="1491586"/>
            <a:ext cx="527465" cy="52746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8">
            <a:extLst>
              <a:ext uri="{FF2B5EF4-FFF2-40B4-BE49-F238E27FC236}">
                <a16:creationId xmlns:a16="http://schemas.microsoft.com/office/drawing/2014/main" id="{A3A117A5-9CAF-81E2-5CAA-EA92F747AF4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66726" y="1515439"/>
            <a:ext cx="477850" cy="449741"/>
          </a:xfrm>
          <a:prstGeom prst="rect">
            <a:avLst/>
          </a:prstGeom>
          <a:noFill/>
          <a:extLst>
            <a:ext uri="{909E8E84-426E-40DD-AFC4-6F175D3DCCD1}">
              <a14:hiddenFill xmlns:a14="http://schemas.microsoft.com/office/drawing/2010/main">
                <a:solidFill>
                  <a:srgbClr val="FFFFFF"/>
                </a:solidFill>
              </a14:hiddenFill>
            </a:ext>
          </a:extLst>
        </p:spPr>
      </p:pic>
      <p:sp>
        <p:nvSpPr>
          <p:cNvPr id="12" name="Arrow: Right 11">
            <a:extLst>
              <a:ext uri="{FF2B5EF4-FFF2-40B4-BE49-F238E27FC236}">
                <a16:creationId xmlns:a16="http://schemas.microsoft.com/office/drawing/2014/main" id="{3E708F2C-B171-85AD-BA0D-E2156D180204}"/>
              </a:ext>
            </a:extLst>
          </p:cNvPr>
          <p:cNvSpPr/>
          <p:nvPr/>
        </p:nvSpPr>
        <p:spPr>
          <a:xfrm>
            <a:off x="2028670" y="1680602"/>
            <a:ext cx="2028746" cy="189811"/>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8D2B023-4BA1-9EDD-0B0B-BE9A5D4AC3F5}"/>
              </a:ext>
            </a:extLst>
          </p:cNvPr>
          <p:cNvSpPr txBox="1"/>
          <p:nvPr/>
        </p:nvSpPr>
        <p:spPr>
          <a:xfrm>
            <a:off x="2404333" y="1372126"/>
            <a:ext cx="1212191" cy="338554"/>
          </a:xfrm>
          <a:prstGeom prst="rect">
            <a:avLst/>
          </a:prstGeom>
          <a:noFill/>
        </p:spPr>
        <p:txBody>
          <a:bodyPr wrap="none" rtlCol="0">
            <a:spAutoFit/>
          </a:bodyPr>
          <a:lstStyle/>
          <a:p>
            <a:r>
              <a:rPr lang="en-US" sz="1600" i="1" dirty="0">
                <a:solidFill>
                  <a:schemeClr val="bg1"/>
                </a:solidFill>
              </a:rPr>
              <a:t>migrator.py</a:t>
            </a:r>
          </a:p>
        </p:txBody>
      </p:sp>
      <p:pic>
        <p:nvPicPr>
          <p:cNvPr id="21" name="Picture 8" descr="Git - Logo Downloads">
            <a:extLst>
              <a:ext uri="{FF2B5EF4-FFF2-40B4-BE49-F238E27FC236}">
                <a16:creationId xmlns:a16="http://schemas.microsoft.com/office/drawing/2014/main" id="{3B340316-8BDE-2417-E1F7-3B521E8296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3818" y="1420950"/>
            <a:ext cx="210310" cy="21031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5FC5CC1D-2370-5349-D1CF-F91B3FFE11D9}"/>
              </a:ext>
            </a:extLst>
          </p:cNvPr>
          <p:cNvSpPr txBox="1"/>
          <p:nvPr/>
        </p:nvSpPr>
        <p:spPr>
          <a:xfrm>
            <a:off x="5018898" y="1490335"/>
            <a:ext cx="1119216" cy="307777"/>
          </a:xfrm>
          <a:prstGeom prst="rect">
            <a:avLst/>
          </a:prstGeom>
          <a:noFill/>
        </p:spPr>
        <p:txBody>
          <a:bodyPr wrap="square">
            <a:spAutoFit/>
          </a:bodyPr>
          <a:lstStyle/>
          <a:p>
            <a:r>
              <a:rPr lang="en-US" dirty="0">
                <a:solidFill>
                  <a:schemeClr val="bg1"/>
                </a:solidFill>
              </a:rPr>
              <a:t>CRA </a:t>
            </a:r>
            <a:r>
              <a:rPr lang="en-US" b="1" dirty="0">
                <a:solidFill>
                  <a:schemeClr val="bg1"/>
                </a:solidFill>
              </a:rPr>
              <a:t>SOT</a:t>
            </a:r>
          </a:p>
        </p:txBody>
      </p:sp>
      <p:sp>
        <p:nvSpPr>
          <p:cNvPr id="23" name="TextBox 22">
            <a:extLst>
              <a:ext uri="{FF2B5EF4-FFF2-40B4-BE49-F238E27FC236}">
                <a16:creationId xmlns:a16="http://schemas.microsoft.com/office/drawing/2014/main" id="{4C364759-B2A5-0AC4-9D7C-658BF0F77146}"/>
              </a:ext>
            </a:extLst>
          </p:cNvPr>
          <p:cNvSpPr txBox="1"/>
          <p:nvPr/>
        </p:nvSpPr>
        <p:spPr>
          <a:xfrm>
            <a:off x="495840" y="1501880"/>
            <a:ext cx="982961" cy="523220"/>
          </a:xfrm>
          <a:prstGeom prst="rect">
            <a:avLst/>
          </a:prstGeom>
          <a:noFill/>
        </p:spPr>
        <p:txBody>
          <a:bodyPr wrap="square">
            <a:spAutoFit/>
          </a:bodyPr>
          <a:lstStyle/>
          <a:p>
            <a:r>
              <a:rPr lang="en-US" dirty="0">
                <a:solidFill>
                  <a:schemeClr val="bg1"/>
                </a:solidFill>
              </a:rPr>
              <a:t>LEGACY</a:t>
            </a:r>
          </a:p>
          <a:p>
            <a:r>
              <a:rPr lang="en-US" u="sng" dirty="0">
                <a:solidFill>
                  <a:schemeClr val="bg1"/>
                </a:solidFill>
              </a:rPr>
              <a:t>services</a:t>
            </a:r>
          </a:p>
        </p:txBody>
      </p:sp>
      <p:pic>
        <p:nvPicPr>
          <p:cNvPr id="25" name="Picture 2" descr="Yaml Icons - Free SVG &amp; PNG Yaml Images ...">
            <a:extLst>
              <a:ext uri="{FF2B5EF4-FFF2-40B4-BE49-F238E27FC236}">
                <a16:creationId xmlns:a16="http://schemas.microsoft.com/office/drawing/2014/main" id="{426D3800-0899-5A1E-8A72-907B7B0DD2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3502" y="1381373"/>
            <a:ext cx="527465" cy="52746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Git - Logo Downloads">
            <a:extLst>
              <a:ext uri="{FF2B5EF4-FFF2-40B4-BE49-F238E27FC236}">
                <a16:creationId xmlns:a16="http://schemas.microsoft.com/office/drawing/2014/main" id="{0316A9EA-4E0D-0E15-DD41-0B39112207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3150" y="1310737"/>
            <a:ext cx="210310" cy="210310"/>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326B9C33-2692-6829-0544-F775B0581048}"/>
              </a:ext>
            </a:extLst>
          </p:cNvPr>
          <p:cNvSpPr txBox="1"/>
          <p:nvPr/>
        </p:nvSpPr>
        <p:spPr>
          <a:xfrm>
            <a:off x="419399" y="4343456"/>
            <a:ext cx="7687987" cy="954107"/>
          </a:xfrm>
          <a:prstGeom prst="rect">
            <a:avLst/>
          </a:prstGeom>
          <a:noFill/>
        </p:spPr>
        <p:txBody>
          <a:bodyPr wrap="square">
            <a:spAutoFit/>
          </a:bodyPr>
          <a:lstStyle/>
          <a:p>
            <a:r>
              <a:rPr lang="en-US" dirty="0">
                <a:solidFill>
                  <a:schemeClr val="bg1"/>
                </a:solidFill>
                <a:latin typeface="Space Mono" panose="020B0604020202020204" charset="0"/>
              </a:rPr>
              <a:t>CI pipeline:  validate 	· translate     · build    · deploy</a:t>
            </a:r>
          </a:p>
          <a:p>
            <a:r>
              <a:rPr lang="en-US" dirty="0">
                <a:solidFill>
                  <a:schemeClr val="bg1"/>
                </a:solidFill>
                <a:latin typeface="Space Mono" panose="020B0604020202020204" charset="0"/>
              </a:rPr>
              <a:t>Day 2 tools:  </a:t>
            </a:r>
            <a:r>
              <a:rPr lang="en-US" dirty="0" err="1">
                <a:solidFill>
                  <a:schemeClr val="bg1"/>
                </a:solidFill>
                <a:latin typeface="Space Mono" panose="020B0604020202020204" charset="0"/>
              </a:rPr>
              <a:t>avd</a:t>
            </a:r>
            <a:r>
              <a:rPr lang="en-US" dirty="0">
                <a:solidFill>
                  <a:schemeClr val="bg1"/>
                </a:solidFill>
                <a:latin typeface="Space Mono" panose="020B0604020202020204" charset="0"/>
              </a:rPr>
              <a:t>-editor · </a:t>
            </a:r>
            <a:r>
              <a:rPr lang="en-US" dirty="0" err="1">
                <a:solidFill>
                  <a:schemeClr val="bg1"/>
                </a:solidFill>
                <a:latin typeface="Space Mono" panose="020B0604020202020204" charset="0"/>
              </a:rPr>
              <a:t>avd</a:t>
            </a:r>
            <a:r>
              <a:rPr lang="en-US" dirty="0">
                <a:solidFill>
                  <a:schemeClr val="bg1"/>
                </a:solidFill>
                <a:latin typeface="Space Mono" panose="020B0604020202020204" charset="0"/>
              </a:rPr>
              <a:t>-validator · </a:t>
            </a:r>
            <a:r>
              <a:rPr lang="en-US" dirty="0" err="1">
                <a:solidFill>
                  <a:schemeClr val="bg1"/>
                </a:solidFill>
                <a:latin typeface="Space Mono" panose="020B0604020202020204" charset="0"/>
              </a:rPr>
              <a:t>avd</a:t>
            </a:r>
            <a:r>
              <a:rPr lang="en-US" dirty="0">
                <a:solidFill>
                  <a:schemeClr val="bg1"/>
                </a:solidFill>
                <a:latin typeface="Space Mono" panose="020B0604020202020204" charset="0"/>
              </a:rPr>
              <a:t>-finder</a:t>
            </a:r>
          </a:p>
          <a:p>
            <a:pPr>
              <a:buNone/>
            </a:pPr>
            <a:br>
              <a:rPr lang="en-US" dirty="0">
                <a:solidFill>
                  <a:schemeClr val="bg1"/>
                </a:solidFill>
              </a:rPr>
            </a:br>
            <a:endParaRPr lang="en-150" dirty="0">
              <a:solidFill>
                <a:schemeClr val="bg1"/>
              </a:solidFill>
            </a:endParaRPr>
          </a:p>
        </p:txBody>
      </p:sp>
      <p:sp>
        <p:nvSpPr>
          <p:cNvPr id="49" name="TextBox 48">
            <a:extLst>
              <a:ext uri="{FF2B5EF4-FFF2-40B4-BE49-F238E27FC236}">
                <a16:creationId xmlns:a16="http://schemas.microsoft.com/office/drawing/2014/main" id="{094FB77F-A548-9844-44CC-14F8DBDB6DF0}"/>
              </a:ext>
            </a:extLst>
          </p:cNvPr>
          <p:cNvSpPr txBox="1"/>
          <p:nvPr/>
        </p:nvSpPr>
        <p:spPr>
          <a:xfrm>
            <a:off x="417739" y="3104336"/>
            <a:ext cx="982961" cy="523220"/>
          </a:xfrm>
          <a:prstGeom prst="rect">
            <a:avLst/>
          </a:prstGeom>
          <a:noFill/>
        </p:spPr>
        <p:txBody>
          <a:bodyPr wrap="square">
            <a:spAutoFit/>
          </a:bodyPr>
          <a:lstStyle/>
          <a:p>
            <a:r>
              <a:rPr lang="en-US" i="1" dirty="0">
                <a:solidFill>
                  <a:schemeClr val="bg1"/>
                </a:solidFill>
              </a:rPr>
              <a:t>Operator</a:t>
            </a:r>
          </a:p>
          <a:p>
            <a:r>
              <a:rPr lang="en-US" i="1" dirty="0">
                <a:solidFill>
                  <a:schemeClr val="bg1"/>
                </a:solidFill>
              </a:rPr>
              <a:t>edits</a:t>
            </a:r>
          </a:p>
        </p:txBody>
      </p:sp>
      <p:sp>
        <p:nvSpPr>
          <p:cNvPr id="73" name="TextBox 72">
            <a:extLst>
              <a:ext uri="{FF2B5EF4-FFF2-40B4-BE49-F238E27FC236}">
                <a16:creationId xmlns:a16="http://schemas.microsoft.com/office/drawing/2014/main" id="{AE36AE3D-58CB-7E04-9278-81ABD8940190}"/>
              </a:ext>
            </a:extLst>
          </p:cNvPr>
          <p:cNvSpPr txBox="1"/>
          <p:nvPr/>
        </p:nvSpPr>
        <p:spPr>
          <a:xfrm>
            <a:off x="5790282" y="3586688"/>
            <a:ext cx="1611475" cy="523220"/>
          </a:xfrm>
          <a:prstGeom prst="rect">
            <a:avLst/>
          </a:prstGeom>
          <a:noFill/>
        </p:spPr>
        <p:txBody>
          <a:bodyPr wrap="square">
            <a:spAutoFit/>
          </a:bodyPr>
          <a:lstStyle/>
          <a:p>
            <a:r>
              <a:rPr lang="en-US" dirty="0">
                <a:solidFill>
                  <a:schemeClr val="bg1"/>
                </a:solidFill>
              </a:rPr>
              <a:t>change </a:t>
            </a:r>
          </a:p>
          <a:p>
            <a:r>
              <a:rPr lang="en-US" dirty="0">
                <a:solidFill>
                  <a:schemeClr val="bg1"/>
                </a:solidFill>
              </a:rPr>
              <a:t>control</a:t>
            </a:r>
          </a:p>
        </p:txBody>
      </p:sp>
      <p:sp>
        <p:nvSpPr>
          <p:cNvPr id="74" name="TextBox 73">
            <a:extLst>
              <a:ext uri="{FF2B5EF4-FFF2-40B4-BE49-F238E27FC236}">
                <a16:creationId xmlns:a16="http://schemas.microsoft.com/office/drawing/2014/main" id="{21E8B353-A9DF-7319-E541-950F966E62F9}"/>
              </a:ext>
            </a:extLst>
          </p:cNvPr>
          <p:cNvSpPr txBox="1"/>
          <p:nvPr/>
        </p:nvSpPr>
        <p:spPr>
          <a:xfrm>
            <a:off x="7532066" y="3586688"/>
            <a:ext cx="1611475" cy="307777"/>
          </a:xfrm>
          <a:prstGeom prst="rect">
            <a:avLst/>
          </a:prstGeom>
          <a:noFill/>
        </p:spPr>
        <p:txBody>
          <a:bodyPr wrap="square">
            <a:spAutoFit/>
          </a:bodyPr>
          <a:lstStyle/>
          <a:p>
            <a:r>
              <a:rPr lang="en-US" dirty="0">
                <a:solidFill>
                  <a:schemeClr val="bg1"/>
                </a:solidFill>
              </a:rPr>
              <a:t>fabric</a:t>
            </a:r>
          </a:p>
        </p:txBody>
      </p:sp>
      <p:pic>
        <p:nvPicPr>
          <p:cNvPr id="78" name="Picture 77">
            <a:extLst>
              <a:ext uri="{FF2B5EF4-FFF2-40B4-BE49-F238E27FC236}">
                <a16:creationId xmlns:a16="http://schemas.microsoft.com/office/drawing/2014/main" id="{594DB790-9FF3-4C10-990C-BEE852B672C5}"/>
              </a:ext>
            </a:extLst>
          </p:cNvPr>
          <p:cNvPicPr>
            <a:picLocks noChangeAspect="1"/>
          </p:cNvPicPr>
          <p:nvPr/>
        </p:nvPicPr>
        <p:blipFill>
          <a:blip r:embed="rId8"/>
          <a:stretch>
            <a:fillRect/>
          </a:stretch>
        </p:blipFill>
        <p:spPr>
          <a:xfrm>
            <a:off x="2514926" y="2759409"/>
            <a:ext cx="607740" cy="523220"/>
          </a:xfrm>
          <a:prstGeom prst="rect">
            <a:avLst/>
          </a:prstGeom>
        </p:spPr>
      </p:pic>
      <p:sp>
        <p:nvSpPr>
          <p:cNvPr id="80" name="Arrow: Right 79">
            <a:extLst>
              <a:ext uri="{FF2B5EF4-FFF2-40B4-BE49-F238E27FC236}">
                <a16:creationId xmlns:a16="http://schemas.microsoft.com/office/drawing/2014/main" id="{2B32784A-EB92-70DB-27F9-7786375EB383}"/>
              </a:ext>
            </a:extLst>
          </p:cNvPr>
          <p:cNvSpPr/>
          <p:nvPr/>
        </p:nvSpPr>
        <p:spPr>
          <a:xfrm>
            <a:off x="4571260" y="3156633"/>
            <a:ext cx="1054458" cy="320705"/>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83" name="Picture 82">
            <a:extLst>
              <a:ext uri="{FF2B5EF4-FFF2-40B4-BE49-F238E27FC236}">
                <a16:creationId xmlns:a16="http://schemas.microsoft.com/office/drawing/2014/main" id="{CCCC1B6F-70BC-604C-A319-AAD658E65A25}"/>
              </a:ext>
            </a:extLst>
          </p:cNvPr>
          <p:cNvPicPr>
            <a:picLocks noChangeAspect="1"/>
          </p:cNvPicPr>
          <p:nvPr/>
        </p:nvPicPr>
        <p:blipFill>
          <a:blip r:embed="rId8"/>
          <a:stretch>
            <a:fillRect/>
          </a:stretch>
        </p:blipFill>
        <p:spPr>
          <a:xfrm>
            <a:off x="4794619" y="2782287"/>
            <a:ext cx="607740" cy="523220"/>
          </a:xfrm>
          <a:prstGeom prst="rect">
            <a:avLst/>
          </a:prstGeom>
        </p:spPr>
      </p:pic>
    </p:spTree>
    <p:extLst>
      <p:ext uri="{BB962C8B-B14F-4D97-AF65-F5344CB8AC3E}">
        <p14:creationId xmlns:p14="http://schemas.microsoft.com/office/powerpoint/2010/main" val="784021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BE042-53B7-9217-F7BC-A0195D3F7A1D}"/>
              </a:ext>
            </a:extLst>
          </p:cNvPr>
          <p:cNvSpPr>
            <a:spLocks noGrp="1"/>
          </p:cNvSpPr>
          <p:nvPr>
            <p:ph type="title"/>
          </p:nvPr>
        </p:nvSpPr>
        <p:spPr/>
        <p:txBody>
          <a:bodyPr>
            <a:normAutofit fontScale="90000"/>
          </a:bodyPr>
          <a:lstStyle/>
          <a:p>
            <a:r>
              <a:rPr lang="en-US" dirty="0"/>
              <a:t>One Year Later</a:t>
            </a:r>
            <a:endParaRPr lang="en-150" dirty="0"/>
          </a:p>
        </p:txBody>
      </p:sp>
      <p:sp>
        <p:nvSpPr>
          <p:cNvPr id="3" name="Text Placeholder 2">
            <a:extLst>
              <a:ext uri="{FF2B5EF4-FFF2-40B4-BE49-F238E27FC236}">
                <a16:creationId xmlns:a16="http://schemas.microsoft.com/office/drawing/2014/main" id="{A91CBED5-D55D-6B1C-770B-888AC3507ABD}"/>
              </a:ext>
            </a:extLst>
          </p:cNvPr>
          <p:cNvSpPr>
            <a:spLocks noGrp="1"/>
          </p:cNvSpPr>
          <p:nvPr>
            <p:ph type="body" idx="1"/>
          </p:nvPr>
        </p:nvSpPr>
        <p:spPr>
          <a:xfrm>
            <a:off x="199665" y="1230509"/>
            <a:ext cx="5080361" cy="3416400"/>
          </a:xfrm>
        </p:spPr>
        <p:txBody>
          <a:bodyPr>
            <a:normAutofit fontScale="85000" lnSpcReduction="10000"/>
          </a:bodyPr>
          <a:lstStyle/>
          <a:p>
            <a:r>
              <a:rPr lang="en-US" sz="2400" dirty="0"/>
              <a:t>The editor helped. The validator mattered.</a:t>
            </a:r>
          </a:p>
          <a:p>
            <a:pPr marL="50800" indent="0">
              <a:buNone/>
            </a:pPr>
            <a:endParaRPr lang="en-US" sz="2400" dirty="0"/>
          </a:p>
          <a:p>
            <a:r>
              <a:rPr lang="en-US" sz="2400" dirty="0"/>
              <a:t>Operators run it daily</a:t>
            </a:r>
          </a:p>
          <a:p>
            <a:pPr lvl="1"/>
            <a:r>
              <a:rPr lang="en-US" sz="2000" dirty="0"/>
              <a:t>guided editor or YAML</a:t>
            </a:r>
          </a:p>
          <a:p>
            <a:pPr lvl="1"/>
            <a:r>
              <a:rPr lang="en-US" sz="2000" dirty="0"/>
              <a:t>Git/MR workflow</a:t>
            </a:r>
          </a:p>
          <a:p>
            <a:pPr lvl="1"/>
            <a:r>
              <a:rPr lang="en-US" sz="2000" dirty="0" err="1"/>
              <a:t>avd</a:t>
            </a:r>
            <a:r>
              <a:rPr lang="en-US" sz="2000" dirty="0"/>
              <a:t>-finder became essential</a:t>
            </a:r>
          </a:p>
          <a:p>
            <a:pPr lvl="1"/>
            <a:endParaRPr lang="en-US" sz="2000" dirty="0"/>
          </a:p>
          <a:p>
            <a:r>
              <a:rPr lang="en-US" sz="2400" dirty="0"/>
              <a:t>Cleaner data + </a:t>
            </a:r>
            <a:r>
              <a:rPr lang="en-US" sz="2400"/>
              <a:t>mindset change</a:t>
            </a:r>
            <a:endParaRPr lang="en-150" sz="2400" dirty="0"/>
          </a:p>
        </p:txBody>
      </p:sp>
      <p:sp>
        <p:nvSpPr>
          <p:cNvPr id="8" name="TextBox 7">
            <a:extLst>
              <a:ext uri="{FF2B5EF4-FFF2-40B4-BE49-F238E27FC236}">
                <a16:creationId xmlns:a16="http://schemas.microsoft.com/office/drawing/2014/main" id="{E65B5EC1-4FEA-67CE-58C3-15FE47958A79}"/>
              </a:ext>
            </a:extLst>
          </p:cNvPr>
          <p:cNvSpPr txBox="1"/>
          <p:nvPr/>
        </p:nvSpPr>
        <p:spPr>
          <a:xfrm>
            <a:off x="922774" y="4656034"/>
            <a:ext cx="8842375" cy="307777"/>
          </a:xfrm>
          <a:prstGeom prst="rect">
            <a:avLst/>
          </a:prstGeom>
          <a:noFill/>
        </p:spPr>
        <p:txBody>
          <a:bodyPr wrap="square">
            <a:spAutoFit/>
          </a:bodyPr>
          <a:lstStyle/>
          <a:p>
            <a:r>
              <a:rPr lang="en-US" i="1" dirty="0">
                <a:solidFill>
                  <a:schemeClr val="bg1"/>
                </a:solidFill>
                <a:latin typeface="Space Mono" panose="020B0604020202020204" charset="0"/>
              </a:rPr>
              <a:t>edit -&gt; commit -&gt; MR -&gt; validate -&gt; translate -&gt; build -&gt; deploy</a:t>
            </a:r>
          </a:p>
        </p:txBody>
      </p:sp>
      <p:pic>
        <p:nvPicPr>
          <p:cNvPr id="9" name="Picture 8" descr="A screenshot of a computer program&#10;&#10;Description automatically generated">
            <a:extLst>
              <a:ext uri="{FF2B5EF4-FFF2-40B4-BE49-F238E27FC236}">
                <a16:creationId xmlns:a16="http://schemas.microsoft.com/office/drawing/2014/main" id="{6CDEE3DF-BE1A-4663-D470-5D85CC55D01C}"/>
              </a:ext>
            </a:extLst>
          </p:cNvPr>
          <p:cNvPicPr>
            <a:picLocks noChangeAspect="1"/>
          </p:cNvPicPr>
          <p:nvPr/>
        </p:nvPicPr>
        <p:blipFill>
          <a:blip r:embed="rId3"/>
          <a:stretch>
            <a:fillRect/>
          </a:stretch>
        </p:blipFill>
        <p:spPr>
          <a:xfrm>
            <a:off x="5280026" y="-1985454"/>
            <a:ext cx="5448300" cy="6632363"/>
          </a:xfrm>
          <a:prstGeom prst="rect">
            <a:avLst/>
          </a:prstGeom>
        </p:spPr>
      </p:pic>
    </p:spTree>
    <p:extLst>
      <p:ext uri="{BB962C8B-B14F-4D97-AF65-F5344CB8AC3E}">
        <p14:creationId xmlns:p14="http://schemas.microsoft.com/office/powerpoint/2010/main" val="754519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a:buSzPct val="111111"/>
            </a:pPr>
            <a:r>
              <a:rPr lang="en-US" dirty="0"/>
              <a:t>What We Learned</a:t>
            </a:r>
            <a:br>
              <a:rPr lang="en-US" sz="2700" dirty="0"/>
            </a:br>
            <a:r>
              <a:rPr lang="en-US" sz="2700" dirty="0"/>
              <a:t> </a:t>
            </a:r>
            <a:r>
              <a:rPr lang="en-US" sz="2200" dirty="0"/>
              <a:t>Not three rewrites -&gt; Three levels of understanding.</a:t>
            </a:r>
            <a:br>
              <a:rPr lang="en-US" sz="2700" dirty="0"/>
            </a:br>
            <a:br>
              <a:rPr lang="en-US" dirty="0"/>
            </a:br>
            <a:endParaRPr lang="en-US" dirty="0"/>
          </a:p>
        </p:txBody>
      </p:sp>
      <p:sp>
        <p:nvSpPr>
          <p:cNvPr id="101" name="Google Shape;101;p21"/>
          <p:cNvSpPr txBox="1">
            <a:spLocks noGrp="1"/>
          </p:cNvSpPr>
          <p:nvPr>
            <p:ph type="body" idx="1"/>
          </p:nvPr>
        </p:nvSpPr>
        <p:spPr>
          <a:xfrm>
            <a:off x="311700" y="1529748"/>
            <a:ext cx="8283660" cy="2029176"/>
          </a:xfrm>
          <a:prstGeom prst="rect">
            <a:avLst/>
          </a:prstGeom>
          <a:noFill/>
          <a:ln>
            <a:noFill/>
          </a:ln>
        </p:spPr>
        <p:txBody>
          <a:bodyPr spcFirstLastPara="1" wrap="square" lIns="91425" tIns="91425" rIns="91425" bIns="91425" anchor="t" anchorCtr="0">
            <a:noAutofit/>
          </a:bodyPr>
          <a:lstStyle/>
          <a:p>
            <a:pPr indent="-457200">
              <a:lnSpc>
                <a:spcPct val="200000"/>
              </a:lnSpc>
              <a:spcAft>
                <a:spcPts val="1200"/>
              </a:spcAft>
            </a:pPr>
            <a:r>
              <a:rPr lang="en-US" sz="1600" dirty="0"/>
              <a:t>Fabric is easy -&gt; legacy services are hard to model</a:t>
            </a:r>
          </a:p>
          <a:p>
            <a:pPr indent="-457200">
              <a:lnSpc>
                <a:spcPct val="200000"/>
              </a:lnSpc>
              <a:spcAft>
                <a:spcPts val="1200"/>
              </a:spcAft>
            </a:pPr>
            <a:r>
              <a:rPr lang="en-US" sz="1600" dirty="0"/>
              <a:t>Service intent needs its own abstraction</a:t>
            </a:r>
          </a:p>
          <a:p>
            <a:pPr indent="-457200">
              <a:lnSpc>
                <a:spcPct val="200000"/>
              </a:lnSpc>
              <a:spcAft>
                <a:spcPts val="1200"/>
              </a:spcAft>
            </a:pPr>
            <a:r>
              <a:rPr lang="en-US" sz="1600" dirty="0"/>
              <a:t>SOT -&gt; validation -&gt; workflow</a:t>
            </a:r>
          </a:p>
        </p:txBody>
      </p:sp>
      <p:cxnSp>
        <p:nvCxnSpPr>
          <p:cNvPr id="3" name="Straight Connector 2">
            <a:extLst>
              <a:ext uri="{FF2B5EF4-FFF2-40B4-BE49-F238E27FC236}">
                <a16:creationId xmlns:a16="http://schemas.microsoft.com/office/drawing/2014/main" id="{B23B5FF7-CA2A-2692-E6CA-47426610F0E8}"/>
              </a:ext>
            </a:extLst>
          </p:cNvPr>
          <p:cNvCxnSpPr/>
          <p:nvPr/>
        </p:nvCxnSpPr>
        <p:spPr>
          <a:xfrm>
            <a:off x="440754" y="3677335"/>
            <a:ext cx="783489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D786B62-29DD-3688-12F2-13256EF8EA25}"/>
              </a:ext>
            </a:extLst>
          </p:cNvPr>
          <p:cNvSpPr txBox="1"/>
          <p:nvPr/>
        </p:nvSpPr>
        <p:spPr>
          <a:xfrm>
            <a:off x="440754" y="3959811"/>
            <a:ext cx="8321698" cy="523220"/>
          </a:xfrm>
          <a:prstGeom prst="rect">
            <a:avLst/>
          </a:prstGeom>
          <a:noFill/>
        </p:spPr>
        <p:txBody>
          <a:bodyPr wrap="square" rtlCol="0">
            <a:spAutoFit/>
          </a:bodyPr>
          <a:lstStyle/>
          <a:p>
            <a:r>
              <a:rPr lang="en-US" i="1" dirty="0">
                <a:solidFill>
                  <a:schemeClr val="bg1"/>
                </a:solidFill>
                <a:latin typeface="Space Mono" panose="020B0604020202020204" charset="0"/>
              </a:rPr>
              <a:t>We didn't just hand over a fabric.</a:t>
            </a:r>
          </a:p>
          <a:p>
            <a:r>
              <a:rPr lang="en-US" i="1" dirty="0">
                <a:solidFill>
                  <a:schemeClr val="bg1"/>
                </a:solidFill>
                <a:latin typeface="Space Mono" panose="020B0604020202020204" charset="0"/>
              </a:rPr>
              <a:t>We built a way to run it safely — every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4"/>
          <p:cNvSpPr txBox="1">
            <a:spLocks noGrp="1"/>
          </p:cNvSpPr>
          <p:nvPr>
            <p:ph type="title"/>
          </p:nvPr>
        </p:nvSpPr>
        <p:spPr>
          <a:xfrm>
            <a:off x="311700" y="3924000"/>
            <a:ext cx="8520600" cy="841800"/>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11111"/>
              <a:buNone/>
            </a:pPr>
            <a:r>
              <a:rPr lang="en"/>
              <a:t>Questions?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D14A7-9D9F-EAE7-8912-87B465539F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415CC7-27E5-6FB3-946E-FD64E317A83F}"/>
              </a:ext>
            </a:extLst>
          </p:cNvPr>
          <p:cNvSpPr>
            <a:spLocks noGrp="1"/>
          </p:cNvSpPr>
          <p:nvPr>
            <p:ph type="title"/>
          </p:nvPr>
        </p:nvSpPr>
        <p:spPr/>
        <p:txBody>
          <a:bodyPr>
            <a:normAutofit fontScale="90000"/>
          </a:bodyPr>
          <a:lstStyle/>
          <a:p>
            <a:r>
              <a:rPr lang="en-US"/>
              <a:t>CI Workflow (backup slide)</a:t>
            </a:r>
            <a:endParaRPr lang="en-150" dirty="0"/>
          </a:p>
        </p:txBody>
      </p:sp>
      <p:sp>
        <p:nvSpPr>
          <p:cNvPr id="5" name="Text Placeholder 4">
            <a:extLst>
              <a:ext uri="{FF2B5EF4-FFF2-40B4-BE49-F238E27FC236}">
                <a16:creationId xmlns:a16="http://schemas.microsoft.com/office/drawing/2014/main" id="{76683C38-595F-F3A1-47F1-E9D17E6333BA}"/>
              </a:ext>
            </a:extLst>
          </p:cNvPr>
          <p:cNvSpPr>
            <a:spLocks noGrp="1"/>
          </p:cNvSpPr>
          <p:nvPr>
            <p:ph type="body" idx="1"/>
          </p:nvPr>
        </p:nvSpPr>
        <p:spPr/>
        <p:txBody>
          <a:bodyPr/>
          <a:lstStyle/>
          <a:p>
            <a:endParaRPr lang="en-150"/>
          </a:p>
        </p:txBody>
      </p:sp>
      <p:pic>
        <p:nvPicPr>
          <p:cNvPr id="6" name="Content Placeholder 9" descr="A diagram of a diagram&#10;&#10;Description automatically generated">
            <a:extLst>
              <a:ext uri="{FF2B5EF4-FFF2-40B4-BE49-F238E27FC236}">
                <a16:creationId xmlns:a16="http://schemas.microsoft.com/office/drawing/2014/main" id="{D2211E7E-CA6C-8024-1258-0F696C450866}"/>
              </a:ext>
            </a:extLst>
          </p:cNvPr>
          <p:cNvPicPr>
            <a:picLocks noChangeAspect="1"/>
          </p:cNvPicPr>
          <p:nvPr/>
        </p:nvPicPr>
        <p:blipFill>
          <a:blip r:embed="rId3"/>
          <a:stretch>
            <a:fillRect/>
          </a:stretch>
        </p:blipFill>
        <p:spPr>
          <a:xfrm>
            <a:off x="442608" y="1171733"/>
            <a:ext cx="8258786" cy="3138339"/>
          </a:xfrm>
          <a:prstGeom prst="rect">
            <a:avLst/>
          </a:prstGeom>
          <a:noFill/>
          <a:ln>
            <a:noFill/>
          </a:ln>
        </p:spPr>
      </p:pic>
    </p:spTree>
    <p:extLst>
      <p:ext uri="{BB962C8B-B14F-4D97-AF65-F5344CB8AC3E}">
        <p14:creationId xmlns:p14="http://schemas.microsoft.com/office/powerpoint/2010/main" val="3179554384"/>
      </p:ext>
    </p:extLst>
  </p:cSld>
  <p:clrMapOvr>
    <a:masterClrMapping/>
  </p:clrMapOvr>
</p:sld>
</file>

<file path=ppt/theme/theme1.xml><?xml version="1.0" encoding="utf-8"?>
<a:theme xmlns:a="http://schemas.openxmlformats.org/drawingml/2006/main" name="NAF AC0">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10913</TotalTime>
  <Words>1324</Words>
  <Application>Microsoft Office PowerPoint</Application>
  <PresentationFormat>On-screen Show (16:9)</PresentationFormat>
  <Paragraphs>171</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Space Mono</vt:lpstr>
      <vt:lpstr>Arial</vt:lpstr>
      <vt:lpstr>NAF AC0</vt:lpstr>
      <vt:lpstr>GitOps the Hard Way</vt:lpstr>
      <vt:lpstr>CRA DC Migration</vt:lpstr>
      <vt:lpstr>False Confidence </vt:lpstr>
      <vt:lpstr>Before Migration: Define the Service Model There was no catalog to import. We built one with CRA.   </vt:lpstr>
      <vt:lpstr>The Model Fought Back</vt:lpstr>
      <vt:lpstr>From Service Model to Config: Two Phases</vt:lpstr>
      <vt:lpstr>One Year Later</vt:lpstr>
      <vt:lpstr>What We Learned  Not three rewrites -&gt; Three levels of understanding.  </vt:lpstr>
      <vt:lpstr>Questions?</vt:lpstr>
      <vt:lpstr>CI Workflow (backup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Radim ROŠKA</cp:lastModifiedBy>
  <cp:revision>14</cp:revision>
  <dcterms:modified xsi:type="dcterms:W3CDTF">2026-06-03T22:09:39Z</dcterms:modified>
</cp:coreProperties>
</file>