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96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d\projects\9361_LF_adaptor\eval\InitEv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d\projects\9361_LF_adaptor\eval\InitEv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Conversion Gain Measurement 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2"/>
          <c:order val="0"/>
          <c:tx>
            <c:v>Gain</c:v>
          </c:tx>
          <c:spPr>
            <a:ln>
              <a:solidFill>
                <a:schemeClr val="accent1"/>
              </a:solidFill>
            </a:ln>
          </c:spPr>
          <c:marker>
            <c:spPr>
              <a:ln>
                <a:solidFill>
                  <a:schemeClr val="accent1"/>
                </a:solidFill>
              </a:ln>
            </c:spPr>
          </c:marker>
          <c:xVal>
            <c:numRef>
              <c:f>'Rx Data'!$A$8:$A$13</c:f>
              <c:numCache>
                <c:formatCode>General</c:formatCode>
                <c:ptCount val="6"/>
                <c:pt idx="0">
                  <c:v>1</c:v>
                </c:pt>
                <c:pt idx="1">
                  <c:v>10</c:v>
                </c:pt>
                <c:pt idx="2">
                  <c:v>30</c:v>
                </c:pt>
                <c:pt idx="3">
                  <c:v>50</c:v>
                </c:pt>
                <c:pt idx="4">
                  <c:v>70</c:v>
                </c:pt>
                <c:pt idx="5">
                  <c:v>100</c:v>
                </c:pt>
              </c:numCache>
            </c:numRef>
          </c:xVal>
          <c:yVal>
            <c:numRef>
              <c:f>'Rx Data'!$D$8:$D$13</c:f>
              <c:numCache>
                <c:formatCode>General</c:formatCode>
                <c:ptCount val="6"/>
                <c:pt idx="0">
                  <c:v>-7.6999999999999993</c:v>
                </c:pt>
                <c:pt idx="1">
                  <c:v>13.100000000000001</c:v>
                </c:pt>
                <c:pt idx="2">
                  <c:v>14.799999999999999</c:v>
                </c:pt>
                <c:pt idx="3">
                  <c:v>13.6</c:v>
                </c:pt>
                <c:pt idx="4">
                  <c:v>12.9</c:v>
                </c:pt>
                <c:pt idx="5">
                  <c:v>11.4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6937464"/>
        <c:axId val="286938640"/>
      </c:scatterChart>
      <c:valAx>
        <c:axId val="286937464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Fin (MHz))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in"/>
        <c:tickLblPos val="nextTo"/>
        <c:crossAx val="286938640"/>
        <c:crossesAt val="-100"/>
        <c:crossBetween val="midCat"/>
        <c:majorUnit val="10"/>
        <c:minorUnit val="5"/>
      </c:valAx>
      <c:valAx>
        <c:axId val="286938640"/>
        <c:scaling>
          <c:orientation val="minMax"/>
          <c:max val="20"/>
          <c:min val="-1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Conversion</a:t>
                </a:r>
                <a:r>
                  <a:rPr lang="en-US" baseline="0"/>
                  <a:t> Gain (dB)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in"/>
        <c:tickLblPos val="nextTo"/>
        <c:crossAx val="286937464"/>
        <c:crossesAt val="-100"/>
        <c:crossBetween val="midCat"/>
        <c:majorUnit val="5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P1dB Measurement (Fin=70 MHz)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Pout</c:v>
          </c:tx>
          <c:xVal>
            <c:numRef>
              <c:f>'Rx Data'!$A$17:$A$26</c:f>
              <c:numCache>
                <c:formatCode>General</c:formatCode>
                <c:ptCount val="10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-4</c:v>
                </c:pt>
                <c:pt idx="9">
                  <c:v>-3</c:v>
                </c:pt>
              </c:numCache>
            </c:numRef>
          </c:xVal>
          <c:yVal>
            <c:numRef>
              <c:f>'Rx Data'!$B$17:$B$26</c:f>
              <c:numCache>
                <c:formatCode>General</c:formatCode>
                <c:ptCount val="10"/>
                <c:pt idx="0">
                  <c:v>-7.1</c:v>
                </c:pt>
                <c:pt idx="1">
                  <c:v>-2.2999999999999998</c:v>
                </c:pt>
                <c:pt idx="2">
                  <c:v>0.7</c:v>
                </c:pt>
                <c:pt idx="3">
                  <c:v>2.6</c:v>
                </c:pt>
                <c:pt idx="4">
                  <c:v>3.55</c:v>
                </c:pt>
                <c:pt idx="5">
                  <c:v>4.47</c:v>
                </c:pt>
                <c:pt idx="6">
                  <c:v>5.29</c:v>
                </c:pt>
                <c:pt idx="7">
                  <c:v>5.86</c:v>
                </c:pt>
                <c:pt idx="8">
                  <c:v>6.26</c:v>
                </c:pt>
                <c:pt idx="9">
                  <c:v>6.19</c:v>
                </c:pt>
              </c:numCache>
            </c:numRef>
          </c:yVal>
          <c:smooth val="0"/>
        </c:ser>
        <c:ser>
          <c:idx val="1"/>
          <c:order val="1"/>
          <c:tx>
            <c:v>SSG-1</c:v>
          </c:tx>
          <c:xVal>
            <c:numRef>
              <c:f>'Rx Data'!$A$17:$A$26</c:f>
              <c:numCache>
                <c:formatCode>General</c:formatCode>
                <c:ptCount val="10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-4</c:v>
                </c:pt>
                <c:pt idx="9">
                  <c:v>-3</c:v>
                </c:pt>
              </c:numCache>
            </c:numRef>
          </c:xVal>
          <c:yVal>
            <c:numRef>
              <c:f>'Rx Data'!$E$17:$E$26</c:f>
              <c:numCache>
                <c:formatCode>General</c:formatCode>
                <c:ptCount val="10"/>
                <c:pt idx="0">
                  <c:v>11.9</c:v>
                </c:pt>
                <c:pt idx="1">
                  <c:v>11.9</c:v>
                </c:pt>
                <c:pt idx="2">
                  <c:v>11.9</c:v>
                </c:pt>
                <c:pt idx="3">
                  <c:v>11.9</c:v>
                </c:pt>
                <c:pt idx="4">
                  <c:v>11.9</c:v>
                </c:pt>
                <c:pt idx="5">
                  <c:v>11.9</c:v>
                </c:pt>
                <c:pt idx="6">
                  <c:v>11.9</c:v>
                </c:pt>
                <c:pt idx="7">
                  <c:v>11.9</c:v>
                </c:pt>
                <c:pt idx="8">
                  <c:v>11.9</c:v>
                </c:pt>
                <c:pt idx="9">
                  <c:v>11.9</c:v>
                </c:pt>
              </c:numCache>
            </c:numRef>
          </c:yVal>
          <c:smooth val="0"/>
        </c:ser>
        <c:ser>
          <c:idx val="2"/>
          <c:order val="2"/>
          <c:tx>
            <c:v>Gain</c:v>
          </c:tx>
          <c:xVal>
            <c:numRef>
              <c:f>'Rx Data'!$A$17:$A$26</c:f>
              <c:numCache>
                <c:formatCode>General</c:formatCode>
                <c:ptCount val="10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-4</c:v>
                </c:pt>
                <c:pt idx="9">
                  <c:v>-3</c:v>
                </c:pt>
              </c:numCache>
            </c:numRef>
          </c:xVal>
          <c:yVal>
            <c:numRef>
              <c:f>'Rx Data'!$C$17:$C$26</c:f>
              <c:numCache>
                <c:formatCode>General</c:formatCode>
                <c:ptCount val="10"/>
                <c:pt idx="0">
                  <c:v>12.9</c:v>
                </c:pt>
                <c:pt idx="1">
                  <c:v>12.7</c:v>
                </c:pt>
                <c:pt idx="2">
                  <c:v>12.7</c:v>
                </c:pt>
                <c:pt idx="3">
                  <c:v>12.6</c:v>
                </c:pt>
                <c:pt idx="4">
                  <c:v>12.55</c:v>
                </c:pt>
                <c:pt idx="5">
                  <c:v>12.469999999999999</c:v>
                </c:pt>
                <c:pt idx="6">
                  <c:v>12.29</c:v>
                </c:pt>
                <c:pt idx="7">
                  <c:v>11.86</c:v>
                </c:pt>
                <c:pt idx="8">
                  <c:v>10.26</c:v>
                </c:pt>
                <c:pt idx="9">
                  <c:v>9.1900000000000013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1413576"/>
        <c:axId val="281412400"/>
      </c:scatterChart>
      <c:valAx>
        <c:axId val="281413576"/>
        <c:scaling>
          <c:orientation val="minMax"/>
          <c:max val="-3"/>
          <c:min val="-15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Pin (dBm)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in"/>
        <c:tickLblPos val="nextTo"/>
        <c:crossAx val="281412400"/>
        <c:crossesAt val="-100"/>
        <c:crossBetween val="midCat"/>
        <c:majorUnit val="2"/>
        <c:minorUnit val="0.5"/>
      </c:valAx>
      <c:valAx>
        <c:axId val="2814124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Pout (dBm)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in"/>
        <c:tickLblPos val="nextTo"/>
        <c:crossAx val="281413576"/>
        <c:crossesAt val="-100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69A54-9C81-438A-A8D5-89FD57422AC1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5F78E-DCFA-4DF3-961C-BF284448D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2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5F78E-DCFA-4DF3-961C-BF284448D8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34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76" name="Picture 24" descr="PPTiconb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95400"/>
            <a:ext cx="52101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9" name="Picture 7" descr="wafer shad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2288" cy="2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60" name="Picture 8" descr="Bottomseg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641975"/>
            <a:ext cx="91408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2584450" y="762000"/>
            <a:ext cx="6288088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 anchor="ctr"/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 Narrow" pitchFamily="34" charset="0"/>
              </a:rPr>
              <a:t>The World Leader in High Performance Signal Processing Solutions</a:t>
            </a:r>
            <a:endParaRPr lang="en-GB" sz="1600">
              <a:latin typeface="Arial Narrow" pitchFamily="34" charset="0"/>
            </a:endParaRPr>
          </a:p>
        </p:txBody>
      </p:sp>
      <p:sp>
        <p:nvSpPr>
          <p:cNvPr id="100362" name="Line 10"/>
          <p:cNvSpPr>
            <a:spLocks noChangeShapeType="1"/>
          </p:cNvSpPr>
          <p:nvPr/>
        </p:nvSpPr>
        <p:spPr bwMode="auto">
          <a:xfrm flipH="1">
            <a:off x="2844800" y="1219200"/>
            <a:ext cx="6027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14600"/>
            <a:ext cx="7772400" cy="1371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lIns="137160" rIns="137160" bIns="91440" anchor="b" anchorCtr="1"/>
          <a:lstStyle>
            <a:lvl1pPr algn="ctr">
              <a:defRPr sz="3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371600"/>
          </a:xfr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Ctr="1"/>
          <a:lstStyle>
            <a:lvl1pPr marL="0" indent="0" algn="ctr">
              <a:buFont typeface="Wingdings" pitchFamily="2" charset="2"/>
              <a:buNone/>
              <a:defRPr>
                <a:latin typeface="Arial Narrow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2190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8300" y="547688"/>
            <a:ext cx="2147888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3050" y="547688"/>
            <a:ext cx="629285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03518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50" y="547688"/>
            <a:ext cx="85931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73050" y="1600200"/>
            <a:ext cx="42195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221163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0" y="6488113"/>
            <a:ext cx="4572000" cy="293687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73050" y="6489700"/>
            <a:ext cx="631825" cy="293688"/>
          </a:xfrm>
        </p:spPr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196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50" y="547688"/>
            <a:ext cx="85931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3050" y="1600200"/>
            <a:ext cx="8593138" cy="48006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86000" y="6488113"/>
            <a:ext cx="4572000" cy="293687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73050" y="6489700"/>
            <a:ext cx="631825" cy="293688"/>
          </a:xfrm>
        </p:spPr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33259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73050" y="547688"/>
            <a:ext cx="85931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73050" y="1600200"/>
            <a:ext cx="4219575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221163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73050" y="4076700"/>
            <a:ext cx="4219575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4076700"/>
            <a:ext cx="4221163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2286000" y="6488113"/>
            <a:ext cx="4572000" cy="293687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273050" y="6489700"/>
            <a:ext cx="631825" cy="293688"/>
          </a:xfrm>
        </p:spPr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4858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50" y="547688"/>
            <a:ext cx="85931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3050" y="1600200"/>
            <a:ext cx="8593138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3050" y="4076700"/>
            <a:ext cx="8593138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0" y="6488113"/>
            <a:ext cx="4572000" cy="293687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73050" y="6489700"/>
            <a:ext cx="631825" cy="293688"/>
          </a:xfrm>
        </p:spPr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76897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50" y="547688"/>
            <a:ext cx="85931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3050" y="1600200"/>
            <a:ext cx="42195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600200"/>
            <a:ext cx="4221163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0" y="6488113"/>
            <a:ext cx="4572000" cy="293687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73050" y="6489700"/>
            <a:ext cx="631825" cy="293688"/>
          </a:xfrm>
        </p:spPr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101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50" y="547688"/>
            <a:ext cx="85931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3050" y="1600200"/>
            <a:ext cx="8593138" cy="48006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86000" y="6488113"/>
            <a:ext cx="4572000" cy="293687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73050" y="6489700"/>
            <a:ext cx="631825" cy="293688"/>
          </a:xfrm>
        </p:spPr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433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4730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12917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3050" y="1600200"/>
            <a:ext cx="4219575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221163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1902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9495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44285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8841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51067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1666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51" name="Group 23"/>
          <p:cNvGrpSpPr>
            <a:grpSpLocks/>
          </p:cNvGrpSpPr>
          <p:nvPr/>
        </p:nvGrpSpPr>
        <p:grpSpPr bwMode="auto">
          <a:xfrm>
            <a:off x="0" y="-6350"/>
            <a:ext cx="9144000" cy="415925"/>
            <a:chOff x="0" y="-4"/>
            <a:chExt cx="5760" cy="262"/>
          </a:xfrm>
        </p:grpSpPr>
        <p:sp>
          <p:nvSpPr>
            <p:cNvPr id="99341" name="Rectangle 13"/>
            <p:cNvSpPr>
              <a:spLocks noChangeArrowheads="1"/>
            </p:cNvSpPr>
            <p:nvPr/>
          </p:nvSpPr>
          <p:spPr bwMode="auto">
            <a:xfrm>
              <a:off x="0" y="-1"/>
              <a:ext cx="1248" cy="259"/>
            </a:xfrm>
            <a:prstGeom prst="rect">
              <a:avLst/>
            </a:prstGeom>
            <a:gradFill rotWithShape="0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42" name="Rectangle 14"/>
            <p:cNvSpPr>
              <a:spLocks noChangeArrowheads="1"/>
            </p:cNvSpPr>
            <p:nvPr/>
          </p:nvSpPr>
          <p:spPr bwMode="auto">
            <a:xfrm>
              <a:off x="4512" y="-1"/>
              <a:ext cx="1248" cy="259"/>
            </a:xfrm>
            <a:prstGeom prst="rect">
              <a:avLst/>
            </a:prstGeom>
            <a:gradFill rotWithShape="0">
              <a:gsLst>
                <a:gs pos="0">
                  <a:schemeClr val="tx2"/>
                </a:gs>
                <a:gs pos="100000">
                  <a:schemeClr val="tx2">
                    <a:gamma/>
                    <a:tint val="0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99344" name="Picture 16" descr="PPTiconbarY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9" y="-4"/>
              <a:ext cx="3282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9348" name="Picture 20" descr="ADI Logo2"/>
          <p:cNvPicPr preferRelativeResize="0"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00" y="6503988"/>
            <a:ext cx="914400" cy="271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3050" y="547688"/>
            <a:ext cx="85931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9144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3050" y="1600200"/>
            <a:ext cx="8593138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91440" rIns="45720" bIns="914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488113"/>
            <a:ext cx="4572000" cy="29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 Narrow" pitchFamily="34" charset="0"/>
              </a:defRPr>
            </a:lvl1pPr>
          </a:lstStyle>
          <a:p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0" y="6489700"/>
            <a:ext cx="6318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4242654F-DADE-40B2-B5EE-15348C9E9CB0}" type="slidenum">
              <a:rPr lang="en-US" smtClean="0"/>
              <a:t>‹#›</a:t>
            </a:fld>
            <a:endParaRPr lang="en-US"/>
          </a:p>
        </p:txBody>
      </p:sp>
      <p:sp>
        <p:nvSpPr>
          <p:cNvPr id="99335" name="Line 7"/>
          <p:cNvSpPr>
            <a:spLocks noChangeShapeType="1"/>
          </p:cNvSpPr>
          <p:nvPr/>
        </p:nvSpPr>
        <p:spPr bwMode="auto">
          <a:xfrm>
            <a:off x="0" y="457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9pPr>
    </p:titleStyle>
    <p:bodyStyle>
      <a:lvl1pPr marL="225425" indent="-225425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 b="1">
          <a:solidFill>
            <a:schemeClr val="tx2"/>
          </a:solidFill>
          <a:latin typeface="+mn-lt"/>
        </a:defRPr>
      </a:lvl2pPr>
      <a:lvl3pPr marL="573088" indent="-169863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2"/>
          </a:solidFill>
          <a:latin typeface="+mn-lt"/>
        </a:defRPr>
      </a:lvl3pPr>
      <a:lvl4pPr marL="739775" indent="-165100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l"/>
        <a:defRPr>
          <a:solidFill>
            <a:schemeClr val="bg2"/>
          </a:solidFill>
          <a:latin typeface="+mn-lt"/>
        </a:defRPr>
      </a:lvl4pPr>
      <a:lvl5pPr marL="863600" indent="-122238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5pPr>
      <a:lvl6pPr marL="1320800" indent="-122238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6pPr>
      <a:lvl7pPr marL="1778000" indent="-122238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7pPr>
      <a:lvl8pPr marL="2235200" indent="-122238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8pPr>
      <a:lvl9pPr marL="2692400" indent="-122238" algn="l" defTabSz="137636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590800"/>
            <a:ext cx="7772400" cy="1752600"/>
          </a:xfrm>
        </p:spPr>
        <p:txBody>
          <a:bodyPr/>
          <a:lstStyle/>
          <a:p>
            <a:r>
              <a:rPr lang="en-US" dirty="0" smtClean="0"/>
              <a:t>AD-FRQCVT1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Low Frequency Adapter for FMCOMM3</a:t>
            </a:r>
            <a:br>
              <a:rPr lang="en-US" sz="2400" dirty="0" smtClean="0"/>
            </a:br>
            <a:r>
              <a:rPr lang="en-US" sz="2400" dirty="0" smtClean="0"/>
              <a:t>Initial Evaluation 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838200"/>
          </a:xfrm>
        </p:spPr>
        <p:txBody>
          <a:bodyPr/>
          <a:lstStyle/>
          <a:p>
            <a:r>
              <a:rPr lang="en-US" dirty="0" smtClean="0"/>
              <a:t>Benjamin Sam, Charly El-Khoury</a:t>
            </a:r>
          </a:p>
          <a:p>
            <a:r>
              <a:rPr lang="en-US" dirty="0" smtClean="0"/>
              <a:t>3/18/2015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515675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AD-FRQCVT1 Standalone </a:t>
            </a:r>
            <a:r>
              <a:rPr lang="en-US" dirty="0" smtClean="0"/>
              <a:t>Rx </a:t>
            </a:r>
            <a:r>
              <a:rPr lang="en-US" dirty="0" smtClean="0"/>
              <a:t>Conversion Gain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703091"/>
              </p:ext>
            </p:extLst>
          </p:nvPr>
        </p:nvGraphicFramePr>
        <p:xfrm>
          <a:off x="273050" y="1600200"/>
          <a:ext cx="859313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42654F-DADE-40B2-B5EE-15348C9E9C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4190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Standalone Rx </a:t>
            </a:r>
            <a:r>
              <a:rPr lang="en-US" dirty="0" smtClean="0"/>
              <a:t>P1dB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73050" y="1600200"/>
          <a:ext cx="859313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42654F-DADE-40B2-B5EE-15348C9E9C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31727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Standalone </a:t>
            </a:r>
            <a:r>
              <a:rPr lang="en-US" dirty="0" err="1" smtClean="0"/>
              <a:t>Tx</a:t>
            </a:r>
            <a:r>
              <a:rPr lang="en-US" dirty="0" smtClean="0"/>
              <a:t> Output Spectrum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5" r="17963" b="5035"/>
          <a:stretch/>
        </p:blipFill>
        <p:spPr>
          <a:xfrm>
            <a:off x="5158847" y="1828800"/>
            <a:ext cx="3707341" cy="30480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73050" y="1828800"/>
            <a:ext cx="4756150" cy="4343400"/>
          </a:xfrm>
        </p:spPr>
        <p:txBody>
          <a:bodyPr/>
          <a:lstStyle/>
          <a:p>
            <a:r>
              <a:rPr lang="en-US" dirty="0" err="1" smtClean="0"/>
              <a:t>Tx</a:t>
            </a:r>
            <a:r>
              <a:rPr lang="en-US" dirty="0" smtClean="0"/>
              <a:t> frequency set to 70 MHz</a:t>
            </a:r>
          </a:p>
          <a:p>
            <a:r>
              <a:rPr lang="en-US" dirty="0" smtClean="0"/>
              <a:t>Fin=370 MHz, Pin=-15 dBm</a:t>
            </a:r>
          </a:p>
          <a:p>
            <a:r>
              <a:rPr lang="en-US" dirty="0" smtClean="0"/>
              <a:t>Found Reference Spurs at +/-730 kHz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42654F-DADE-40B2-B5EE-15348C9E9C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13869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Evaluation: </a:t>
            </a:r>
            <a:r>
              <a:rPr lang="en-US" dirty="0" err="1" smtClean="0"/>
              <a:t>Tx</a:t>
            </a:r>
            <a:r>
              <a:rPr lang="en-US" dirty="0" smtClean="0"/>
              <a:t>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050" y="1219200"/>
            <a:ext cx="8337550" cy="5181600"/>
          </a:xfrm>
        </p:spPr>
        <p:txBody>
          <a:bodyPr/>
          <a:lstStyle/>
          <a:p>
            <a:r>
              <a:rPr lang="en-US" dirty="0" smtClean="0"/>
              <a:t>Output Level: adjustable with TX Ch2 Attenuation</a:t>
            </a:r>
          </a:p>
          <a:p>
            <a:pPr lvl="1"/>
            <a:r>
              <a:rPr lang="en-US" dirty="0" smtClean="0"/>
              <a:t>F</a:t>
            </a:r>
            <a:r>
              <a:rPr lang="en-US" sz="1200" dirty="0" smtClean="0"/>
              <a:t>TX</a:t>
            </a:r>
            <a:r>
              <a:rPr lang="en-US" dirty="0" smtClean="0"/>
              <a:t> = 25 MHz  </a:t>
            </a:r>
          </a:p>
          <a:p>
            <a:pPr lvl="1"/>
            <a:r>
              <a:rPr lang="en-US" dirty="0"/>
              <a:t>0 dB </a:t>
            </a:r>
            <a:r>
              <a:rPr lang="en-US" dirty="0" err="1"/>
              <a:t>Attn</a:t>
            </a:r>
            <a:r>
              <a:rPr lang="en-US" dirty="0"/>
              <a:t> =&gt; Po = +8.1 </a:t>
            </a:r>
            <a:r>
              <a:rPr lang="en-US" dirty="0" smtClean="0"/>
              <a:t>dBm</a:t>
            </a:r>
          </a:p>
          <a:p>
            <a:pPr lvl="1"/>
            <a:r>
              <a:rPr lang="en-US" dirty="0" smtClean="0"/>
              <a:t>80 </a:t>
            </a:r>
            <a:r>
              <a:rPr lang="en-US" dirty="0"/>
              <a:t>dB </a:t>
            </a:r>
            <a:r>
              <a:rPr lang="en-US" dirty="0" err="1"/>
              <a:t>Attn</a:t>
            </a:r>
            <a:r>
              <a:rPr lang="en-US" dirty="0"/>
              <a:t> =&gt; Po = </a:t>
            </a:r>
            <a:r>
              <a:rPr lang="en-US" dirty="0" smtClean="0"/>
              <a:t>-73 dBm</a:t>
            </a:r>
          </a:p>
          <a:p>
            <a:r>
              <a:rPr lang="en-US" dirty="0" smtClean="0"/>
              <a:t>Pout is flat to 1 dB from 20-100 MHz, but peaks up by 6 dB at 2 MHz, due to FRQCVT1 gain flatness</a:t>
            </a:r>
          </a:p>
          <a:p>
            <a:r>
              <a:rPr lang="en-US" dirty="0" smtClean="0"/>
              <a:t>Rx setting changed from 1-100 MHz, no additional spur observed (&lt;-85 dBm)</a:t>
            </a:r>
          </a:p>
          <a:p>
            <a:r>
              <a:rPr lang="en-US" dirty="0" smtClean="0"/>
              <a:t>Rx input varied from 1-100 MHz, no additional spur observed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42654F-DADE-40B2-B5EE-15348C9E9C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3739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Evaluation: </a:t>
            </a:r>
            <a:r>
              <a:rPr lang="en-US" dirty="0" err="1" smtClean="0"/>
              <a:t>Tx</a:t>
            </a:r>
            <a:r>
              <a:rPr lang="en-US" dirty="0" smtClean="0"/>
              <a:t>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050" y="1219200"/>
            <a:ext cx="4222750" cy="5133613"/>
          </a:xfrm>
        </p:spPr>
        <p:txBody>
          <a:bodyPr/>
          <a:lstStyle/>
          <a:p>
            <a:r>
              <a:rPr lang="en-US" dirty="0" smtClean="0"/>
              <a:t>Output frequency is low by 1 MHz, with two spurs </a:t>
            </a:r>
          </a:p>
          <a:p>
            <a:pPr lvl="1"/>
            <a:r>
              <a:rPr lang="en-US" dirty="0" smtClean="0"/>
              <a:t>Set to 25 MHz, got 24, 25 &amp; 26 MHz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harmonics is 50 dB down</a:t>
            </a:r>
          </a:p>
          <a:p>
            <a:r>
              <a:rPr lang="en-US" dirty="0" smtClean="0"/>
              <a:t>Came from AD9361 </a:t>
            </a:r>
            <a:r>
              <a:rPr lang="en-US" dirty="0" err="1" smtClean="0"/>
              <a:t>Tx</a:t>
            </a:r>
            <a:r>
              <a:rPr lang="en-US" dirty="0" smtClean="0"/>
              <a:t> Output, with </a:t>
            </a:r>
            <a:r>
              <a:rPr lang="en-US" dirty="0" err="1" smtClean="0"/>
              <a:t>Fo</a:t>
            </a:r>
            <a:r>
              <a:rPr lang="en-US" dirty="0" smtClean="0"/>
              <a:t> modulated by DDS</a:t>
            </a:r>
          </a:p>
          <a:p>
            <a:r>
              <a:rPr lang="en-US" dirty="0" smtClean="0"/>
              <a:t>If DDS is turned off, only LO </a:t>
            </a:r>
            <a:r>
              <a:rPr lang="en-US" dirty="0" err="1" smtClean="0"/>
              <a:t>feedthrough</a:t>
            </a:r>
            <a:r>
              <a:rPr lang="en-US" dirty="0" smtClean="0"/>
              <a:t> remains (-50 dBm) at output of AD9361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r="18750" b="5000"/>
          <a:stretch/>
        </p:blipFill>
        <p:spPr>
          <a:xfrm>
            <a:off x="5714999" y="1211580"/>
            <a:ext cx="3088309" cy="2565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r="18750" b="5000"/>
          <a:stretch/>
        </p:blipFill>
        <p:spPr>
          <a:xfrm>
            <a:off x="5715000" y="3787140"/>
            <a:ext cx="3088309" cy="25656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5320" y="1812341"/>
            <a:ext cx="1066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FRQCVT1 output</a:t>
            </a:r>
          </a:p>
          <a:p>
            <a:r>
              <a:rPr lang="en-US" sz="1400" dirty="0" smtClean="0"/>
              <a:t>25 MHz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625339" y="4572000"/>
            <a:ext cx="1066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AD9361 TX2 output</a:t>
            </a:r>
          </a:p>
          <a:p>
            <a:r>
              <a:rPr lang="en-US" sz="1400" dirty="0" smtClean="0"/>
              <a:t>370 MHz</a:t>
            </a:r>
            <a:endParaRPr lang="en-US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42654F-DADE-40B2-B5EE-15348C9E9C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1324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ITemplate">
  <a:themeElements>
    <a:clrScheme name="ADITemplate 3">
      <a:dk1>
        <a:srgbClr val="000000"/>
      </a:dk1>
      <a:lt1>
        <a:srgbClr val="FFFFFF"/>
      </a:lt1>
      <a:dk2>
        <a:srgbClr val="38579B"/>
      </a:dk2>
      <a:lt2>
        <a:srgbClr val="969696"/>
      </a:lt2>
      <a:accent1>
        <a:srgbClr val="FFCC00"/>
      </a:accent1>
      <a:accent2>
        <a:srgbClr val="28AE4E"/>
      </a:accent2>
      <a:accent3>
        <a:srgbClr val="FFFFFF"/>
      </a:accent3>
      <a:accent4>
        <a:srgbClr val="000000"/>
      </a:accent4>
      <a:accent5>
        <a:srgbClr val="FFE2AA"/>
      </a:accent5>
      <a:accent6>
        <a:srgbClr val="239D46"/>
      </a:accent6>
      <a:hlink>
        <a:srgbClr val="8B1174"/>
      </a:hlink>
      <a:folHlink>
        <a:srgbClr val="FF8C00"/>
      </a:folHlink>
    </a:clrScheme>
    <a:fontScheme name="ADI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DITemplate 1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ITemplate 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ITemplate 3">
        <a:dk1>
          <a:srgbClr val="000000"/>
        </a:dk1>
        <a:lt1>
          <a:srgbClr val="FFFFFF"/>
        </a:lt1>
        <a:dk2>
          <a:srgbClr val="38579B"/>
        </a:dk2>
        <a:lt2>
          <a:srgbClr val="969696"/>
        </a:lt2>
        <a:accent1>
          <a:srgbClr val="FFCC00"/>
        </a:accent1>
        <a:accent2>
          <a:srgbClr val="28AE4E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39D46"/>
        </a:accent6>
        <a:hlink>
          <a:srgbClr val="8B1174"/>
        </a:hlink>
        <a:folHlink>
          <a:srgbClr val="FF8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ADITemplate</Template>
  <TotalTime>69</TotalTime>
  <Words>229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Symbol</vt:lpstr>
      <vt:lpstr>Wingdings</vt:lpstr>
      <vt:lpstr>ADITemplate</vt:lpstr>
      <vt:lpstr>AD-FRQCVT1   Low Frequency Adapter for FMCOMM3 Initial Evaluation Results</vt:lpstr>
      <vt:lpstr>AD-FRQCVT1 Standalone Rx Conversion Gain</vt:lpstr>
      <vt:lpstr>Standalone Rx P1dB</vt:lpstr>
      <vt:lpstr>Standalone Tx Output Spectrum</vt:lpstr>
      <vt:lpstr>System Evaluation: Tx Output</vt:lpstr>
      <vt:lpstr>System Evaluation: Tx Output</vt:lpstr>
    </vt:vector>
  </TitlesOfParts>
  <Company>Analog Devices,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AD-FRQCVT1   Low Frequency Adapter for FMCOMM3 Initial Evaluation Results</dc:title>
  <dc:creator>Sam, Benjamin</dc:creator>
  <cp:lastModifiedBy>Sam, Benjamin</cp:lastModifiedBy>
  <cp:revision>13</cp:revision>
  <dcterms:created xsi:type="dcterms:W3CDTF">2015-02-11T20:20:09Z</dcterms:created>
  <dcterms:modified xsi:type="dcterms:W3CDTF">2015-03-18T20:19:58Z</dcterms:modified>
</cp:coreProperties>
</file>